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5"/>
  </p:notesMasterIdLst>
  <p:sldIdLst>
    <p:sldId id="256" r:id="rId5"/>
    <p:sldId id="257" r:id="rId6"/>
    <p:sldId id="258" r:id="rId7"/>
    <p:sldId id="336" r:id="rId8"/>
    <p:sldId id="335" r:id="rId9"/>
    <p:sldId id="259" r:id="rId10"/>
    <p:sldId id="260" r:id="rId11"/>
    <p:sldId id="453" r:id="rId12"/>
    <p:sldId id="454" r:id="rId13"/>
    <p:sldId id="455" r:id="rId14"/>
    <p:sldId id="456" r:id="rId15"/>
    <p:sldId id="261" r:id="rId16"/>
    <p:sldId id="449" r:id="rId17"/>
    <p:sldId id="401" r:id="rId18"/>
    <p:sldId id="402" r:id="rId19"/>
    <p:sldId id="397" r:id="rId20"/>
    <p:sldId id="450" r:id="rId21"/>
    <p:sldId id="451" r:id="rId22"/>
    <p:sldId id="398" r:id="rId23"/>
    <p:sldId id="452" r:id="rId24"/>
    <p:sldId id="332" r:id="rId25"/>
    <p:sldId id="265" r:id="rId26"/>
    <p:sldId id="541" r:id="rId27"/>
    <p:sldId id="543" r:id="rId28"/>
    <p:sldId id="542" r:id="rId29"/>
    <p:sldId id="544" r:id="rId30"/>
    <p:sldId id="545" r:id="rId31"/>
    <p:sldId id="546" r:id="rId32"/>
    <p:sldId id="457" r:id="rId33"/>
    <p:sldId id="308" r:id="rId34"/>
    <p:sldId id="267" r:id="rId35"/>
    <p:sldId id="399" r:id="rId36"/>
    <p:sldId id="268" r:id="rId37"/>
    <p:sldId id="462" r:id="rId38"/>
    <p:sldId id="459" r:id="rId39"/>
    <p:sldId id="313" r:id="rId40"/>
    <p:sldId id="357" r:id="rId41"/>
    <p:sldId id="358" r:id="rId42"/>
    <p:sldId id="406" r:id="rId43"/>
    <p:sldId id="464" r:id="rId44"/>
    <p:sldId id="407" r:id="rId45"/>
    <p:sldId id="465" r:id="rId46"/>
    <p:sldId id="408" r:id="rId47"/>
    <p:sldId id="269" r:id="rId48"/>
    <p:sldId id="270" r:id="rId49"/>
    <p:sldId id="466" r:id="rId50"/>
    <p:sldId id="467" r:id="rId51"/>
    <p:sldId id="471" r:id="rId52"/>
    <p:sldId id="360" r:id="rId53"/>
    <p:sldId id="271" r:id="rId54"/>
    <p:sldId id="273" r:id="rId55"/>
    <p:sldId id="274" r:id="rId56"/>
    <p:sldId id="461" r:id="rId57"/>
    <p:sldId id="468" r:id="rId58"/>
    <p:sldId id="518" r:id="rId59"/>
    <p:sldId id="477" r:id="rId60"/>
    <p:sldId id="519" r:id="rId61"/>
    <p:sldId id="472" r:id="rId62"/>
    <p:sldId id="470" r:id="rId63"/>
    <p:sldId id="469" r:id="rId64"/>
    <p:sldId id="447" r:id="rId65"/>
    <p:sldId id="400" r:id="rId66"/>
    <p:sldId id="333" r:id="rId67"/>
    <p:sldId id="275" r:id="rId68"/>
    <p:sldId id="516" r:id="rId69"/>
    <p:sldId id="276" r:id="rId70"/>
    <p:sldId id="342" r:id="rId71"/>
    <p:sldId id="344" r:id="rId72"/>
    <p:sldId id="282" r:id="rId73"/>
    <p:sldId id="343" r:id="rId74"/>
    <p:sldId id="361" r:id="rId75"/>
    <p:sldId id="284" r:id="rId76"/>
    <p:sldId id="279" r:id="rId77"/>
    <p:sldId id="317" r:id="rId78"/>
    <p:sldId id="346" r:id="rId79"/>
    <p:sldId id="345" r:id="rId80"/>
    <p:sldId id="318" r:id="rId81"/>
    <p:sldId id="285" r:id="rId82"/>
    <p:sldId id="348" r:id="rId83"/>
    <p:sldId id="377" r:id="rId84"/>
    <p:sldId id="376" r:id="rId85"/>
    <p:sldId id="375" r:id="rId86"/>
    <p:sldId id="319" r:id="rId87"/>
    <p:sldId id="286" r:id="rId88"/>
    <p:sldId id="521" r:id="rId89"/>
    <p:sldId id="520" r:id="rId90"/>
    <p:sldId id="523" r:id="rId91"/>
    <p:sldId id="522" r:id="rId92"/>
    <p:sldId id="525" r:id="rId93"/>
    <p:sldId id="526" r:id="rId94"/>
    <p:sldId id="524" r:id="rId95"/>
    <p:sldId id="528" r:id="rId96"/>
    <p:sldId id="527" r:id="rId97"/>
    <p:sldId id="287" r:id="rId98"/>
    <p:sldId id="320" r:id="rId99"/>
    <p:sldId id="378" r:id="rId100"/>
    <p:sldId id="365" r:id="rId101"/>
    <p:sldId id="330" r:id="rId102"/>
    <p:sldId id="329" r:id="rId103"/>
    <p:sldId id="288" r:id="rId104"/>
    <p:sldId id="349" r:id="rId105"/>
    <p:sldId id="350" r:id="rId106"/>
    <p:sldId id="351" r:id="rId107"/>
    <p:sldId id="322" r:id="rId108"/>
    <p:sldId id="321" r:id="rId109"/>
    <p:sldId id="324" r:id="rId110"/>
    <p:sldId id="531" r:id="rId111"/>
    <p:sldId id="529" r:id="rId112"/>
    <p:sldId id="530" r:id="rId113"/>
    <p:sldId id="289" r:id="rId114"/>
    <p:sldId id="366" r:id="rId115"/>
    <p:sldId id="290" r:id="rId116"/>
    <p:sldId id="367" r:id="rId117"/>
    <p:sldId id="323" r:id="rId118"/>
    <p:sldId id="291" r:id="rId119"/>
    <p:sldId id="370" r:id="rId120"/>
    <p:sldId id="371" r:id="rId121"/>
    <p:sldId id="372" r:id="rId122"/>
    <p:sldId id="340" r:id="rId123"/>
    <p:sldId id="341" r:id="rId124"/>
    <p:sldId id="327" r:id="rId125"/>
    <p:sldId id="326" r:id="rId126"/>
    <p:sldId id="328" r:id="rId127"/>
    <p:sldId id="369" r:id="rId128"/>
    <p:sldId id="368" r:id="rId129"/>
    <p:sldId id="292" r:id="rId130"/>
    <p:sldId id="325" r:id="rId131"/>
    <p:sldId id="536" r:id="rId132"/>
    <p:sldId id="443" r:id="rId133"/>
    <p:sldId id="473" r:id="rId134"/>
    <p:sldId id="534" r:id="rId135"/>
    <p:sldId id="533" r:id="rId136"/>
    <p:sldId id="514" r:id="rId137"/>
    <p:sldId id="535" r:id="rId138"/>
    <p:sldId id="478" r:id="rId139"/>
    <p:sldId id="513" r:id="rId140"/>
    <p:sldId id="474" r:id="rId141"/>
    <p:sldId id="293" r:id="rId142"/>
    <p:sldId id="379" r:id="rId143"/>
    <p:sldId id="380" r:id="rId144"/>
    <p:sldId id="381" r:id="rId145"/>
    <p:sldId id="411" r:id="rId146"/>
    <p:sldId id="413" r:id="rId147"/>
    <p:sldId id="479" r:id="rId148"/>
    <p:sldId id="415" r:id="rId149"/>
    <p:sldId id="428" r:id="rId150"/>
    <p:sldId id="432" r:id="rId151"/>
    <p:sldId id="418" r:id="rId152"/>
    <p:sldId id="419" r:id="rId153"/>
    <p:sldId id="420" r:id="rId154"/>
    <p:sldId id="423" r:id="rId155"/>
    <p:sldId id="422" r:id="rId156"/>
    <p:sldId id="430" r:id="rId157"/>
    <p:sldId id="431" r:id="rId158"/>
    <p:sldId id="427" r:id="rId159"/>
    <p:sldId id="421" r:id="rId160"/>
    <p:sldId id="433" r:id="rId161"/>
    <p:sldId id="434" r:id="rId162"/>
    <p:sldId id="435" r:id="rId163"/>
    <p:sldId id="436" r:id="rId164"/>
    <p:sldId id="294" r:id="rId165"/>
    <p:sldId id="334" r:id="rId166"/>
    <p:sldId id="373" r:id="rId167"/>
    <p:sldId id="295" r:id="rId168"/>
    <p:sldId id="331" r:id="rId169"/>
    <p:sldId id="374" r:id="rId170"/>
    <p:sldId id="307" r:id="rId171"/>
    <p:sldId id="296" r:id="rId172"/>
    <p:sldId id="297" r:id="rId173"/>
    <p:sldId id="298" r:id="rId174"/>
    <p:sldId id="299" r:id="rId175"/>
    <p:sldId id="300" r:id="rId176"/>
    <p:sldId id="301" r:id="rId177"/>
    <p:sldId id="480" r:id="rId178"/>
    <p:sldId id="482" r:id="rId179"/>
    <p:sldId id="483" r:id="rId180"/>
    <p:sldId id="481" r:id="rId181"/>
    <p:sldId id="504" r:id="rId182"/>
    <p:sldId id="503" r:id="rId183"/>
    <p:sldId id="505" r:id="rId184"/>
    <p:sldId id="507" r:id="rId185"/>
    <p:sldId id="506" r:id="rId186"/>
    <p:sldId id="502" r:id="rId187"/>
    <p:sldId id="501" r:id="rId188"/>
    <p:sldId id="509" r:id="rId189"/>
    <p:sldId id="511" r:id="rId190"/>
    <p:sldId id="510" r:id="rId191"/>
    <p:sldId id="508" r:id="rId192"/>
    <p:sldId id="444" r:id="rId193"/>
    <p:sldId id="303" r:id="rId194"/>
    <p:sldId id="304" r:id="rId195"/>
    <p:sldId id="305" r:id="rId196"/>
    <p:sldId id="306" r:id="rId197"/>
    <p:sldId id="302" r:id="rId198"/>
    <p:sldId id="537" r:id="rId199"/>
    <p:sldId id="538" r:id="rId200"/>
    <p:sldId id="440" r:id="rId201"/>
    <p:sldId id="539" r:id="rId202"/>
    <p:sldId id="438" r:id="rId203"/>
    <p:sldId id="442" r:id="rId204"/>
    <p:sldId id="439" r:id="rId205"/>
    <p:sldId id="437" r:id="rId206"/>
    <p:sldId id="484" r:id="rId207"/>
    <p:sldId id="485" r:id="rId208"/>
    <p:sldId id="487" r:id="rId209"/>
    <p:sldId id="488" r:id="rId210"/>
    <p:sldId id="489" r:id="rId211"/>
    <p:sldId id="490" r:id="rId212"/>
    <p:sldId id="491" r:id="rId213"/>
    <p:sldId id="492" r:id="rId214"/>
    <p:sldId id="493" r:id="rId215"/>
    <p:sldId id="494" r:id="rId216"/>
    <p:sldId id="495" r:id="rId217"/>
    <p:sldId id="540" r:id="rId218"/>
    <p:sldId id="496" r:id="rId219"/>
    <p:sldId id="497" r:id="rId220"/>
    <p:sldId id="498" r:id="rId221"/>
    <p:sldId id="499" r:id="rId222"/>
    <p:sldId id="500" r:id="rId223"/>
    <p:sldId id="517" r:id="rId2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62" autoAdjust="0"/>
  </p:normalViewPr>
  <p:slideViewPr>
    <p:cSldViewPr>
      <p:cViewPr varScale="1">
        <p:scale>
          <a:sx n="63" d="100"/>
          <a:sy n="63" d="100"/>
        </p:scale>
        <p:origin x="138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tableStyles" Target="tableStyle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0E60A2-BEFB-4DFC-899A-3683AE8D7E4A}" type="datetimeFigureOut">
              <a:rPr lang="en-IN" smtClean="0"/>
              <a:t>08-03-2022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09AB9-DD5F-462B-AAC0-33611E1F8FE3}" type="slidenum">
              <a:rPr lang="en-IN" smtClean="0"/>
              <a:t>‹#›</a:t>
            </a:fld>
            <a:endParaRPr lang="en-IN"/>
          </a:p>
        </p:txBody>
      </p:sp>
    </p:spTree>
    <p:extLst>
      <p:ext uri="{BB962C8B-B14F-4D97-AF65-F5344CB8AC3E}">
        <p14:creationId xmlns:p14="http://schemas.microsoft.com/office/powerpoint/2010/main" val="659354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D6F918E7-5EBD-418E-B512-22235049BC41}" type="slidenum">
              <a:rPr lang="en-US" sz="1200"/>
              <a:pPr eaLnBrk="1" hangingPunct="1"/>
              <a:t>11</a:t>
            </a:fld>
            <a:endParaRPr lang="en-US" sz="12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GB" dirty="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4D72B53A-286F-41F8-B776-3A786C323788}" type="slidenum">
              <a:rPr lang="en-US" sz="1200"/>
              <a:pPr eaLnBrk="1" hangingPunct="1"/>
              <a:t>25</a:t>
            </a:fld>
            <a:endParaRPr lang="en-US" sz="12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GB" dirty="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909AB9-DD5F-462B-AAC0-33611E1F8FE3}" type="slidenum">
              <a:rPr lang="en-IN" smtClean="0"/>
              <a:t>28</a:t>
            </a:fld>
            <a:endParaRPr lang="en-IN"/>
          </a:p>
        </p:txBody>
      </p:sp>
    </p:spTree>
    <p:extLst>
      <p:ext uri="{BB962C8B-B14F-4D97-AF65-F5344CB8AC3E}">
        <p14:creationId xmlns:p14="http://schemas.microsoft.com/office/powerpoint/2010/main" val="121619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909AB9-DD5F-462B-AAC0-33611E1F8FE3}" type="slidenum">
              <a:rPr lang="en-IN" smtClean="0"/>
              <a:t>68</a:t>
            </a:fld>
            <a:endParaRPr lang="en-IN"/>
          </a:p>
        </p:txBody>
      </p:sp>
    </p:spTree>
    <p:extLst>
      <p:ext uri="{BB962C8B-B14F-4D97-AF65-F5344CB8AC3E}">
        <p14:creationId xmlns:p14="http://schemas.microsoft.com/office/powerpoint/2010/main" val="259512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909AB9-DD5F-462B-AAC0-33611E1F8FE3}" type="slidenum">
              <a:rPr lang="en-IN" smtClean="0"/>
              <a:t>117</a:t>
            </a:fld>
            <a:endParaRPr lang="en-IN"/>
          </a:p>
        </p:txBody>
      </p:sp>
    </p:spTree>
    <p:extLst>
      <p:ext uri="{BB962C8B-B14F-4D97-AF65-F5344CB8AC3E}">
        <p14:creationId xmlns:p14="http://schemas.microsoft.com/office/powerpoint/2010/main" val="731220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B2946C-1193-4614-B725-DCF10E49539B}" type="slidenum">
              <a:rPr lang="en-US" altLang="en-US"/>
              <a:pPr/>
              <a:t>143</a:t>
            </a:fld>
            <a:endParaRPr lang="en-US" altLang="en-US"/>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C909AB9-DD5F-462B-AAC0-33611E1F8FE3}" type="slidenum">
              <a:rPr lang="en-IN" smtClean="0"/>
              <a:t>194</a:t>
            </a:fld>
            <a:endParaRPr lang="en-IN"/>
          </a:p>
        </p:txBody>
      </p:sp>
    </p:spTree>
    <p:extLst>
      <p:ext uri="{BB962C8B-B14F-4D97-AF65-F5344CB8AC3E}">
        <p14:creationId xmlns:p14="http://schemas.microsoft.com/office/powerpoint/2010/main" val="56510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fld id="{EED76A39-4433-4DA2-BD5B-09769121AB4C}" type="datetime1">
              <a:rPr lang="en-US"/>
              <a:pPr/>
              <a:t>3/8/2022</a:t>
            </a:fld>
            <a:endParaRPr lang="en-US"/>
          </a:p>
        </p:txBody>
      </p:sp>
      <p:sp>
        <p:nvSpPr>
          <p:cNvPr id="7" name="Footer Placeholder 6"/>
          <p:cNvSpPr>
            <a:spLocks noGrp="1"/>
          </p:cNvSpPr>
          <p:nvPr>
            <p:ph type="ftr" sz="quarter" idx="11"/>
          </p:nvPr>
        </p:nvSpPr>
        <p:spPr/>
        <p:txBody>
          <a:bodyPr/>
          <a:lstStyle>
            <a:lvl1pPr>
              <a:defRPr>
                <a:latin typeface="Times New Roman" pitchFamily="-109" charset="0"/>
              </a:defRPr>
            </a:lvl1pPr>
          </a:lstStyle>
          <a:p>
            <a:pPr>
              <a:defRPr/>
            </a:pPr>
            <a:r>
              <a:rPr lang="en-US"/>
              <a:t>CSCI 5582 Fall 2002</a:t>
            </a:r>
          </a:p>
        </p:txBody>
      </p:sp>
      <p:sp>
        <p:nvSpPr>
          <p:cNvPr id="8" name="Slide Number Placeholder 7"/>
          <p:cNvSpPr>
            <a:spLocks noGrp="1"/>
          </p:cNvSpPr>
          <p:nvPr>
            <p:ph type="sldNum" sz="quarter" idx="12"/>
          </p:nvPr>
        </p:nvSpPr>
        <p:spPr/>
        <p:txBody>
          <a:bodyPr/>
          <a:lstStyle>
            <a:lvl1pPr>
              <a:defRPr/>
            </a:lvl1pPr>
          </a:lstStyle>
          <a:p>
            <a:fld id="{FF002F09-2903-4C58-9E39-BA844A6F16B5}" type="slidenum">
              <a:rPr lang="en-US"/>
              <a:pPr/>
              <a:t>‹#›</a:t>
            </a:fld>
            <a:endParaRPr lang="en-US"/>
          </a:p>
        </p:txBody>
      </p:sp>
    </p:spTree>
    <p:extLst>
      <p:ext uri="{BB962C8B-B14F-4D97-AF65-F5344CB8AC3E}">
        <p14:creationId xmlns:p14="http://schemas.microsoft.com/office/powerpoint/2010/main" val="1607093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RNP%20Notes/AI_Famous_Problems.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4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hyperlink" Target="https://media.geeksforgeeks.org/wp-content/uploads/N_Queen_Problem.jpg"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NOTES/Waterjug%20Soln.pdf"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1.png"/><Relationship Id="rId4" Type="http://schemas.openxmlformats.org/officeDocument/2006/relationships/image" Target="../media/image160.png"/></Relationships>
</file>

<file path=ppt/slides/_rels/slide1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2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2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2.png"/></Relationships>
</file>

<file path=ppt/slides/_rels/slide21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8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4%20queens.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wmf"/></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4%20queens.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8001000" cy="1984375"/>
          </a:xfrm>
        </p:spPr>
        <p:txBody>
          <a:bodyPr>
            <a:normAutofit fontScale="90000"/>
          </a:bodyPr>
          <a:lstStyle/>
          <a:p>
            <a:pPr>
              <a:lnSpc>
                <a:spcPct val="150000"/>
              </a:lnSpc>
            </a:pPr>
            <a:r>
              <a:rPr lang="en-IN" sz="5300" dirty="0"/>
              <a:t>MODULE 3 </a:t>
            </a:r>
            <a:br>
              <a:rPr lang="en-IN" dirty="0"/>
            </a:br>
            <a:r>
              <a:rPr lang="en-IN" dirty="0"/>
              <a:t>PROBLEM SOLVING</a:t>
            </a:r>
          </a:p>
        </p:txBody>
      </p:sp>
      <p:sp>
        <p:nvSpPr>
          <p:cNvPr id="3" name="Subtitle 2"/>
          <p:cNvSpPr>
            <a:spLocks noGrp="1"/>
          </p:cNvSpPr>
          <p:nvPr>
            <p:ph type="subTitle" idx="1"/>
          </p:nvPr>
        </p:nvSpPr>
        <p:spPr/>
        <p:txBody>
          <a:bodyPr>
            <a:normAutofit/>
          </a:bodyPr>
          <a:lstStyle/>
          <a:p>
            <a:r>
              <a:rPr lang="en-IN" sz="4000" dirty="0"/>
              <a:t>Refer Chapter 3 &amp; 4</a:t>
            </a:r>
          </a:p>
        </p:txBody>
      </p:sp>
    </p:spTree>
    <p:extLst>
      <p:ext uri="{BB962C8B-B14F-4D97-AF65-F5344CB8AC3E}">
        <p14:creationId xmlns:p14="http://schemas.microsoft.com/office/powerpoint/2010/main" val="2803774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noAutofit/>
          </a:bodyPr>
          <a:lstStyle/>
          <a:p>
            <a:r>
              <a:rPr lang="en-IN" sz="4000" dirty="0"/>
              <a:t>EXAMPLE PROBLEMS</a:t>
            </a:r>
            <a:br>
              <a:rPr lang="en-IN" sz="2800" dirty="0"/>
            </a:br>
            <a:r>
              <a:rPr lang="en-IN" sz="2800" dirty="0"/>
              <a:t>(Toy and real-world problems)</a:t>
            </a:r>
            <a:br>
              <a:rPr lang="en-IN" sz="2800" dirty="0"/>
            </a:br>
            <a:endParaRPr lang="en-IN" sz="2800" dirty="0"/>
          </a:p>
        </p:txBody>
      </p:sp>
      <p:sp>
        <p:nvSpPr>
          <p:cNvPr id="3" name="Content Placeholder 2"/>
          <p:cNvSpPr>
            <a:spLocks noGrp="1"/>
          </p:cNvSpPr>
          <p:nvPr>
            <p:ph idx="1"/>
          </p:nvPr>
        </p:nvSpPr>
        <p:spPr>
          <a:xfrm>
            <a:off x="0" y="1066800"/>
            <a:ext cx="9144000" cy="5791200"/>
          </a:xfrm>
        </p:spPr>
        <p:txBody>
          <a:bodyPr>
            <a:normAutofit/>
          </a:bodyPr>
          <a:lstStyle/>
          <a:p>
            <a:pPr marL="0" indent="0" algn="just">
              <a:lnSpc>
                <a:spcPct val="200000"/>
              </a:lnSpc>
              <a:buNone/>
            </a:pPr>
            <a:r>
              <a:rPr lang="en-IN" sz="2400" dirty="0"/>
              <a:t>A TOY PROBLEM is intended to illustrate or exercise various problem-solving methods given a concise, exact description and hence is usable by different researchers to compare the performance of algorithms. </a:t>
            </a:r>
          </a:p>
          <a:p>
            <a:pPr marL="0" indent="0" algn="just">
              <a:lnSpc>
                <a:spcPct val="200000"/>
              </a:lnSpc>
              <a:buNone/>
            </a:pPr>
            <a:endParaRPr lang="en-IN" sz="2400" dirty="0"/>
          </a:p>
          <a:p>
            <a:pPr marL="0" indent="0" algn="just">
              <a:lnSpc>
                <a:spcPct val="200000"/>
              </a:lnSpc>
              <a:buNone/>
            </a:pPr>
            <a:r>
              <a:rPr lang="en-IN" sz="2400" dirty="0"/>
              <a:t>REAL-WORLD PROBLEM is one whose solutions people actually care about. </a:t>
            </a:r>
          </a:p>
          <a:p>
            <a:pPr marL="0" indent="0" algn="just">
              <a:lnSpc>
                <a:spcPct val="200000"/>
              </a:lnSpc>
              <a:buNone/>
            </a:pPr>
            <a:endParaRPr lang="en-IN" sz="2400" dirty="0"/>
          </a:p>
        </p:txBody>
      </p:sp>
    </p:spTree>
    <p:extLst>
      <p:ext uri="{BB962C8B-B14F-4D97-AF65-F5344CB8AC3E}">
        <p14:creationId xmlns:p14="http://schemas.microsoft.com/office/powerpoint/2010/main" val="260812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GREEDY </a:t>
            </a:r>
            <a:r>
              <a:rPr lang="en-IN" b="1" dirty="0">
                <a:solidFill>
                  <a:srgbClr val="0070C0"/>
                </a:solidFill>
              </a:rPr>
              <a:t>BEST-FIRST</a:t>
            </a:r>
            <a:r>
              <a:rPr lang="en-IN" dirty="0"/>
              <a:t> SEARCH</a:t>
            </a:r>
          </a:p>
        </p:txBody>
      </p:sp>
      <p:sp>
        <p:nvSpPr>
          <p:cNvPr id="3" name="Content Placeholder 2"/>
          <p:cNvSpPr>
            <a:spLocks noGrp="1"/>
          </p:cNvSpPr>
          <p:nvPr>
            <p:ph idx="1"/>
          </p:nvPr>
        </p:nvSpPr>
        <p:spPr/>
        <p:txBody>
          <a:bodyPr>
            <a:normAutofit lnSpcReduction="10000"/>
          </a:bodyPr>
          <a:lstStyle/>
          <a:p>
            <a:pPr algn="just">
              <a:lnSpc>
                <a:spcPct val="150000"/>
              </a:lnSpc>
            </a:pPr>
            <a:r>
              <a:rPr lang="en-IN" sz="2800" dirty="0"/>
              <a:t>Greedy best-ﬁrst search tries to expand the node that is closest to the goal, on the grounds that this is likely to lead to a solution quickly. </a:t>
            </a:r>
          </a:p>
          <a:p>
            <a:pPr algn="just">
              <a:lnSpc>
                <a:spcPct val="150000"/>
              </a:lnSpc>
            </a:pPr>
            <a:r>
              <a:rPr lang="en-IN" sz="2800" dirty="0"/>
              <a:t> Evaluates nodes by using </a:t>
            </a:r>
            <a:r>
              <a:rPr lang="en-IN" sz="2800" b="1" dirty="0">
                <a:solidFill>
                  <a:srgbClr val="00B050"/>
                </a:solidFill>
              </a:rPr>
              <a:t>heuristic function</a:t>
            </a:r>
            <a:r>
              <a:rPr lang="en-IN" sz="2800" dirty="0"/>
              <a:t>; that is</a:t>
            </a:r>
            <a:r>
              <a:rPr lang="en-IN" sz="2800" b="1" dirty="0"/>
              <a:t>, f(n)=h(n).</a:t>
            </a:r>
          </a:p>
          <a:p>
            <a:pPr algn="just">
              <a:lnSpc>
                <a:spcPct val="150000"/>
              </a:lnSpc>
            </a:pPr>
            <a:r>
              <a:rPr lang="en-IN" sz="2800" dirty="0"/>
              <a:t>Algorithm is called “greedy”—at each step it tries to get as close to the goal as it can.</a:t>
            </a:r>
          </a:p>
        </p:txBody>
      </p:sp>
    </p:spTree>
    <p:extLst>
      <p:ext uri="{BB962C8B-B14F-4D97-AF65-F5344CB8AC3E}">
        <p14:creationId xmlns:p14="http://schemas.microsoft.com/office/powerpoint/2010/main" val="17641435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dirty="0"/>
              <a:t>GREEDY  BEST FIRST SEARCH</a:t>
            </a:r>
          </a:p>
        </p:txBody>
      </p:sp>
      <p:sp>
        <p:nvSpPr>
          <p:cNvPr id="3" name="Content Placeholder 2"/>
          <p:cNvSpPr>
            <a:spLocks noGrp="1"/>
          </p:cNvSpPr>
          <p:nvPr>
            <p:ph idx="1"/>
          </p:nvPr>
        </p:nvSpPr>
        <p:spPr>
          <a:xfrm>
            <a:off x="381000" y="914400"/>
            <a:ext cx="8610600" cy="5029200"/>
          </a:xfrm>
        </p:spPr>
        <p:txBody>
          <a:bodyPr>
            <a:noAutofit/>
          </a:bodyPr>
          <a:lstStyle/>
          <a:p>
            <a:pPr algn="just" fontAlgn="base">
              <a:lnSpc>
                <a:spcPct val="210000"/>
              </a:lnSpc>
            </a:pPr>
            <a:r>
              <a:rPr lang="en-IN" sz="2000" dirty="0"/>
              <a:t>Expand the node closest to the goal node. </a:t>
            </a:r>
          </a:p>
          <a:p>
            <a:pPr lvl="1" algn="just" fontAlgn="base">
              <a:lnSpc>
                <a:spcPct val="210000"/>
              </a:lnSpc>
            </a:pPr>
            <a:r>
              <a:rPr lang="en-IN" sz="1600" dirty="0"/>
              <a:t>The “closeness” is estimated by a heuristic h(x) .</a:t>
            </a:r>
          </a:p>
          <a:p>
            <a:pPr lvl="1" algn="just" fontAlgn="base">
              <a:lnSpc>
                <a:spcPct val="210000"/>
              </a:lnSpc>
              <a:buFont typeface="Arial" panose="020B0604020202020204" pitchFamily="34" charset="0"/>
              <a:buChar char="•"/>
            </a:pPr>
            <a:r>
              <a:rPr lang="en-IN" sz="2000" b="1" dirty="0"/>
              <a:t>Heuristic function</a:t>
            </a:r>
            <a:r>
              <a:rPr lang="en-IN" sz="1600" dirty="0"/>
              <a:t> is a way to inform the search about the direction to a goal. </a:t>
            </a:r>
          </a:p>
          <a:p>
            <a:pPr lvl="1" algn="just" fontAlgn="base">
              <a:lnSpc>
                <a:spcPct val="210000"/>
              </a:lnSpc>
              <a:buFont typeface="Arial" panose="020B0604020202020204" pitchFamily="34" charset="0"/>
              <a:buChar char="•"/>
            </a:pPr>
            <a:r>
              <a:rPr lang="en-IN" sz="1600" dirty="0"/>
              <a:t>It provides an informed way to guess which neighbour of a node will lead to a goal. </a:t>
            </a:r>
          </a:p>
          <a:p>
            <a:pPr algn="just" fontAlgn="base">
              <a:lnSpc>
                <a:spcPct val="210000"/>
              </a:lnSpc>
            </a:pPr>
            <a:r>
              <a:rPr lang="en-IN" sz="2000" b="1" dirty="0"/>
              <a:t>Heuristic: </a:t>
            </a:r>
            <a:r>
              <a:rPr lang="en-IN" sz="2000" dirty="0"/>
              <a:t>A heuristic h is defined as-</a:t>
            </a:r>
            <a:br>
              <a:rPr lang="en-IN" sz="2000" dirty="0"/>
            </a:br>
            <a:r>
              <a:rPr lang="en-IN" sz="2000" dirty="0"/>
              <a:t>h(x) = Estimate of distance of node x from the goal node.</a:t>
            </a:r>
          </a:p>
          <a:p>
            <a:pPr lvl="1" algn="just" fontAlgn="base">
              <a:lnSpc>
                <a:spcPct val="210000"/>
              </a:lnSpc>
            </a:pPr>
            <a:r>
              <a:rPr lang="en-IN" sz="1600" dirty="0"/>
              <a:t>Lower the value of h(x), closer is the node from the goal.</a:t>
            </a:r>
          </a:p>
          <a:p>
            <a:pPr marL="457200" lvl="1" indent="0" algn="just" fontAlgn="base">
              <a:lnSpc>
                <a:spcPct val="210000"/>
              </a:lnSpc>
              <a:buNone/>
            </a:pPr>
            <a:r>
              <a:rPr lang="en-IN" sz="2000" b="1" dirty="0"/>
              <a:t>Strategy:</a:t>
            </a:r>
            <a:r>
              <a:rPr lang="en-IN" sz="1600" b="1" dirty="0"/>
              <a:t> </a:t>
            </a:r>
            <a:r>
              <a:rPr lang="en-IN" sz="1600" dirty="0"/>
              <a:t>Expand the node closest to the goal state, </a:t>
            </a:r>
            <a:r>
              <a:rPr lang="en-IN" sz="1600" i="1" dirty="0"/>
              <a:t>i.e.</a:t>
            </a:r>
            <a:r>
              <a:rPr lang="en-IN" sz="1600" dirty="0"/>
              <a:t> expand the node with lower h value.</a:t>
            </a:r>
          </a:p>
        </p:txBody>
      </p:sp>
    </p:spTree>
    <p:extLst>
      <p:ext uri="{BB962C8B-B14F-4D97-AF65-F5344CB8AC3E}">
        <p14:creationId xmlns:p14="http://schemas.microsoft.com/office/powerpoint/2010/main" val="385167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6994"/>
            <a:ext cx="9067800" cy="5175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60155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1116"/>
            <a:ext cx="6248400" cy="6853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123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7"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04800"/>
            <a:ext cx="4076700" cy="318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Table 16"/>
          <p:cNvGraphicFramePr>
            <a:graphicFrameLocks noGrp="1"/>
          </p:cNvGraphicFramePr>
          <p:nvPr>
            <p:extLst>
              <p:ext uri="{D42A27DB-BD31-4B8C-83A1-F6EECF244321}">
                <p14:modId xmlns:p14="http://schemas.microsoft.com/office/powerpoint/2010/main" val="1379331204"/>
              </p:ext>
            </p:extLst>
          </p:nvPr>
        </p:nvGraphicFramePr>
        <p:xfrm>
          <a:off x="4724400" y="609598"/>
          <a:ext cx="2590800" cy="3279648"/>
        </p:xfrm>
        <a:graphic>
          <a:graphicData uri="http://schemas.openxmlformats.org/drawingml/2006/table">
            <a:tbl>
              <a:tblPr firstRow="1" firstCol="1" bandRow="1">
                <a:tableStyleId>{5C22544A-7EE6-4342-B048-85BDC9FD1C3A}</a:tableStyleId>
              </a:tblPr>
              <a:tblGrid>
                <a:gridCol w="1143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487680">
                <a:tc>
                  <a:txBody>
                    <a:bodyPr/>
                    <a:lstStyle/>
                    <a:p>
                      <a:pPr>
                        <a:lnSpc>
                          <a:spcPct val="115000"/>
                        </a:lnSpc>
                        <a:spcAft>
                          <a:spcPts val="0"/>
                        </a:spcAft>
                      </a:pPr>
                      <a:r>
                        <a:rPr lang="en-IN" sz="2400" dirty="0">
                          <a:solidFill>
                            <a:schemeClr val="tx1"/>
                          </a:solidFill>
                          <a:effectLst/>
                          <a:latin typeface="Calibri"/>
                          <a:ea typeface="Calibri"/>
                          <a:cs typeface="Times New Roman"/>
                        </a:rPr>
                        <a:t>Node</a:t>
                      </a:r>
                    </a:p>
                  </a:txBody>
                  <a:tcPr marL="68580" marR="68580" marT="0" marB="0"/>
                </a:tc>
                <a:tc>
                  <a:txBody>
                    <a:bodyPr/>
                    <a:lstStyle/>
                    <a:p>
                      <a:pPr>
                        <a:lnSpc>
                          <a:spcPct val="115000"/>
                        </a:lnSpc>
                        <a:spcAft>
                          <a:spcPts val="0"/>
                        </a:spcAft>
                      </a:pPr>
                      <a:r>
                        <a:rPr lang="en-IN" sz="2400" dirty="0">
                          <a:solidFill>
                            <a:schemeClr val="tx1"/>
                          </a:solidFill>
                          <a:effectLst/>
                          <a:latin typeface="Calibri"/>
                          <a:ea typeface="Calibri"/>
                          <a:cs typeface="Times New Roman"/>
                        </a:rPr>
                        <a:t>Heuristic</a:t>
                      </a:r>
                      <a:r>
                        <a:rPr lang="en-IN" sz="2400" baseline="0" dirty="0">
                          <a:solidFill>
                            <a:schemeClr val="tx1"/>
                          </a:solidFill>
                          <a:effectLst/>
                          <a:latin typeface="Calibri"/>
                          <a:ea typeface="Calibri"/>
                          <a:cs typeface="Times New Roman"/>
                        </a:rPr>
                        <a:t> value</a:t>
                      </a:r>
                      <a:endParaRPr lang="en-IN" sz="2400" dirty="0">
                        <a:solidFill>
                          <a:schemeClr val="tx1"/>
                        </a:solidFill>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87680">
                <a:tc>
                  <a:txBody>
                    <a:bodyPr/>
                    <a:lstStyle/>
                    <a:p>
                      <a:pPr algn="ctr">
                        <a:lnSpc>
                          <a:spcPct val="115000"/>
                        </a:lnSpc>
                        <a:spcAft>
                          <a:spcPts val="0"/>
                        </a:spcAft>
                      </a:pPr>
                      <a:r>
                        <a:rPr lang="en-IN" sz="2400" dirty="0">
                          <a:solidFill>
                            <a:schemeClr val="tx1"/>
                          </a:solidFill>
                          <a:effectLst/>
                        </a:rPr>
                        <a:t>A</a:t>
                      </a:r>
                      <a:endParaRPr lang="en-IN" sz="2400" dirty="0">
                        <a:solidFill>
                          <a:schemeClr val="tx1"/>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en-IN" sz="2400" dirty="0">
                          <a:solidFill>
                            <a:schemeClr val="tx1"/>
                          </a:solidFill>
                          <a:effectLst/>
                        </a:rPr>
                        <a:t>10</a:t>
                      </a:r>
                      <a:endParaRPr lang="en-IN" sz="2400" dirty="0">
                        <a:solidFill>
                          <a:schemeClr val="tx1"/>
                        </a:solidFill>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87680">
                <a:tc>
                  <a:txBody>
                    <a:bodyPr/>
                    <a:lstStyle/>
                    <a:p>
                      <a:pPr algn="ctr">
                        <a:lnSpc>
                          <a:spcPct val="115000"/>
                        </a:lnSpc>
                        <a:spcAft>
                          <a:spcPts val="0"/>
                        </a:spcAft>
                      </a:pPr>
                      <a:r>
                        <a:rPr lang="en-IN" sz="2400" dirty="0">
                          <a:solidFill>
                            <a:schemeClr val="tx1"/>
                          </a:solidFill>
                          <a:effectLst/>
                        </a:rPr>
                        <a:t>B</a:t>
                      </a:r>
                      <a:endParaRPr lang="en-IN" sz="2400" dirty="0">
                        <a:solidFill>
                          <a:schemeClr val="tx1"/>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en-IN" sz="2400" dirty="0">
                          <a:solidFill>
                            <a:schemeClr val="tx1"/>
                          </a:solidFill>
                          <a:effectLst/>
                        </a:rPr>
                        <a:t>8</a:t>
                      </a:r>
                      <a:endParaRPr lang="en-IN" sz="2400" dirty="0">
                        <a:solidFill>
                          <a:schemeClr val="tx1"/>
                        </a:solidFill>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87680">
                <a:tc>
                  <a:txBody>
                    <a:bodyPr/>
                    <a:lstStyle/>
                    <a:p>
                      <a:pPr algn="ctr">
                        <a:lnSpc>
                          <a:spcPct val="115000"/>
                        </a:lnSpc>
                        <a:spcAft>
                          <a:spcPts val="0"/>
                        </a:spcAft>
                      </a:pPr>
                      <a:r>
                        <a:rPr lang="en-IN" sz="2400" dirty="0">
                          <a:solidFill>
                            <a:schemeClr val="tx1"/>
                          </a:solidFill>
                          <a:effectLst/>
                        </a:rPr>
                        <a:t>D</a:t>
                      </a:r>
                      <a:endParaRPr lang="en-IN" sz="2400" dirty="0">
                        <a:solidFill>
                          <a:schemeClr val="tx1"/>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en-IN" sz="2400" dirty="0">
                          <a:solidFill>
                            <a:schemeClr val="tx1"/>
                          </a:solidFill>
                          <a:effectLst/>
                        </a:rPr>
                        <a:t>3</a:t>
                      </a:r>
                      <a:endParaRPr lang="en-IN" sz="2400" dirty="0">
                        <a:solidFill>
                          <a:schemeClr val="tx1"/>
                        </a:solidFill>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87680">
                <a:tc>
                  <a:txBody>
                    <a:bodyPr/>
                    <a:lstStyle/>
                    <a:p>
                      <a:pPr algn="ctr">
                        <a:lnSpc>
                          <a:spcPct val="115000"/>
                        </a:lnSpc>
                        <a:spcAft>
                          <a:spcPts val="0"/>
                        </a:spcAft>
                      </a:pPr>
                      <a:r>
                        <a:rPr lang="en-IN" sz="2400" dirty="0">
                          <a:solidFill>
                            <a:schemeClr val="tx1"/>
                          </a:solidFill>
                          <a:effectLst/>
                        </a:rPr>
                        <a:t>C</a:t>
                      </a:r>
                      <a:endParaRPr lang="en-IN" sz="2400" dirty="0">
                        <a:solidFill>
                          <a:schemeClr val="tx1"/>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en-IN" sz="2400" dirty="0">
                          <a:solidFill>
                            <a:schemeClr val="tx1"/>
                          </a:solidFill>
                          <a:effectLst/>
                        </a:rPr>
                        <a:t>5</a:t>
                      </a:r>
                      <a:endParaRPr lang="en-IN" sz="2400" dirty="0">
                        <a:solidFill>
                          <a:schemeClr val="tx1"/>
                        </a:solidFill>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487680">
                <a:tc>
                  <a:txBody>
                    <a:bodyPr/>
                    <a:lstStyle/>
                    <a:p>
                      <a:pPr algn="ctr">
                        <a:lnSpc>
                          <a:spcPct val="115000"/>
                        </a:lnSpc>
                        <a:spcAft>
                          <a:spcPts val="0"/>
                        </a:spcAft>
                      </a:pPr>
                      <a:r>
                        <a:rPr lang="en-IN" sz="2400" dirty="0">
                          <a:solidFill>
                            <a:schemeClr val="tx1"/>
                          </a:solidFill>
                          <a:effectLst/>
                        </a:rPr>
                        <a:t>E</a:t>
                      </a:r>
                      <a:endParaRPr lang="en-IN" sz="2400" dirty="0">
                        <a:solidFill>
                          <a:schemeClr val="tx1"/>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en-IN" sz="2400" dirty="0">
                          <a:solidFill>
                            <a:schemeClr val="tx1"/>
                          </a:solidFill>
                          <a:effectLst/>
                        </a:rPr>
                        <a:t>0</a:t>
                      </a:r>
                      <a:endParaRPr lang="en-IN" sz="2400" dirty="0">
                        <a:solidFill>
                          <a:schemeClr val="tx1"/>
                        </a:solidFill>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2" name="TextBox 1"/>
          <p:cNvSpPr txBox="1"/>
          <p:nvPr/>
        </p:nvSpPr>
        <p:spPr>
          <a:xfrm>
            <a:off x="1143000" y="5410201"/>
            <a:ext cx="2133600" cy="523220"/>
          </a:xfrm>
          <a:prstGeom prst="rect">
            <a:avLst/>
          </a:prstGeom>
          <a:noFill/>
        </p:spPr>
        <p:txBody>
          <a:bodyPr wrap="square" rtlCol="0">
            <a:spAutoFit/>
          </a:bodyPr>
          <a:lstStyle/>
          <a:p>
            <a:r>
              <a:rPr lang="en-IN" sz="2800" b="1" dirty="0"/>
              <a:t>A --- C ---- E</a:t>
            </a:r>
          </a:p>
        </p:txBody>
      </p:sp>
    </p:spTree>
    <p:extLst>
      <p:ext uri="{BB962C8B-B14F-4D97-AF65-F5344CB8AC3E}">
        <p14:creationId xmlns:p14="http://schemas.microsoft.com/office/powerpoint/2010/main" val="114263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pPr marL="0" indent="0">
              <a:buNone/>
            </a:pPr>
            <a:r>
              <a:rPr lang="en-IN" b="1" dirty="0"/>
              <a:t>S----&gt; B-----&gt;F----&gt; G</a:t>
            </a:r>
            <a:endParaRPr lang="en-IN" dirty="0"/>
          </a:p>
        </p:txBody>
      </p:sp>
      <p:pic>
        <p:nvPicPr>
          <p:cNvPr id="1026" name="Picture 2" descr="Informed Search Algorith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709"/>
            <a:ext cx="6858000" cy="5488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46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76200"/>
            <a:ext cx="11811000" cy="6640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7295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674" y="457200"/>
            <a:ext cx="1981200" cy="563562"/>
          </a:xfrm>
        </p:spPr>
        <p:txBody>
          <a:bodyPr>
            <a:noAutofit/>
          </a:bodyPr>
          <a:lstStyle/>
          <a:p>
            <a:r>
              <a:rPr lang="en-IN" sz="4000" dirty="0"/>
              <a:t>                                        Best First Search</a:t>
            </a:r>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A–  Z – O – S – R – P – B = 575</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34" y="152400"/>
            <a:ext cx="6694966" cy="4795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24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Straight-line Distance as Heuristic</a:t>
            </a:r>
          </a:p>
        </p:txBody>
      </p:sp>
      <p:sp>
        <p:nvSpPr>
          <p:cNvPr id="3" name="Content Placeholder 2"/>
          <p:cNvSpPr>
            <a:spLocks noGrp="1"/>
          </p:cNvSpPr>
          <p:nvPr>
            <p:ph idx="1"/>
          </p:nvPr>
        </p:nvSpPr>
        <p:spPr/>
        <p:txBody>
          <a:bodyPr>
            <a:normAutofit/>
          </a:bodyPr>
          <a:lstStyle/>
          <a:p>
            <a:pPr marL="0" indent="0" algn="just">
              <a:lnSpc>
                <a:spcPct val="250000"/>
              </a:lnSpc>
              <a:buNone/>
            </a:pPr>
            <a:r>
              <a:rPr lang="en-IN" sz="2800" b="1" dirty="0"/>
              <a:t>Straight line distances</a:t>
            </a:r>
            <a:r>
              <a:rPr lang="en-IN" sz="2800" dirty="0"/>
              <a:t> as an admissible </a:t>
            </a:r>
            <a:r>
              <a:rPr lang="en-IN" sz="2800" b="1" dirty="0"/>
              <a:t>heuristic</a:t>
            </a:r>
            <a:r>
              <a:rPr lang="en-IN" sz="2800" dirty="0"/>
              <a:t> as they will never overestimate the cost to the goal. </a:t>
            </a:r>
          </a:p>
          <a:p>
            <a:pPr marL="0" indent="0" algn="just">
              <a:lnSpc>
                <a:spcPct val="250000"/>
              </a:lnSpc>
              <a:buNone/>
            </a:pPr>
            <a:r>
              <a:rPr lang="en-IN" sz="2800" dirty="0"/>
              <a:t>This is because there is no shorter </a:t>
            </a:r>
            <a:r>
              <a:rPr lang="en-IN" sz="2800" b="1" dirty="0"/>
              <a:t>distance</a:t>
            </a:r>
            <a:r>
              <a:rPr lang="en-IN" sz="2800" dirty="0"/>
              <a:t> between two cities than the </a:t>
            </a:r>
            <a:r>
              <a:rPr lang="en-IN" sz="2800" b="1" dirty="0"/>
              <a:t>straight line distance</a:t>
            </a:r>
            <a:r>
              <a:rPr lang="en-IN" sz="2800" dirty="0"/>
              <a:t>.</a:t>
            </a:r>
          </a:p>
        </p:txBody>
      </p:sp>
    </p:spTree>
    <p:extLst>
      <p:ext uri="{BB962C8B-B14F-4D97-AF65-F5344CB8AC3E}">
        <p14:creationId xmlns:p14="http://schemas.microsoft.com/office/powerpoint/2010/main" val="4227927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5353050" cy="34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934" y="3495675"/>
            <a:ext cx="638706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153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52400"/>
            <a:ext cx="8229600" cy="1143000"/>
          </a:xfrm>
        </p:spPr>
        <p:txBody>
          <a:bodyPr/>
          <a:lstStyle/>
          <a:p>
            <a:pPr eaLnBrk="1" hangingPunct="1"/>
            <a:r>
              <a:rPr lang="en-US" altLang="ja-JP" dirty="0"/>
              <a:t>Example  Problems</a:t>
            </a:r>
          </a:p>
        </p:txBody>
      </p:sp>
      <p:sp>
        <p:nvSpPr>
          <p:cNvPr id="23555" name="Rectangle 3"/>
          <p:cNvSpPr>
            <a:spLocks noGrp="1" noChangeArrowheads="1"/>
          </p:cNvSpPr>
          <p:nvPr>
            <p:ph type="body" idx="1"/>
          </p:nvPr>
        </p:nvSpPr>
        <p:spPr>
          <a:xfrm>
            <a:off x="0" y="609600"/>
            <a:ext cx="9144000" cy="6019800"/>
          </a:xfrm>
        </p:spPr>
        <p:txBody>
          <a:bodyPr>
            <a:normAutofit fontScale="85000" lnSpcReduction="10000"/>
          </a:bodyPr>
          <a:lstStyle/>
          <a:p>
            <a:pPr eaLnBrk="1" hangingPunct="1">
              <a:lnSpc>
                <a:spcPct val="150000"/>
              </a:lnSpc>
            </a:pPr>
            <a:r>
              <a:rPr lang="en-US" altLang="ja-JP" sz="2800" u="sng" dirty="0">
                <a:solidFill>
                  <a:srgbClr val="FF0000"/>
                </a:solidFill>
              </a:rPr>
              <a:t>Toy problems</a:t>
            </a:r>
          </a:p>
          <a:p>
            <a:pPr lvl="1" eaLnBrk="1" hangingPunct="1">
              <a:lnSpc>
                <a:spcPct val="150000"/>
              </a:lnSpc>
            </a:pPr>
            <a:r>
              <a:rPr lang="en-US" altLang="ja-JP" sz="2400" dirty="0"/>
              <a:t>Illustrate/test various problem-solving methods</a:t>
            </a:r>
          </a:p>
          <a:p>
            <a:pPr lvl="1" eaLnBrk="1" hangingPunct="1">
              <a:lnSpc>
                <a:spcPct val="150000"/>
              </a:lnSpc>
            </a:pPr>
            <a:r>
              <a:rPr lang="en-US" altLang="ja-JP" sz="2400" dirty="0"/>
              <a:t>Concise, exact description</a:t>
            </a:r>
          </a:p>
          <a:p>
            <a:pPr lvl="1" eaLnBrk="1" hangingPunct="1">
              <a:lnSpc>
                <a:spcPct val="150000"/>
              </a:lnSpc>
            </a:pPr>
            <a:r>
              <a:rPr lang="en-US" altLang="ja-JP" sz="2400" dirty="0"/>
              <a:t>Can be used to compare performance</a:t>
            </a:r>
          </a:p>
          <a:p>
            <a:pPr marL="457200" lvl="1" indent="0" eaLnBrk="1" hangingPunct="1">
              <a:lnSpc>
                <a:spcPct val="150000"/>
              </a:lnSpc>
              <a:buNone/>
            </a:pPr>
            <a:r>
              <a:rPr lang="en-US" altLang="ja-JP" b="1" dirty="0">
                <a:solidFill>
                  <a:srgbClr val="002060"/>
                </a:solidFill>
                <a:hlinkClick r:id="rId3" action="ppaction://hlinkfile"/>
              </a:rPr>
              <a:t>EXAMPLES</a:t>
            </a:r>
            <a:r>
              <a:rPr lang="en-US" altLang="ja-JP" sz="2400" dirty="0"/>
              <a:t>: 8-puzzle, 8-queens problem, </a:t>
            </a:r>
            <a:r>
              <a:rPr lang="en-US" altLang="ja-JP" sz="2400" dirty="0" err="1"/>
              <a:t>Cryptarithmetic</a:t>
            </a:r>
            <a:r>
              <a:rPr lang="en-US" altLang="ja-JP" sz="2400" dirty="0"/>
              <a:t>, Vacuum world, Missionaries and cannibals, simple route finding</a:t>
            </a:r>
          </a:p>
          <a:p>
            <a:pPr lvl="1" eaLnBrk="1" hangingPunct="1">
              <a:lnSpc>
                <a:spcPct val="150000"/>
              </a:lnSpc>
            </a:pPr>
            <a:endParaRPr lang="en-US" altLang="ja-JP" sz="2400" dirty="0"/>
          </a:p>
          <a:p>
            <a:pPr eaLnBrk="1" hangingPunct="1">
              <a:lnSpc>
                <a:spcPct val="150000"/>
              </a:lnSpc>
            </a:pPr>
            <a:r>
              <a:rPr lang="en-US" altLang="ja-JP" sz="2800" u="sng" dirty="0">
                <a:solidFill>
                  <a:srgbClr val="FF0000"/>
                </a:solidFill>
              </a:rPr>
              <a:t>Real-world problem</a:t>
            </a:r>
          </a:p>
          <a:p>
            <a:pPr lvl="1" eaLnBrk="1" hangingPunct="1">
              <a:lnSpc>
                <a:spcPct val="150000"/>
              </a:lnSpc>
            </a:pPr>
            <a:r>
              <a:rPr lang="en-US" altLang="ja-JP" sz="2400" dirty="0"/>
              <a:t>More difficult</a:t>
            </a:r>
          </a:p>
          <a:p>
            <a:pPr lvl="1" eaLnBrk="1" hangingPunct="1">
              <a:lnSpc>
                <a:spcPct val="150000"/>
              </a:lnSpc>
            </a:pPr>
            <a:r>
              <a:rPr lang="en-US" altLang="ja-JP" sz="2400" dirty="0"/>
              <a:t>No single, agreed-upon specification (state, successor function, edge cost)</a:t>
            </a:r>
          </a:p>
          <a:p>
            <a:pPr lvl="1" eaLnBrk="1" hangingPunct="1">
              <a:lnSpc>
                <a:spcPct val="150000"/>
              </a:lnSpc>
            </a:pPr>
            <a:r>
              <a:rPr lang="en-US" altLang="ja-JP" sz="2400" i="1" dirty="0">
                <a:solidFill>
                  <a:srgbClr val="0000FF"/>
                </a:solidFill>
              </a:rPr>
              <a:t>Examples</a:t>
            </a:r>
            <a:r>
              <a:rPr lang="en-US" altLang="ja-JP" sz="2400" dirty="0"/>
              <a:t>: Route finding, VLSI layout, Robot navigation, Assembly sequencing</a:t>
            </a:r>
          </a:p>
        </p:txBody>
      </p:sp>
    </p:spTree>
    <p:extLst>
      <p:ext uri="{BB962C8B-B14F-4D97-AF65-F5344CB8AC3E}">
        <p14:creationId xmlns:p14="http://schemas.microsoft.com/office/powerpoint/2010/main" val="32402314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0" y="1524000"/>
            <a:ext cx="9182963"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43712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762412"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8991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524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3089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39" y="685800"/>
            <a:ext cx="8942317" cy="5486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4598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lnSpc>
                <a:spcPct val="150000"/>
              </a:lnSpc>
              <a:buNone/>
            </a:pPr>
            <a:r>
              <a:rPr lang="en-IN" sz="2800" dirty="0"/>
              <a:t>Advantages:</a:t>
            </a:r>
          </a:p>
          <a:p>
            <a:pPr lvl="1">
              <a:lnSpc>
                <a:spcPct val="150000"/>
              </a:lnSpc>
            </a:pPr>
            <a:r>
              <a:rPr lang="en-IN" sz="2400" dirty="0"/>
              <a:t>Best first search can switch between BFS and DFS by gaining the advantages of both the algorithms.</a:t>
            </a:r>
          </a:p>
          <a:p>
            <a:pPr lvl="1">
              <a:lnSpc>
                <a:spcPct val="150000"/>
              </a:lnSpc>
            </a:pPr>
            <a:r>
              <a:rPr lang="en-IN" sz="2400" dirty="0"/>
              <a:t>This algorithm is more efficient than BFS and DFS algorithms.</a:t>
            </a:r>
          </a:p>
          <a:p>
            <a:pPr marL="0" indent="0">
              <a:lnSpc>
                <a:spcPct val="150000"/>
              </a:lnSpc>
              <a:buNone/>
            </a:pPr>
            <a:r>
              <a:rPr lang="en-IN" sz="2800" dirty="0"/>
              <a:t>Disadvantages:</a:t>
            </a:r>
          </a:p>
          <a:p>
            <a:pPr lvl="1">
              <a:lnSpc>
                <a:spcPct val="150000"/>
              </a:lnSpc>
            </a:pPr>
            <a:r>
              <a:rPr lang="en-IN" sz="2400" dirty="0"/>
              <a:t>It can behave as an unguided depth-first search in the worst case scenario.</a:t>
            </a:r>
          </a:p>
          <a:p>
            <a:pPr lvl="1">
              <a:lnSpc>
                <a:spcPct val="150000"/>
              </a:lnSpc>
            </a:pPr>
            <a:r>
              <a:rPr lang="en-IN" sz="2400" dirty="0"/>
              <a:t>It can get stuck in a loop as DFS.</a:t>
            </a:r>
          </a:p>
          <a:p>
            <a:pPr lvl="1">
              <a:lnSpc>
                <a:spcPct val="150000"/>
              </a:lnSpc>
            </a:pPr>
            <a:r>
              <a:rPr lang="en-IN" sz="2400" dirty="0"/>
              <a:t>This algorithm is not optimal</a:t>
            </a:r>
          </a:p>
          <a:p>
            <a:pPr marL="457200" lvl="1" indent="0">
              <a:lnSpc>
                <a:spcPct val="150000"/>
              </a:lnSpc>
              <a:buNone/>
            </a:pPr>
            <a:r>
              <a:rPr lang="en-IN" sz="2400" b="1" dirty="0" err="1">
                <a:solidFill>
                  <a:srgbClr val="FF0000"/>
                </a:solidFill>
              </a:rPr>
              <a:t>Arad</a:t>
            </a:r>
            <a:r>
              <a:rPr lang="en-IN" sz="2400" b="1" dirty="0" err="1">
                <a:solidFill>
                  <a:srgbClr val="FF0000"/>
                </a:solidFill>
                <a:sym typeface="Wingdings" pitchFamily="2" charset="2"/>
              </a:rPr>
              <a:t></a:t>
            </a:r>
            <a:r>
              <a:rPr lang="en-IN" sz="2400" b="1" dirty="0" err="1">
                <a:solidFill>
                  <a:srgbClr val="FF0000"/>
                </a:solidFill>
              </a:rPr>
              <a:t>Sibiu</a:t>
            </a:r>
            <a:r>
              <a:rPr lang="en-IN" sz="2400" b="1" dirty="0">
                <a:solidFill>
                  <a:srgbClr val="FF0000"/>
                </a:solidFill>
                <a:sym typeface="Wingdings" pitchFamily="2" charset="2"/>
              </a:rPr>
              <a:t>  </a:t>
            </a:r>
            <a:r>
              <a:rPr lang="en-IN" sz="2400" b="1" dirty="0" err="1">
                <a:solidFill>
                  <a:srgbClr val="FF0000"/>
                </a:solidFill>
              </a:rPr>
              <a:t>Rimnicu</a:t>
            </a:r>
            <a:r>
              <a:rPr lang="en-IN" sz="2400" b="1" dirty="0">
                <a:solidFill>
                  <a:srgbClr val="FF0000"/>
                </a:solidFill>
              </a:rPr>
              <a:t> </a:t>
            </a:r>
            <a:r>
              <a:rPr lang="en-IN" sz="2400" b="1" dirty="0" err="1">
                <a:solidFill>
                  <a:srgbClr val="FF0000"/>
                </a:solidFill>
              </a:rPr>
              <a:t>Virea</a:t>
            </a:r>
            <a:r>
              <a:rPr lang="en-IN" sz="2400" b="1" dirty="0">
                <a:solidFill>
                  <a:srgbClr val="FF0000"/>
                </a:solidFill>
                <a:sym typeface="Wingdings" pitchFamily="2" charset="2"/>
              </a:rPr>
              <a:t>  </a:t>
            </a:r>
            <a:r>
              <a:rPr lang="en-IN" sz="2400" b="1" dirty="0">
                <a:solidFill>
                  <a:srgbClr val="FF0000"/>
                </a:solidFill>
              </a:rPr>
              <a:t>Pitesti</a:t>
            </a:r>
            <a:r>
              <a:rPr lang="en-IN" sz="2400" b="1" dirty="0">
                <a:solidFill>
                  <a:srgbClr val="FF0000"/>
                </a:solidFill>
                <a:sym typeface="Wingdings" pitchFamily="2" charset="2"/>
              </a:rPr>
              <a:t>  </a:t>
            </a:r>
            <a:r>
              <a:rPr lang="en-IN" sz="2400" b="1" dirty="0">
                <a:solidFill>
                  <a:srgbClr val="FF0000"/>
                </a:solidFill>
              </a:rPr>
              <a:t>Bucharest is shorter!</a:t>
            </a:r>
          </a:p>
          <a:p>
            <a:pPr>
              <a:lnSpc>
                <a:spcPct val="150000"/>
              </a:lnSpc>
            </a:pPr>
            <a:endParaRPr lang="en-IN" sz="2800" dirty="0"/>
          </a:p>
        </p:txBody>
      </p:sp>
    </p:spTree>
    <p:extLst>
      <p:ext uri="{BB962C8B-B14F-4D97-AF65-F5344CB8AC3E}">
        <p14:creationId xmlns:p14="http://schemas.microsoft.com/office/powerpoint/2010/main" val="348654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IN" b="1" dirty="0">
                <a:solidFill>
                  <a:srgbClr val="FF0000"/>
                </a:solidFill>
              </a:rPr>
              <a:t>A ∗ SEARCH</a:t>
            </a:r>
          </a:p>
        </p:txBody>
      </p:sp>
      <p:sp>
        <p:nvSpPr>
          <p:cNvPr id="3" name="Content Placeholder 2"/>
          <p:cNvSpPr>
            <a:spLocks noGrp="1"/>
          </p:cNvSpPr>
          <p:nvPr>
            <p:ph idx="1"/>
          </p:nvPr>
        </p:nvSpPr>
        <p:spPr>
          <a:xfrm>
            <a:off x="0" y="838200"/>
            <a:ext cx="8991600" cy="5943600"/>
          </a:xfrm>
        </p:spPr>
        <p:txBody>
          <a:bodyPr>
            <a:normAutofit/>
          </a:bodyPr>
          <a:lstStyle/>
          <a:p>
            <a:pPr algn="just">
              <a:lnSpc>
                <a:spcPct val="150000"/>
              </a:lnSpc>
            </a:pPr>
            <a:r>
              <a:rPr lang="en-IN" sz="2400" dirty="0"/>
              <a:t>AIM: - Minimizing the total estimated solution cost </a:t>
            </a:r>
          </a:p>
          <a:p>
            <a:pPr lvl="1" algn="just">
              <a:lnSpc>
                <a:spcPct val="150000"/>
              </a:lnSpc>
            </a:pPr>
            <a:r>
              <a:rPr lang="en-IN" sz="2000" dirty="0"/>
              <a:t>At each point in the search space, only those node is expanded which have the lowest value of f(n), and the algorithm terminates when the goal node is found.</a:t>
            </a:r>
          </a:p>
          <a:p>
            <a:pPr lvl="1" algn="just">
              <a:lnSpc>
                <a:spcPct val="150000"/>
              </a:lnSpc>
            </a:pPr>
            <a:r>
              <a:rPr lang="en-IN" sz="2000" dirty="0"/>
              <a:t>Most widely known form of best-ﬁrst search is called A∗ search </a:t>
            </a:r>
          </a:p>
          <a:p>
            <a:pPr algn="just">
              <a:lnSpc>
                <a:spcPct val="150000"/>
              </a:lnSpc>
            </a:pPr>
            <a:endParaRPr lang="en-IN" sz="2000" dirty="0"/>
          </a:p>
          <a:p>
            <a:pPr marL="457200" lvl="1" indent="0" algn="just">
              <a:lnSpc>
                <a:spcPct val="150000"/>
              </a:lnSpc>
              <a:buNone/>
            </a:pPr>
            <a:endParaRPr lang="en-IN" sz="2000" dirty="0"/>
          </a:p>
          <a:p>
            <a:pPr marL="457200" lvl="1" indent="0" algn="just">
              <a:lnSpc>
                <a:spcPct val="150000"/>
              </a:lnSpc>
              <a:buNone/>
            </a:pPr>
            <a:endParaRPr lang="en-IN" sz="2000" dirty="0"/>
          </a:p>
          <a:p>
            <a:pPr marL="457200" lvl="1" indent="0" algn="just">
              <a:lnSpc>
                <a:spcPct val="150000"/>
              </a:lnSpc>
              <a:buNone/>
            </a:pPr>
            <a:endParaRPr lang="en-IN" sz="2000" dirty="0"/>
          </a:p>
          <a:p>
            <a:pPr marL="457200" lvl="1" indent="0" algn="just">
              <a:lnSpc>
                <a:spcPct val="150000"/>
              </a:lnSpc>
              <a:buNone/>
            </a:pPr>
            <a:endParaRPr lang="en-IN" sz="2000" dirty="0"/>
          </a:p>
        </p:txBody>
      </p:sp>
      <p:pic>
        <p:nvPicPr>
          <p:cNvPr id="4098" name="Picture 2" descr="Informed Search Algorith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545" y="3810000"/>
            <a:ext cx="9829271"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19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686800" cy="6248400"/>
          </a:xfrm>
        </p:spPr>
        <p:txBody>
          <a:bodyPr>
            <a:normAutofit fontScale="92500"/>
          </a:bodyPr>
          <a:lstStyle/>
          <a:p>
            <a:pPr>
              <a:lnSpc>
                <a:spcPct val="150000"/>
              </a:lnSpc>
            </a:pPr>
            <a:r>
              <a:rPr lang="en-IN" sz="2400" dirty="0"/>
              <a:t>F – </a:t>
            </a:r>
            <a:r>
              <a:rPr lang="en-IN" sz="2400" b="1" dirty="0"/>
              <a:t>F is the</a:t>
            </a:r>
            <a:r>
              <a:rPr lang="en-IN" sz="2400" dirty="0"/>
              <a:t> parameter of A* which is the sum of the other parameters G and H and is the</a:t>
            </a:r>
            <a:r>
              <a:rPr lang="en-IN" sz="2400" b="1" dirty="0"/>
              <a:t> least cost from one node to the next node</a:t>
            </a:r>
            <a:r>
              <a:rPr lang="en-IN" sz="2400" dirty="0"/>
              <a:t>. </a:t>
            </a:r>
          </a:p>
          <a:p>
            <a:pPr lvl="1">
              <a:lnSpc>
                <a:spcPct val="150000"/>
              </a:lnSpc>
            </a:pPr>
            <a:r>
              <a:rPr lang="en-IN" sz="2000" dirty="0"/>
              <a:t>This parameter is responsible for helping us find the most optimal path from our source to destination.</a:t>
            </a:r>
          </a:p>
          <a:p>
            <a:pPr>
              <a:lnSpc>
                <a:spcPct val="150000"/>
              </a:lnSpc>
            </a:pPr>
            <a:r>
              <a:rPr lang="en-IN" sz="2400" dirty="0"/>
              <a:t>G – </a:t>
            </a:r>
            <a:r>
              <a:rPr lang="en-IN" sz="2400" b="1" dirty="0"/>
              <a:t>G is the</a:t>
            </a:r>
            <a:r>
              <a:rPr lang="en-IN" sz="2400" dirty="0"/>
              <a:t> </a:t>
            </a:r>
            <a:r>
              <a:rPr lang="en-IN" sz="2400" b="1" dirty="0"/>
              <a:t>cost of moving from one node to the other node</a:t>
            </a:r>
            <a:r>
              <a:rPr lang="en-IN" sz="2400" dirty="0"/>
              <a:t>. </a:t>
            </a:r>
          </a:p>
          <a:p>
            <a:pPr lvl="1">
              <a:lnSpc>
                <a:spcPct val="150000"/>
              </a:lnSpc>
            </a:pPr>
            <a:r>
              <a:rPr lang="en-IN" sz="2000" dirty="0"/>
              <a:t>This parameter changes for every node as we move up to find the most optimal path.</a:t>
            </a:r>
          </a:p>
          <a:p>
            <a:pPr>
              <a:lnSpc>
                <a:spcPct val="150000"/>
              </a:lnSpc>
            </a:pPr>
            <a:r>
              <a:rPr lang="en-IN" sz="2400" dirty="0"/>
              <a:t>H – </a:t>
            </a:r>
            <a:r>
              <a:rPr lang="en-IN" sz="2400" b="1" dirty="0"/>
              <a:t>H is the heuristic/estimated path between the current code to the destination node</a:t>
            </a:r>
            <a:r>
              <a:rPr lang="en-IN" sz="2400" dirty="0"/>
              <a:t>. </a:t>
            </a:r>
          </a:p>
          <a:p>
            <a:pPr lvl="1">
              <a:lnSpc>
                <a:spcPct val="150000"/>
              </a:lnSpc>
            </a:pPr>
            <a:r>
              <a:rPr lang="en-IN" sz="2000" dirty="0"/>
              <a:t>This cost is not actual but is, in reality, a guess cost that we use to find which could be the most optimal path between our source and destination.</a:t>
            </a:r>
          </a:p>
          <a:p>
            <a:pPr>
              <a:lnSpc>
                <a:spcPct val="150000"/>
              </a:lnSpc>
            </a:pPr>
            <a:endParaRPr lang="en-IN" sz="2400" dirty="0"/>
          </a:p>
        </p:txBody>
      </p:sp>
    </p:spTree>
    <p:extLst>
      <p:ext uri="{BB962C8B-B14F-4D97-AF65-F5344CB8AC3E}">
        <p14:creationId xmlns:p14="http://schemas.microsoft.com/office/powerpoint/2010/main" val="288249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gatevidyalay.com/wp-content/uploads/2020/01/A-Algorithm-Problem-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1954"/>
            <a:ext cx="5029200" cy="34835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5634036" y="62346"/>
            <a:ext cx="3048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239000" y="28575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928"/>
            <a:ext cx="3163828" cy="342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90" y="3431603"/>
            <a:ext cx="2991038" cy="3295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0884" y="3616035"/>
            <a:ext cx="2647952" cy="3207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4239" y="3650671"/>
            <a:ext cx="3149761" cy="3207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63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39955"/>
            <a:ext cx="6538913" cy="4746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47314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728" y="1295400"/>
            <a:ext cx="8751872" cy="5187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4551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STATE SPACE REPRESENTATION</a:t>
            </a:r>
          </a:p>
        </p:txBody>
      </p:sp>
      <p:sp>
        <p:nvSpPr>
          <p:cNvPr id="3" name="Content Placeholder 2"/>
          <p:cNvSpPr>
            <a:spLocks noGrp="1"/>
          </p:cNvSpPr>
          <p:nvPr>
            <p:ph idx="1"/>
          </p:nvPr>
        </p:nvSpPr>
        <p:spPr>
          <a:xfrm>
            <a:off x="152400" y="1143000"/>
            <a:ext cx="8763000" cy="5486400"/>
          </a:xfrm>
        </p:spPr>
        <p:txBody>
          <a:bodyPr>
            <a:normAutofit/>
          </a:bodyPr>
          <a:lstStyle/>
          <a:p>
            <a:pPr>
              <a:lnSpc>
                <a:spcPct val="150000"/>
              </a:lnSpc>
            </a:pPr>
            <a:r>
              <a:rPr lang="en-IN" sz="2000" dirty="0"/>
              <a:t>A problem can be deﬁned formally by ﬁve components:</a:t>
            </a:r>
          </a:p>
          <a:p>
            <a:pPr marL="514350" indent="-514350">
              <a:lnSpc>
                <a:spcPct val="150000"/>
              </a:lnSpc>
              <a:buAutoNum type="arabicPeriod"/>
            </a:pPr>
            <a:r>
              <a:rPr lang="en-IN" sz="2000" b="1" dirty="0"/>
              <a:t>INITIAL STATE </a:t>
            </a:r>
            <a:r>
              <a:rPr lang="en-IN" sz="2000" dirty="0"/>
              <a:t>that the agent starts in. </a:t>
            </a:r>
          </a:p>
          <a:p>
            <a:pPr marL="514350" indent="-514350">
              <a:lnSpc>
                <a:spcPct val="150000"/>
              </a:lnSpc>
              <a:buAutoNum type="arabicPeriod"/>
            </a:pPr>
            <a:r>
              <a:rPr lang="en-IN" sz="2000" dirty="0"/>
              <a:t>Description of the </a:t>
            </a:r>
            <a:r>
              <a:rPr lang="en-IN" sz="2000" b="1" dirty="0"/>
              <a:t>POSSIBLE ACTIONS </a:t>
            </a:r>
            <a:r>
              <a:rPr lang="en-IN" sz="2000" dirty="0"/>
              <a:t>available to the agent. </a:t>
            </a:r>
          </a:p>
          <a:p>
            <a:pPr marL="514350" indent="-514350">
              <a:lnSpc>
                <a:spcPct val="150000"/>
              </a:lnSpc>
              <a:buAutoNum type="arabicPeriod"/>
            </a:pPr>
            <a:r>
              <a:rPr lang="en-IN" sz="2000" b="1" dirty="0"/>
              <a:t>DESCRIPTION of what each action does</a:t>
            </a:r>
            <a:r>
              <a:rPr lang="en-IN" sz="2000" dirty="0"/>
              <a:t>. [</a:t>
            </a:r>
            <a:r>
              <a:rPr lang="en-IN" sz="1600" dirty="0"/>
              <a:t>transition model]</a:t>
            </a:r>
          </a:p>
          <a:p>
            <a:pPr marL="514350" indent="-514350">
              <a:lnSpc>
                <a:spcPct val="150000"/>
              </a:lnSpc>
              <a:buAutoNum type="arabicPeriod"/>
            </a:pPr>
            <a:r>
              <a:rPr lang="en-IN" sz="2000" b="1" dirty="0"/>
              <a:t>GOAL TEST</a:t>
            </a:r>
            <a:r>
              <a:rPr lang="en-IN" sz="2000" dirty="0"/>
              <a:t>, which determines whether a given state is a goal state</a:t>
            </a:r>
          </a:p>
          <a:p>
            <a:pPr marL="514350" indent="-514350">
              <a:lnSpc>
                <a:spcPct val="150000"/>
              </a:lnSpc>
              <a:buAutoNum type="arabicPeriod"/>
            </a:pPr>
            <a:r>
              <a:rPr lang="en-IN" sz="2000" b="1" dirty="0"/>
              <a:t>PATH COST FUNCTION </a:t>
            </a:r>
            <a:r>
              <a:rPr lang="en-IN" sz="2000" dirty="0"/>
              <a:t>that assigns a numeric cost to each path</a:t>
            </a:r>
          </a:p>
          <a:p>
            <a:pPr marL="0" indent="0">
              <a:lnSpc>
                <a:spcPct val="150000"/>
              </a:lnSpc>
              <a:buNone/>
            </a:pPr>
            <a:r>
              <a:rPr lang="en-IN" sz="2000" b="1" dirty="0">
                <a:solidFill>
                  <a:srgbClr val="FF0000"/>
                </a:solidFill>
              </a:rPr>
              <a:t>A SOLUTION TO A PROBLEM IS AN ACTION SEQUENCE THAT LEADS FROM THE INITIAL STATE TO A GOAL STATE. </a:t>
            </a:r>
          </a:p>
          <a:p>
            <a:pPr marL="0" indent="0">
              <a:lnSpc>
                <a:spcPct val="150000"/>
              </a:lnSpc>
              <a:buNone/>
            </a:pPr>
            <a:r>
              <a:rPr lang="en-IN" sz="2000" b="1" u="sng" dirty="0"/>
              <a:t>Note</a:t>
            </a:r>
            <a:r>
              <a:rPr lang="en-IN" sz="2000" dirty="0"/>
              <a:t>: Solution quality = path cost function, &amp; </a:t>
            </a:r>
            <a:r>
              <a:rPr lang="en-IN" sz="2000" b="1" dirty="0">
                <a:solidFill>
                  <a:srgbClr val="FF0000"/>
                </a:solidFill>
              </a:rPr>
              <a:t>OPTIMAL SOLUTION </a:t>
            </a:r>
            <a:r>
              <a:rPr lang="en-IN" sz="2000" b="1" dirty="0">
                <a:solidFill>
                  <a:srgbClr val="FF0000"/>
                </a:solidFill>
                <a:sym typeface="Wingdings" panose="05000000000000000000" pitchFamily="2" charset="2"/>
              </a:rPr>
              <a:t></a:t>
            </a:r>
            <a:r>
              <a:rPr lang="en-IN" sz="2000" dirty="0"/>
              <a:t>lowest path cost among all solutions</a:t>
            </a:r>
          </a:p>
        </p:txBody>
      </p:sp>
    </p:spTree>
    <p:extLst>
      <p:ext uri="{BB962C8B-B14F-4D97-AF65-F5344CB8AC3E}">
        <p14:creationId xmlns:p14="http://schemas.microsoft.com/office/powerpoint/2010/main" val="423345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1"/>
            <a:ext cx="5876925"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99" y="4953000"/>
            <a:ext cx="5876925"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292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3429000" cy="4593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3150506145"/>
              </p:ext>
            </p:extLst>
          </p:nvPr>
        </p:nvGraphicFramePr>
        <p:xfrm>
          <a:off x="5562600" y="1397000"/>
          <a:ext cx="1143000" cy="2590800"/>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436880">
                <a:tc>
                  <a:txBody>
                    <a:bodyPr/>
                    <a:lstStyle/>
                    <a:p>
                      <a:r>
                        <a:rPr lang="en-IN" sz="2800" b="1" dirty="0"/>
                        <a:t>S</a:t>
                      </a:r>
                    </a:p>
                  </a:txBody>
                  <a:tcPr/>
                </a:tc>
                <a:tc>
                  <a:txBody>
                    <a:bodyPr/>
                    <a:lstStyle/>
                    <a:p>
                      <a:r>
                        <a:rPr lang="en-IN" sz="2800" b="1" dirty="0"/>
                        <a:t>7</a:t>
                      </a:r>
                    </a:p>
                  </a:txBody>
                  <a:tcPr/>
                </a:tc>
                <a:extLst>
                  <a:ext uri="{0D108BD9-81ED-4DB2-BD59-A6C34878D82A}">
                    <a16:rowId xmlns:a16="http://schemas.microsoft.com/office/drawing/2014/main" val="10000"/>
                  </a:ext>
                </a:extLst>
              </a:tr>
              <a:tr h="436880">
                <a:tc>
                  <a:txBody>
                    <a:bodyPr/>
                    <a:lstStyle/>
                    <a:p>
                      <a:r>
                        <a:rPr lang="en-IN" sz="2800" b="1" dirty="0"/>
                        <a:t>A</a:t>
                      </a:r>
                    </a:p>
                  </a:txBody>
                  <a:tcPr/>
                </a:tc>
                <a:tc>
                  <a:txBody>
                    <a:bodyPr/>
                    <a:lstStyle/>
                    <a:p>
                      <a:r>
                        <a:rPr lang="en-IN" sz="2800" b="1" dirty="0"/>
                        <a:t>6</a:t>
                      </a:r>
                    </a:p>
                  </a:txBody>
                  <a:tcPr/>
                </a:tc>
                <a:extLst>
                  <a:ext uri="{0D108BD9-81ED-4DB2-BD59-A6C34878D82A}">
                    <a16:rowId xmlns:a16="http://schemas.microsoft.com/office/drawing/2014/main" val="10001"/>
                  </a:ext>
                </a:extLst>
              </a:tr>
              <a:tr h="436880">
                <a:tc>
                  <a:txBody>
                    <a:bodyPr/>
                    <a:lstStyle/>
                    <a:p>
                      <a:r>
                        <a:rPr lang="en-IN" sz="2800" b="1" dirty="0"/>
                        <a:t>B</a:t>
                      </a:r>
                    </a:p>
                  </a:txBody>
                  <a:tcPr/>
                </a:tc>
                <a:tc>
                  <a:txBody>
                    <a:bodyPr/>
                    <a:lstStyle/>
                    <a:p>
                      <a:r>
                        <a:rPr lang="en-IN" sz="2800" b="1" dirty="0"/>
                        <a:t>2</a:t>
                      </a:r>
                    </a:p>
                  </a:txBody>
                  <a:tcPr/>
                </a:tc>
                <a:extLst>
                  <a:ext uri="{0D108BD9-81ED-4DB2-BD59-A6C34878D82A}">
                    <a16:rowId xmlns:a16="http://schemas.microsoft.com/office/drawing/2014/main" val="10002"/>
                  </a:ext>
                </a:extLst>
              </a:tr>
              <a:tr h="436880">
                <a:tc>
                  <a:txBody>
                    <a:bodyPr/>
                    <a:lstStyle/>
                    <a:p>
                      <a:r>
                        <a:rPr lang="en-IN" sz="2800" b="1" dirty="0"/>
                        <a:t>C</a:t>
                      </a:r>
                    </a:p>
                  </a:txBody>
                  <a:tcPr/>
                </a:tc>
                <a:tc>
                  <a:txBody>
                    <a:bodyPr/>
                    <a:lstStyle/>
                    <a:p>
                      <a:r>
                        <a:rPr lang="en-IN" sz="2800" b="1" dirty="0"/>
                        <a:t>1</a:t>
                      </a:r>
                    </a:p>
                  </a:txBody>
                  <a:tcPr/>
                </a:tc>
                <a:extLst>
                  <a:ext uri="{0D108BD9-81ED-4DB2-BD59-A6C34878D82A}">
                    <a16:rowId xmlns:a16="http://schemas.microsoft.com/office/drawing/2014/main" val="10003"/>
                  </a:ext>
                </a:extLst>
              </a:tr>
              <a:tr h="436880">
                <a:tc>
                  <a:txBody>
                    <a:bodyPr/>
                    <a:lstStyle/>
                    <a:p>
                      <a:r>
                        <a:rPr lang="en-IN" sz="2800" b="1" dirty="0"/>
                        <a:t>D</a:t>
                      </a:r>
                    </a:p>
                  </a:txBody>
                  <a:tcPr/>
                </a:tc>
                <a:tc>
                  <a:txBody>
                    <a:bodyPr/>
                    <a:lstStyle/>
                    <a:p>
                      <a:r>
                        <a:rPr lang="en-IN" sz="2800" b="1" dirty="0"/>
                        <a:t>0</a:t>
                      </a:r>
                    </a:p>
                  </a:txBody>
                  <a:tcPr/>
                </a:tc>
                <a:extLst>
                  <a:ext uri="{0D108BD9-81ED-4DB2-BD59-A6C34878D82A}">
                    <a16:rowId xmlns:a16="http://schemas.microsoft.com/office/drawing/2014/main" val="10004"/>
                  </a:ext>
                </a:extLst>
              </a:tr>
            </a:tbl>
          </a:graphicData>
        </a:graphic>
      </p:graphicFrame>
      <p:sp>
        <p:nvSpPr>
          <p:cNvPr id="2" name="Oval 1"/>
          <p:cNvSpPr/>
          <p:nvPr/>
        </p:nvSpPr>
        <p:spPr>
          <a:xfrm>
            <a:off x="838200" y="3048000"/>
            <a:ext cx="152400"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685800" y="2977634"/>
            <a:ext cx="609600" cy="369332"/>
          </a:xfrm>
          <a:prstGeom prst="rect">
            <a:avLst/>
          </a:prstGeom>
          <a:noFill/>
        </p:spPr>
        <p:txBody>
          <a:bodyPr wrap="square" rtlCol="0">
            <a:spAutoFit/>
          </a:bodyPr>
          <a:lstStyle/>
          <a:p>
            <a:r>
              <a:rPr lang="en-IN" dirty="0"/>
              <a:t>12</a:t>
            </a:r>
          </a:p>
        </p:txBody>
      </p:sp>
    </p:spTree>
    <p:extLst>
      <p:ext uri="{BB962C8B-B14F-4D97-AF65-F5344CB8AC3E}">
        <p14:creationId xmlns:p14="http://schemas.microsoft.com/office/powerpoint/2010/main" val="12438137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p:txBody>
          <a:bodyPr>
            <a:normAutofit/>
          </a:bodyPr>
          <a:lstStyle/>
          <a:p>
            <a:endParaRPr lang="en-IN" sz="2400" dirty="0"/>
          </a:p>
        </p:txBody>
      </p:sp>
      <p:pic>
        <p:nvPicPr>
          <p:cNvPr id="5122" name="Picture 2" descr="Informed Search Algorith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62000"/>
            <a:ext cx="7320561"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44394" y="2667000"/>
            <a:ext cx="301686" cy="369332"/>
          </a:xfrm>
          <a:prstGeom prst="rect">
            <a:avLst/>
          </a:prstGeom>
        </p:spPr>
        <p:txBody>
          <a:bodyPr wrap="none">
            <a:spAutoFit/>
          </a:bodyPr>
          <a:lstStyle/>
          <a:p>
            <a:r>
              <a:rPr lang="en-IN" dirty="0"/>
              <a:t>2</a:t>
            </a:r>
          </a:p>
        </p:txBody>
      </p:sp>
    </p:spTree>
    <p:extLst>
      <p:ext uri="{BB962C8B-B14F-4D97-AF65-F5344CB8AC3E}">
        <p14:creationId xmlns:p14="http://schemas.microsoft.com/office/powerpoint/2010/main" val="12156768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8686800" cy="5897563"/>
          </a:xfrm>
        </p:spPr>
        <p:txBody>
          <a:bodyPr>
            <a:normAutofit/>
          </a:bodyPr>
          <a:lstStyle/>
          <a:p>
            <a:pPr marL="0" indent="0">
              <a:buNone/>
            </a:pPr>
            <a:r>
              <a:rPr lang="en-IN" b="1" dirty="0"/>
              <a:t>Initialization:</a:t>
            </a:r>
            <a:r>
              <a:rPr lang="en-IN" dirty="0"/>
              <a:t> {(S, 5)}</a:t>
            </a:r>
          </a:p>
          <a:p>
            <a:pPr marL="0" indent="0">
              <a:buNone/>
            </a:pPr>
            <a:r>
              <a:rPr lang="en-IN" b="1" dirty="0"/>
              <a:t>Iteration1:</a:t>
            </a:r>
            <a:r>
              <a:rPr lang="en-IN" dirty="0"/>
              <a:t> {(S--&gt; A, 4), (S--&gt;G, 10)}</a:t>
            </a:r>
          </a:p>
          <a:p>
            <a:pPr marL="0" indent="0">
              <a:buNone/>
            </a:pPr>
            <a:r>
              <a:rPr lang="en-IN" b="1" dirty="0"/>
              <a:t>Iteration2:</a:t>
            </a:r>
            <a:r>
              <a:rPr lang="en-IN" dirty="0"/>
              <a:t> {(S--&gt; A--&gt;C, 4), (S--&gt; A--&gt;B, 7), (S--&gt;G, 10)}</a:t>
            </a:r>
          </a:p>
          <a:p>
            <a:pPr marL="0" indent="0">
              <a:buNone/>
            </a:pPr>
            <a:r>
              <a:rPr lang="en-IN" b="1" dirty="0"/>
              <a:t>Iteration3:</a:t>
            </a:r>
            <a:r>
              <a:rPr lang="en-IN" dirty="0"/>
              <a:t> {(S--&gt; A--&gt;C---&gt;G, 6), (S--&gt; A--&gt;C---&gt;D, 11), (S--&gt; A--&gt;B, 7), (S--&gt;G, 10)}</a:t>
            </a:r>
          </a:p>
          <a:p>
            <a:pPr marL="0" indent="0">
              <a:buNone/>
            </a:pPr>
            <a:r>
              <a:rPr lang="en-IN" b="1" dirty="0"/>
              <a:t>Iteration 4</a:t>
            </a:r>
            <a:r>
              <a:rPr lang="en-IN" dirty="0"/>
              <a:t> will give the final result, as </a:t>
            </a:r>
            <a:r>
              <a:rPr lang="en-IN" b="1" dirty="0"/>
              <a:t>S---&gt;A---&gt;C---&gt;G</a:t>
            </a:r>
            <a:r>
              <a:rPr lang="en-IN" dirty="0"/>
              <a:t> it provides the optimal path with cost 6.</a:t>
            </a:r>
          </a:p>
          <a:p>
            <a:pPr marL="0" indent="0">
              <a:buNone/>
            </a:pPr>
            <a:endParaRPr lang="en-IN" dirty="0"/>
          </a:p>
        </p:txBody>
      </p:sp>
    </p:spTree>
    <p:extLst>
      <p:ext uri="{BB962C8B-B14F-4D97-AF65-F5344CB8AC3E}">
        <p14:creationId xmlns:p14="http://schemas.microsoft.com/office/powerpoint/2010/main" val="36239459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762412"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73859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0" y="914400"/>
            <a:ext cx="8965733"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6409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1219795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2665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991600" cy="7086600"/>
          </a:xfrm>
        </p:spPr>
        <p:txBody>
          <a:bodyPr>
            <a:normAutofit lnSpcReduction="10000"/>
          </a:bodyPr>
          <a:lstStyle/>
          <a:p>
            <a:pPr marL="0" indent="0" algn="just">
              <a:lnSpc>
                <a:spcPct val="150000"/>
              </a:lnSpc>
              <a:buNone/>
            </a:pPr>
            <a:r>
              <a:rPr lang="en-IN" sz="2400" b="1" dirty="0"/>
              <a:t>Advantages:</a:t>
            </a:r>
          </a:p>
          <a:p>
            <a:pPr algn="just">
              <a:lnSpc>
                <a:spcPct val="150000"/>
              </a:lnSpc>
            </a:pPr>
            <a:r>
              <a:rPr lang="en-IN" sz="2400" b="1" dirty="0">
                <a:solidFill>
                  <a:srgbClr val="FF0000"/>
                </a:solidFill>
              </a:rPr>
              <a:t>Better algorithm </a:t>
            </a:r>
            <a:r>
              <a:rPr lang="en-IN" sz="2400" dirty="0"/>
              <a:t>than other search algorithms.</a:t>
            </a:r>
          </a:p>
          <a:p>
            <a:pPr algn="just">
              <a:lnSpc>
                <a:spcPct val="150000"/>
              </a:lnSpc>
            </a:pPr>
            <a:r>
              <a:rPr lang="en-IN" sz="2400" b="1" dirty="0">
                <a:solidFill>
                  <a:srgbClr val="FF0000"/>
                </a:solidFill>
              </a:rPr>
              <a:t>Optimal and complete</a:t>
            </a:r>
            <a:r>
              <a:rPr lang="en-IN" sz="2400" dirty="0"/>
              <a:t>.</a:t>
            </a:r>
          </a:p>
          <a:p>
            <a:pPr algn="just">
              <a:lnSpc>
                <a:spcPct val="150000"/>
              </a:lnSpc>
            </a:pPr>
            <a:r>
              <a:rPr lang="en-IN" sz="2400" dirty="0"/>
              <a:t>Can solve very </a:t>
            </a:r>
            <a:r>
              <a:rPr lang="en-IN" sz="2400" b="1" dirty="0">
                <a:solidFill>
                  <a:srgbClr val="FF0000"/>
                </a:solidFill>
              </a:rPr>
              <a:t>complex problems</a:t>
            </a:r>
            <a:r>
              <a:rPr lang="en-IN" sz="2400" dirty="0"/>
              <a:t>.</a:t>
            </a:r>
          </a:p>
          <a:p>
            <a:pPr marL="0" indent="0" algn="just">
              <a:lnSpc>
                <a:spcPct val="150000"/>
              </a:lnSpc>
              <a:buNone/>
            </a:pPr>
            <a:r>
              <a:rPr lang="en-IN" sz="2400" b="1" dirty="0"/>
              <a:t>Disadvantages:</a:t>
            </a:r>
          </a:p>
          <a:p>
            <a:pPr algn="just">
              <a:lnSpc>
                <a:spcPct val="150000"/>
              </a:lnSpc>
            </a:pPr>
            <a:r>
              <a:rPr lang="en-IN" sz="2400" dirty="0"/>
              <a:t>It </a:t>
            </a:r>
            <a:r>
              <a:rPr lang="en-IN" sz="2400" b="1" dirty="0">
                <a:solidFill>
                  <a:srgbClr val="FF0000"/>
                </a:solidFill>
              </a:rPr>
              <a:t>does not always produce the shortest path </a:t>
            </a:r>
            <a:r>
              <a:rPr lang="en-IN" sz="2400" dirty="0"/>
              <a:t>as it mostly based on heuristics and approximation.</a:t>
            </a:r>
          </a:p>
          <a:p>
            <a:pPr algn="just">
              <a:lnSpc>
                <a:spcPct val="150000"/>
              </a:lnSpc>
            </a:pPr>
            <a:r>
              <a:rPr lang="en-IN" sz="2400" b="1" dirty="0"/>
              <a:t>Memory requirement</a:t>
            </a:r>
            <a:r>
              <a:rPr lang="en-IN" sz="2400" dirty="0"/>
              <a:t> as it keeps all generated nodes in the memory, so it is not practical for various large-scale problems.</a:t>
            </a:r>
          </a:p>
          <a:p>
            <a:pPr algn="just">
              <a:lnSpc>
                <a:spcPct val="150000"/>
              </a:lnSpc>
            </a:pPr>
            <a:r>
              <a:rPr lang="en-IN" sz="2400" dirty="0"/>
              <a:t>APPLICATIONS: Traffic Navigational Sys, Underwater obstacle avoidance for unmanned surface vehicle (USV) ,Path finding </a:t>
            </a:r>
            <a:r>
              <a:rPr lang="en-IN" sz="2400" dirty="0" err="1"/>
              <a:t>technique,etc</a:t>
            </a:r>
            <a:r>
              <a:rPr lang="en-IN" sz="2400" dirty="0"/>
              <a:t>..</a:t>
            </a:r>
          </a:p>
        </p:txBody>
      </p:sp>
    </p:spTree>
    <p:extLst>
      <p:ext uri="{BB962C8B-B14F-4D97-AF65-F5344CB8AC3E}">
        <p14:creationId xmlns:p14="http://schemas.microsoft.com/office/powerpoint/2010/main" val="350628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AND OR Graphs AO*</a:t>
            </a:r>
          </a:p>
        </p:txBody>
      </p:sp>
      <p:sp>
        <p:nvSpPr>
          <p:cNvPr id="3" name="Content Placeholder 2"/>
          <p:cNvSpPr>
            <a:spLocks noGrp="1"/>
          </p:cNvSpPr>
          <p:nvPr>
            <p:ph idx="1"/>
          </p:nvPr>
        </p:nvSpPr>
        <p:spPr/>
        <p:txBody>
          <a:bodyPr/>
          <a:lstStyle/>
          <a:p>
            <a:pPr marL="0" indent="0">
              <a:buNone/>
            </a:pPr>
            <a:r>
              <a:rPr lang="en-IN" dirty="0"/>
              <a:t>AO* is used to perform a heuristic search of an AND-OR graph.</a:t>
            </a:r>
          </a:p>
          <a:p>
            <a:pPr marL="0" indent="0">
              <a:buNone/>
            </a:pPr>
            <a:endParaRPr lang="en-IN" dirty="0"/>
          </a:p>
        </p:txBody>
      </p:sp>
      <p:pic>
        <p:nvPicPr>
          <p:cNvPr id="1026" name="Picture 2" descr="Informed Search/ Heuristic Search in AI - Tutorial And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024" y="2971800"/>
            <a:ext cx="4778375" cy="277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18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AO* Algorithm</a:t>
            </a:r>
            <a:endParaRPr lang="en-IN" dirty="0"/>
          </a:p>
        </p:txBody>
      </p:sp>
      <p:sp>
        <p:nvSpPr>
          <p:cNvPr id="3" name="Content Placeholder 2"/>
          <p:cNvSpPr>
            <a:spLocks noGrp="1"/>
          </p:cNvSpPr>
          <p:nvPr>
            <p:ph idx="1"/>
          </p:nvPr>
        </p:nvSpPr>
        <p:spPr/>
        <p:txBody>
          <a:bodyPr>
            <a:normAutofit/>
          </a:bodyPr>
          <a:lstStyle/>
          <a:p>
            <a:pPr algn="just">
              <a:lnSpc>
                <a:spcPct val="200000"/>
              </a:lnSpc>
            </a:pPr>
            <a:r>
              <a:rPr lang="en-IN" sz="2000" dirty="0"/>
              <a:t>When a problem can be divided into a set of sub problems, where each sub problem can be solved separately and a combination of these will be a solution </a:t>
            </a:r>
            <a:r>
              <a:rPr lang="en-IN" sz="2000" dirty="0">
                <a:sym typeface="Wingdings" panose="05000000000000000000" pitchFamily="2" charset="2"/>
              </a:rPr>
              <a:t> </a:t>
            </a:r>
            <a:r>
              <a:rPr lang="en-IN" sz="2000" dirty="0"/>
              <a:t>AND-OR graphs. </a:t>
            </a:r>
          </a:p>
          <a:p>
            <a:pPr lvl="1" algn="just">
              <a:lnSpc>
                <a:spcPct val="200000"/>
              </a:lnSpc>
            </a:pPr>
            <a:r>
              <a:rPr lang="en-IN" sz="1600" dirty="0"/>
              <a:t>AND - OR trees are used for representing the solution. </a:t>
            </a:r>
          </a:p>
          <a:p>
            <a:pPr algn="just">
              <a:lnSpc>
                <a:spcPct val="200000"/>
              </a:lnSpc>
            </a:pPr>
            <a:r>
              <a:rPr lang="en-IN" sz="2000" dirty="0"/>
              <a:t>The decomposition of the problem or problem reduction generates AND arcs.</a:t>
            </a:r>
          </a:p>
        </p:txBody>
      </p:sp>
    </p:spTree>
    <p:extLst>
      <p:ext uri="{BB962C8B-B14F-4D97-AF65-F5344CB8AC3E}">
        <p14:creationId xmlns:p14="http://schemas.microsoft.com/office/powerpoint/2010/main" val="899985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EXAMPLE 1</a:t>
            </a:r>
          </a:p>
        </p:txBody>
      </p:sp>
    </p:spTree>
    <p:extLst>
      <p:ext uri="{BB962C8B-B14F-4D97-AF65-F5344CB8AC3E}">
        <p14:creationId xmlns:p14="http://schemas.microsoft.com/office/powerpoint/2010/main" val="17235762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47" y="1676400"/>
            <a:ext cx="9304904"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152400" y="1524000"/>
            <a:ext cx="8229600" cy="4525963"/>
          </a:xfrm>
        </p:spPr>
        <p:txBody>
          <a:bodyPr/>
          <a:lstStyle/>
          <a:p>
            <a:endParaRPr lang="en-IN" dirty="0"/>
          </a:p>
        </p:txBody>
      </p:sp>
    </p:spTree>
    <p:extLst>
      <p:ext uri="{BB962C8B-B14F-4D97-AF65-F5344CB8AC3E}">
        <p14:creationId xmlns:p14="http://schemas.microsoft.com/office/powerpoint/2010/main" val="355776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7" y="485554"/>
            <a:ext cx="9200363"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28600"/>
            <a:ext cx="13525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228600"/>
            <a:ext cx="268605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0355" y="1000125"/>
            <a:ext cx="22383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2057400"/>
            <a:ext cx="3524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4975" y="152179"/>
            <a:ext cx="2028825"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4648200"/>
            <a:ext cx="41910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2047653"/>
            <a:ext cx="4857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2335" y="5029200"/>
            <a:ext cx="28575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244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1000"/>
                                        <p:tgtEl>
                                          <p:spTgt spid="2052"/>
                                        </p:tgtEl>
                                      </p:cBhvr>
                                    </p:animEffect>
                                    <p:anim calcmode="lin" valueType="num">
                                      <p:cBhvr>
                                        <p:cTn id="21" dur="1000" fill="hold"/>
                                        <p:tgtEl>
                                          <p:spTgt spid="2052"/>
                                        </p:tgtEl>
                                        <p:attrNameLst>
                                          <p:attrName>ppt_x</p:attrName>
                                        </p:attrNameLst>
                                      </p:cBhvr>
                                      <p:tavLst>
                                        <p:tav tm="0">
                                          <p:val>
                                            <p:strVal val="#ppt_x"/>
                                          </p:val>
                                        </p:tav>
                                        <p:tav tm="100000">
                                          <p:val>
                                            <p:strVal val="#ppt_x"/>
                                          </p:val>
                                        </p:tav>
                                      </p:tavLst>
                                    </p:anim>
                                    <p:anim calcmode="lin" valueType="num">
                                      <p:cBhvr>
                                        <p:cTn id="22"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53"/>
                                        </p:tgtEl>
                                        <p:attrNameLst>
                                          <p:attrName>style.visibility</p:attrName>
                                        </p:attrNameLst>
                                      </p:cBhvr>
                                      <p:to>
                                        <p:strVal val="visible"/>
                                      </p:to>
                                    </p:set>
                                    <p:animEffect transition="in" filter="wipe(down)">
                                      <p:cBhvr>
                                        <p:cTn id="27" dur="500"/>
                                        <p:tgtEl>
                                          <p:spTgt spid="205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054"/>
                                        </p:tgtEl>
                                        <p:attrNameLst>
                                          <p:attrName>style.visibility</p:attrName>
                                        </p:attrNameLst>
                                      </p:cBhvr>
                                      <p:to>
                                        <p:strVal val="visible"/>
                                      </p:to>
                                    </p:set>
                                    <p:animEffect transition="in" filter="barn(inVertical)">
                                      <p:cBhvr>
                                        <p:cTn id="32" dur="500"/>
                                        <p:tgtEl>
                                          <p:spTgt spid="205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5"/>
                                        </p:tgtEl>
                                        <p:attrNameLst>
                                          <p:attrName>style.visibility</p:attrName>
                                        </p:attrNameLst>
                                      </p:cBhvr>
                                      <p:to>
                                        <p:strVal val="visible"/>
                                      </p:to>
                                    </p:set>
                                    <p:anim calcmode="lin" valueType="num">
                                      <p:cBhvr additive="base">
                                        <p:cTn id="37" dur="500" fill="hold"/>
                                        <p:tgtEl>
                                          <p:spTgt spid="2055"/>
                                        </p:tgtEl>
                                        <p:attrNameLst>
                                          <p:attrName>ppt_x</p:attrName>
                                        </p:attrNameLst>
                                      </p:cBhvr>
                                      <p:tavLst>
                                        <p:tav tm="0">
                                          <p:val>
                                            <p:strVal val="#ppt_x"/>
                                          </p:val>
                                        </p:tav>
                                        <p:tav tm="100000">
                                          <p:val>
                                            <p:strVal val="#ppt_x"/>
                                          </p:val>
                                        </p:tav>
                                      </p:tavLst>
                                    </p:anim>
                                    <p:anim calcmode="lin" valueType="num">
                                      <p:cBhvr additive="base">
                                        <p:cTn id="38"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wipe(down)">
                                      <p:cBhvr>
                                        <p:cTn id="43" dur="500"/>
                                        <p:tgtEl>
                                          <p:spTgt spid="205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057"/>
                                        </p:tgtEl>
                                        <p:attrNameLst>
                                          <p:attrName>style.visibility</p:attrName>
                                        </p:attrNameLst>
                                      </p:cBhvr>
                                      <p:to>
                                        <p:strVal val="visible"/>
                                      </p:to>
                                    </p:set>
                                    <p:animEffect transition="in" filter="fade">
                                      <p:cBhvr>
                                        <p:cTn id="48" dur="1000"/>
                                        <p:tgtEl>
                                          <p:spTgt spid="2057"/>
                                        </p:tgtEl>
                                      </p:cBhvr>
                                    </p:animEffect>
                                    <p:anim calcmode="lin" valueType="num">
                                      <p:cBhvr>
                                        <p:cTn id="49" dur="1000" fill="hold"/>
                                        <p:tgtEl>
                                          <p:spTgt spid="2057"/>
                                        </p:tgtEl>
                                        <p:attrNameLst>
                                          <p:attrName>ppt_x</p:attrName>
                                        </p:attrNameLst>
                                      </p:cBhvr>
                                      <p:tavLst>
                                        <p:tav tm="0">
                                          <p:val>
                                            <p:strVal val="#ppt_x"/>
                                          </p:val>
                                        </p:tav>
                                        <p:tav tm="100000">
                                          <p:val>
                                            <p:strVal val="#ppt_x"/>
                                          </p:val>
                                        </p:tav>
                                      </p:tavLst>
                                    </p:anim>
                                    <p:anim calcmode="lin" valueType="num">
                                      <p:cBhvr>
                                        <p:cTn id="50" dur="1000" fill="hold"/>
                                        <p:tgtEl>
                                          <p:spTgt spid="20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9716734"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68968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1000"/>
            <a:ext cx="10744200" cy="6040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33521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028981" cy="5201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10683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10300494"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04004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
            <a:ext cx="6553200" cy="6013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472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635"/>
            <a:ext cx="4267200" cy="691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0"/>
            <a:ext cx="4585855" cy="6839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190" y="1"/>
            <a:ext cx="2241951"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991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IN" dirty="0"/>
              <a:t>Conditions for optimality</a:t>
            </a:r>
            <a:br>
              <a:rPr lang="en-IN" dirty="0"/>
            </a:br>
            <a:r>
              <a:rPr lang="en-IN" sz="4000" b="1" u="sng" dirty="0">
                <a:solidFill>
                  <a:srgbClr val="FF0000"/>
                </a:solidFill>
              </a:rPr>
              <a:t>ADMISSIBILITY AND CONSISTENCY</a:t>
            </a:r>
            <a:br>
              <a:rPr lang="en-IN" dirty="0"/>
            </a:br>
            <a:endParaRPr lang="en-IN" dirty="0"/>
          </a:p>
        </p:txBody>
      </p:sp>
      <p:sp>
        <p:nvSpPr>
          <p:cNvPr id="3" name="Content Placeholder 2"/>
          <p:cNvSpPr>
            <a:spLocks noGrp="1"/>
          </p:cNvSpPr>
          <p:nvPr>
            <p:ph idx="1"/>
          </p:nvPr>
        </p:nvSpPr>
        <p:spPr>
          <a:xfrm>
            <a:off x="0" y="1219200"/>
            <a:ext cx="9144000" cy="5638800"/>
          </a:xfrm>
        </p:spPr>
        <p:txBody>
          <a:bodyPr>
            <a:normAutofit/>
          </a:bodyPr>
          <a:lstStyle/>
          <a:p>
            <a:pPr marL="0" indent="0">
              <a:lnSpc>
                <a:spcPct val="200000"/>
              </a:lnSpc>
              <a:buNone/>
            </a:pPr>
            <a:r>
              <a:rPr lang="en-IN" sz="2000" dirty="0"/>
              <a:t>1) h(n) be an admissible heuristic. </a:t>
            </a:r>
          </a:p>
          <a:p>
            <a:pPr lvl="1">
              <a:lnSpc>
                <a:spcPct val="200000"/>
              </a:lnSpc>
            </a:pPr>
            <a:r>
              <a:rPr lang="en-IN" sz="1800" b="1" dirty="0">
                <a:solidFill>
                  <a:srgbClr val="FF0000"/>
                </a:solidFill>
              </a:rPr>
              <a:t>An admissible heuristic is one that never overestimates the cost to reach the goal. </a:t>
            </a:r>
          </a:p>
          <a:p>
            <a:pPr marL="457200" indent="-457200">
              <a:lnSpc>
                <a:spcPct val="200000"/>
              </a:lnSpc>
              <a:buAutoNum type="arabicParenR" startAt="2"/>
            </a:pPr>
            <a:r>
              <a:rPr lang="en-IN" sz="2000" dirty="0"/>
              <a:t>g(n) is the actual cost to reach “n” along the current path, and f(n)=g(n)+h(n), </a:t>
            </a:r>
          </a:p>
          <a:p>
            <a:pPr marL="0" indent="0">
              <a:lnSpc>
                <a:spcPct val="200000"/>
              </a:lnSpc>
              <a:buNone/>
            </a:pPr>
            <a:r>
              <a:rPr lang="en-IN" sz="2000" dirty="0"/>
              <a:t> </a:t>
            </a:r>
            <a:r>
              <a:rPr lang="en-IN" sz="2000" dirty="0" err="1"/>
              <a:t>i.e</a:t>
            </a:r>
            <a:r>
              <a:rPr lang="en-IN" sz="2000" dirty="0"/>
              <a:t> f(n) never overestimates the true cost of a solution along the current path through n.</a:t>
            </a:r>
          </a:p>
          <a:p>
            <a:pPr marL="0" indent="0">
              <a:lnSpc>
                <a:spcPct val="200000"/>
              </a:lnSpc>
              <a:buNone/>
            </a:pPr>
            <a:r>
              <a:rPr lang="en-IN" sz="2000" dirty="0"/>
              <a:t>Ex: Straight line distance </a:t>
            </a:r>
          </a:p>
          <a:p>
            <a:pPr>
              <a:lnSpc>
                <a:spcPct val="200000"/>
              </a:lnSpc>
            </a:pPr>
            <a:endParaRPr lang="en-IN" sz="2000" dirty="0"/>
          </a:p>
        </p:txBody>
      </p:sp>
    </p:spTree>
    <p:extLst>
      <p:ext uri="{BB962C8B-B14F-4D97-AF65-F5344CB8AC3E}">
        <p14:creationId xmlns:p14="http://schemas.microsoft.com/office/powerpoint/2010/main" val="15485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5353050" cy="34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934" y="3495675"/>
            <a:ext cx="638706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3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326"/>
            <a:ext cx="9062785" cy="60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1051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458200" cy="5516563"/>
          </a:xfrm>
        </p:spPr>
        <p:txBody>
          <a:bodyPr>
            <a:normAutofit/>
          </a:bodyPr>
          <a:lstStyle/>
          <a:p>
            <a:pPr marL="0" indent="0">
              <a:lnSpc>
                <a:spcPct val="150000"/>
              </a:lnSpc>
              <a:buNone/>
            </a:pPr>
            <a:r>
              <a:rPr lang="en-IN" b="1" u="sng" dirty="0">
                <a:solidFill>
                  <a:srgbClr val="FF0000"/>
                </a:solidFill>
              </a:rPr>
              <a:t>Admissibility</a:t>
            </a:r>
            <a:r>
              <a:rPr lang="en-IN" b="1" dirty="0"/>
              <a:t> of the heuristic function is given as:</a:t>
            </a:r>
            <a:endParaRPr lang="en-IN" dirty="0"/>
          </a:p>
          <a:p>
            <a:pPr marL="0" indent="0">
              <a:lnSpc>
                <a:spcPct val="150000"/>
              </a:lnSpc>
              <a:buNone/>
            </a:pPr>
            <a:r>
              <a:rPr lang="en-IN" dirty="0"/>
              <a:t> h(n) &lt;= h*(n)  </a:t>
            </a:r>
          </a:p>
          <a:p>
            <a:pPr marL="0" indent="0">
              <a:lnSpc>
                <a:spcPct val="150000"/>
              </a:lnSpc>
              <a:buNone/>
            </a:pPr>
            <a:r>
              <a:rPr lang="en-IN" b="1" dirty="0"/>
              <a:t> h(n) is heuristic cost, and </a:t>
            </a:r>
          </a:p>
          <a:p>
            <a:pPr marL="0" indent="0">
              <a:lnSpc>
                <a:spcPct val="150000"/>
              </a:lnSpc>
              <a:buNone/>
            </a:pPr>
            <a:r>
              <a:rPr lang="en-IN" b="1" dirty="0"/>
              <a:t>h*(n) is the estimated cost. </a:t>
            </a:r>
          </a:p>
          <a:p>
            <a:pPr marL="0" indent="0">
              <a:lnSpc>
                <a:spcPct val="150000"/>
              </a:lnSpc>
              <a:buNone/>
            </a:pPr>
            <a:r>
              <a:rPr lang="en-IN" b="1" dirty="0">
                <a:solidFill>
                  <a:srgbClr val="FF0000"/>
                </a:solidFill>
              </a:rPr>
              <a:t>“Hence heuristic cost should be less than or equal to the estimated cost.”</a:t>
            </a:r>
            <a:endParaRPr lang="en-IN" dirty="0">
              <a:solidFill>
                <a:srgbClr val="FF0000"/>
              </a:solidFill>
            </a:endParaRPr>
          </a:p>
        </p:txBody>
      </p:sp>
    </p:spTree>
    <p:extLst>
      <p:ext uri="{BB962C8B-B14F-4D97-AF65-F5344CB8AC3E}">
        <p14:creationId xmlns:p14="http://schemas.microsoft.com/office/powerpoint/2010/main" val="41557238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305800" cy="5745163"/>
          </a:xfrm>
        </p:spPr>
        <p:txBody>
          <a:bodyPr>
            <a:normAutofit/>
          </a:bodyPr>
          <a:lstStyle/>
          <a:p>
            <a:pPr algn="just">
              <a:lnSpc>
                <a:spcPct val="150000"/>
              </a:lnSpc>
            </a:pPr>
            <a:r>
              <a:rPr lang="en-IN" sz="2800" dirty="0"/>
              <a:t>Slightly stronger condition called – </a:t>
            </a:r>
            <a:r>
              <a:rPr lang="en-IN" sz="2800" b="1" dirty="0">
                <a:solidFill>
                  <a:srgbClr val="FF0000"/>
                </a:solidFill>
              </a:rPr>
              <a:t>CONSISTENCY</a:t>
            </a:r>
          </a:p>
          <a:p>
            <a:pPr marL="0" indent="0" algn="just">
              <a:lnSpc>
                <a:spcPct val="150000"/>
              </a:lnSpc>
              <a:buNone/>
            </a:pPr>
            <a:r>
              <a:rPr lang="en-IN" sz="2800" dirty="0"/>
              <a:t> heuristic </a:t>
            </a:r>
            <a:r>
              <a:rPr lang="en-IN" sz="2800" b="1" dirty="0"/>
              <a:t>h(n) is consistent</a:t>
            </a:r>
            <a:r>
              <a:rPr lang="en-IN" sz="2800" dirty="0"/>
              <a:t> if, </a:t>
            </a:r>
          </a:p>
          <a:p>
            <a:pPr algn="just">
              <a:lnSpc>
                <a:spcPct val="150000"/>
              </a:lnSpc>
            </a:pPr>
            <a:r>
              <a:rPr lang="en-IN" sz="2800" dirty="0">
                <a:solidFill>
                  <a:srgbClr val="FF0000"/>
                </a:solidFill>
              </a:rPr>
              <a:t>for every </a:t>
            </a:r>
            <a:r>
              <a:rPr lang="en-IN" sz="2800" u="sng" dirty="0">
                <a:solidFill>
                  <a:srgbClr val="FF0000"/>
                </a:solidFill>
              </a:rPr>
              <a:t>node n </a:t>
            </a:r>
            <a:r>
              <a:rPr lang="en-IN" sz="2800" dirty="0">
                <a:solidFill>
                  <a:srgbClr val="FF0000"/>
                </a:solidFill>
              </a:rPr>
              <a:t>and </a:t>
            </a:r>
            <a:r>
              <a:rPr lang="en-IN" sz="2800" u="sng" dirty="0">
                <a:solidFill>
                  <a:srgbClr val="FF0000"/>
                </a:solidFill>
              </a:rPr>
              <a:t>every successor n’ </a:t>
            </a:r>
            <a:r>
              <a:rPr lang="en-IN" sz="2800" dirty="0">
                <a:solidFill>
                  <a:srgbClr val="FF0000"/>
                </a:solidFill>
              </a:rPr>
              <a:t>of n </a:t>
            </a:r>
          </a:p>
          <a:p>
            <a:pPr marL="0" indent="0" algn="just">
              <a:lnSpc>
                <a:spcPct val="150000"/>
              </a:lnSpc>
              <a:buNone/>
            </a:pPr>
            <a:r>
              <a:rPr lang="en-IN" sz="2800" dirty="0">
                <a:solidFill>
                  <a:srgbClr val="FF0000"/>
                </a:solidFill>
              </a:rPr>
              <a:t>generated by any </a:t>
            </a:r>
            <a:r>
              <a:rPr lang="en-IN" sz="2800" u="sng" dirty="0">
                <a:solidFill>
                  <a:srgbClr val="FF0000"/>
                </a:solidFill>
              </a:rPr>
              <a:t>action a</a:t>
            </a:r>
            <a:r>
              <a:rPr lang="en-IN" sz="2800" dirty="0">
                <a:solidFill>
                  <a:srgbClr val="FF0000"/>
                </a:solidFill>
              </a:rPr>
              <a:t>, </a:t>
            </a:r>
          </a:p>
          <a:p>
            <a:pPr marL="0" indent="0" algn="just">
              <a:lnSpc>
                <a:spcPct val="150000"/>
              </a:lnSpc>
              <a:buNone/>
            </a:pPr>
            <a:r>
              <a:rPr lang="en-IN" sz="2400" dirty="0"/>
              <a:t>The estimated cost of reaching the goal from n is no greater than the step cost of getting to n’ plus the estimated cost of reaching the goal from n’:</a:t>
            </a:r>
          </a:p>
          <a:p>
            <a:pPr marL="0" indent="0" algn="just">
              <a:lnSpc>
                <a:spcPct val="150000"/>
              </a:lnSpc>
              <a:buNone/>
            </a:pPr>
            <a:r>
              <a:rPr lang="en-IN" sz="2400" dirty="0"/>
              <a:t>h ( n )  ≤  c ( n , a , n ’ ) + h ( n ’ )  .</a:t>
            </a:r>
          </a:p>
        </p:txBody>
      </p:sp>
    </p:spTree>
    <p:extLst>
      <p:ext uri="{BB962C8B-B14F-4D97-AF65-F5344CB8AC3E}">
        <p14:creationId xmlns:p14="http://schemas.microsoft.com/office/powerpoint/2010/main" val="101826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381000" y="1371600"/>
            <a:ext cx="8229600" cy="4525963"/>
          </a:xfrm>
        </p:spPr>
        <p:txBody>
          <a:bodyPr/>
          <a:lstStyle/>
          <a:p>
            <a:r>
              <a:rPr lang="en-US" altLang="zh-CN" dirty="0"/>
              <a:t>Heuristics are "rules of thumb", educated guesses, intuitive judgments or simply common sense.</a:t>
            </a:r>
          </a:p>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89002"/>
            <a:ext cx="5715000" cy="4115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3347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rrowheads="1"/>
          </p:cNvSpPr>
          <p:nvPr>
            <p:ph type="title"/>
          </p:nvPr>
        </p:nvSpPr>
        <p:spPr>
          <a:xfrm>
            <a:off x="304800" y="381000"/>
            <a:ext cx="8229600" cy="1143000"/>
          </a:xfrm>
        </p:spPr>
        <p:txBody>
          <a:bodyPr/>
          <a:lstStyle/>
          <a:p>
            <a:r>
              <a:rPr lang="en-US" altLang="zh-CN" dirty="0"/>
              <a:t>Admissible Heuristics</a:t>
            </a:r>
          </a:p>
        </p:txBody>
      </p:sp>
      <p:sp>
        <p:nvSpPr>
          <p:cNvPr id="109571" name="Rectangle 3"/>
          <p:cNvSpPr>
            <a:spLocks noGrp="1" noChangeArrowheads="1"/>
          </p:cNvSpPr>
          <p:nvPr>
            <p:ph type="body" idx="1"/>
          </p:nvPr>
        </p:nvSpPr>
        <p:spPr>
          <a:xfrm>
            <a:off x="457200" y="1676400"/>
            <a:ext cx="8229600" cy="4525962"/>
          </a:xfrm>
        </p:spPr>
        <p:txBody>
          <a:bodyPr/>
          <a:lstStyle/>
          <a:p>
            <a:r>
              <a:rPr lang="en-US" altLang="zh-CN" dirty="0"/>
              <a:t>Never over estimated</a:t>
            </a:r>
          </a:p>
          <a:p>
            <a:r>
              <a:rPr lang="en-US" altLang="zh-CN" dirty="0"/>
              <a:t>Guaranteed to find optimal solutions </a:t>
            </a:r>
          </a:p>
          <a:p>
            <a:r>
              <a:rPr lang="en-US" altLang="zh-CN" dirty="0"/>
              <a:t>Based on evaluation function: f</a:t>
            </a:r>
            <a:r>
              <a:rPr lang="en-US" altLang="zh-CN" dirty="0">
                <a:latin typeface="Arial"/>
              </a:rPr>
              <a:t>’</a:t>
            </a:r>
            <a:r>
              <a:rPr lang="en-US" altLang="zh-CN" dirty="0"/>
              <a:t>(s) = h(s) + h</a:t>
            </a:r>
            <a:r>
              <a:rPr lang="en-US" altLang="zh-CN" dirty="0">
                <a:latin typeface="Arial"/>
              </a:rPr>
              <a:t>’</a:t>
            </a:r>
            <a:r>
              <a:rPr lang="en-US" altLang="zh-CN" dirty="0"/>
              <a:t>(s)</a:t>
            </a:r>
          </a:p>
          <a:p>
            <a:r>
              <a:rPr lang="en-US" altLang="zh-CN" dirty="0"/>
              <a:t> </a:t>
            </a:r>
          </a:p>
          <a:p>
            <a:pPr lvl="1"/>
            <a:r>
              <a:rPr lang="en-US" altLang="zh-CN" i="1" dirty="0"/>
              <a:t>h</a:t>
            </a:r>
            <a:r>
              <a:rPr lang="en-US" altLang="zh-CN" i="1" dirty="0">
                <a:latin typeface="Arial"/>
              </a:rPr>
              <a:t>’</a:t>
            </a:r>
            <a:r>
              <a:rPr lang="en-US" altLang="zh-CN" i="1" dirty="0"/>
              <a:t>(s)</a:t>
            </a:r>
            <a:r>
              <a:rPr lang="en-US" altLang="zh-CN" dirty="0"/>
              <a:t>: estimate of length of shortest path from s to goal state</a:t>
            </a:r>
          </a:p>
          <a:p>
            <a:pPr lvl="1"/>
            <a:r>
              <a:rPr lang="en-US" altLang="zh-CN" i="1" dirty="0"/>
              <a:t>h(s)</a:t>
            </a:r>
            <a:r>
              <a:rPr lang="en-US" altLang="zh-CN" dirty="0"/>
              <a:t>: actual length</a:t>
            </a:r>
          </a:p>
          <a:p>
            <a:endParaRPr lang="en-US" altLang="zh-CN" dirty="0"/>
          </a:p>
          <a:p>
            <a:endParaRPr lang="en-US" altLang="zh-CN" dirty="0"/>
          </a:p>
        </p:txBody>
      </p:sp>
    </p:spTree>
    <p:extLst>
      <p:ext uri="{BB962C8B-B14F-4D97-AF65-F5344CB8AC3E}">
        <p14:creationId xmlns:p14="http://schemas.microsoft.com/office/powerpoint/2010/main" val="23951234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Heuristics for 8 puzzle problem</a:t>
            </a:r>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 y="1143000"/>
            <a:ext cx="46101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 y="3854594"/>
            <a:ext cx="858202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3" y="5029200"/>
            <a:ext cx="8839737"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33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Heuristics for 8 queen problem</a:t>
            </a:r>
          </a:p>
        </p:txBody>
      </p:sp>
      <p:sp>
        <p:nvSpPr>
          <p:cNvPr id="5" name="Content Placeholder 4"/>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458" y="0"/>
            <a:ext cx="11064058" cy="6838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59175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40" y="304800"/>
            <a:ext cx="8407160" cy="573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243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8511208" cy="5909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05311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229600" cy="4525963"/>
          </a:xfrm>
        </p:spPr>
        <p:txBody>
          <a:bodyPr/>
          <a:lstStyle/>
          <a:p>
            <a:pPr marL="0" indent="0" fontAlgn="base">
              <a:buNone/>
            </a:pPr>
            <a:r>
              <a:rPr lang="en-IN" dirty="0"/>
              <a:t>The N Queen is the problem of placing N chess queens on an N×N chessboard so that no two queens attack each other. </a:t>
            </a:r>
          </a:p>
          <a:p>
            <a:pPr fontAlgn="base"/>
            <a:r>
              <a:rPr lang="en-IN" dirty="0"/>
              <a:t>For example, following is a solution for 4 Queen problem.</a:t>
            </a:r>
          </a:p>
          <a:p>
            <a:pPr marL="0" indent="0">
              <a:buNone/>
            </a:pPr>
            <a:br>
              <a:rPr lang="en-IN" dirty="0">
                <a:hlinkClick r:id="rId2"/>
              </a:rPr>
            </a:br>
            <a:endParaRPr lang="en-IN" dirty="0"/>
          </a:p>
        </p:txBody>
      </p:sp>
      <p:pic>
        <p:nvPicPr>
          <p:cNvPr id="4098" name="Picture 2" descr="https://media.geeksforgeeks.org/wp-content/uploads/N_Queen_Probl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590800"/>
            <a:ext cx="5099049" cy="382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6639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pPr marL="0" indent="0" algn="just">
              <a:lnSpc>
                <a:spcPct val="200000"/>
              </a:lnSpc>
              <a:buNone/>
            </a:pPr>
            <a:r>
              <a:rPr lang="en-IN" sz="2400" dirty="0"/>
              <a:t>The idea is to place queens one by one in different columns, starting from the leftmost column. </a:t>
            </a:r>
          </a:p>
          <a:p>
            <a:pPr marL="0" indent="0" algn="just">
              <a:lnSpc>
                <a:spcPct val="200000"/>
              </a:lnSpc>
              <a:buNone/>
            </a:pPr>
            <a:r>
              <a:rPr lang="en-IN" sz="2400" dirty="0"/>
              <a:t>When we place a queen in a column, we check for clashes with already placed queens.</a:t>
            </a:r>
          </a:p>
          <a:p>
            <a:pPr marL="0" indent="0" algn="just">
              <a:lnSpc>
                <a:spcPct val="200000"/>
              </a:lnSpc>
              <a:buNone/>
            </a:pPr>
            <a:r>
              <a:rPr lang="en-IN" sz="2400" dirty="0"/>
              <a:t> In the current column, if we find a row for which there is no clash, we mark this row and column as part of the solution. </a:t>
            </a:r>
          </a:p>
          <a:p>
            <a:pPr marL="0" indent="0" algn="just">
              <a:lnSpc>
                <a:spcPct val="200000"/>
              </a:lnSpc>
              <a:buNone/>
            </a:pPr>
            <a:r>
              <a:rPr lang="en-IN" sz="2400" dirty="0"/>
              <a:t>If we do not find such a row due to clashes then we backtrack and return false.</a:t>
            </a:r>
          </a:p>
        </p:txBody>
      </p:sp>
    </p:spTree>
    <p:extLst>
      <p:ext uri="{BB962C8B-B14F-4D97-AF65-F5344CB8AC3E}">
        <p14:creationId xmlns:p14="http://schemas.microsoft.com/office/powerpoint/2010/main" val="1956466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471074" cy="5510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5001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descr="Image result for 4 queen problem state space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27" y="0"/>
            <a:ext cx="97536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8923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9" y="0"/>
            <a:ext cx="5666509" cy="3924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97445" y="3124200"/>
            <a:ext cx="50292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6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IN" dirty="0"/>
              <a:t>Monkey Banana Problem</a:t>
            </a:r>
          </a:p>
        </p:txBody>
      </p:sp>
      <p:sp>
        <p:nvSpPr>
          <p:cNvPr id="3" name="Content Placeholder 2"/>
          <p:cNvSpPr>
            <a:spLocks noGrp="1"/>
          </p:cNvSpPr>
          <p:nvPr>
            <p:ph idx="1"/>
          </p:nvPr>
        </p:nvSpPr>
        <p:spPr>
          <a:xfrm>
            <a:off x="304800" y="990600"/>
            <a:ext cx="8534400" cy="5562600"/>
          </a:xfrm>
        </p:spPr>
        <p:txBody>
          <a:bodyPr>
            <a:normAutofit/>
          </a:bodyPr>
          <a:lstStyle/>
          <a:p>
            <a:pPr marL="0" indent="0" algn="just">
              <a:buNone/>
            </a:pPr>
            <a:r>
              <a:rPr lang="en-IN" sz="2800" dirty="0"/>
              <a:t>There is a monkey at the door into a room. Inside the room at the middle a banana is hanging from the ceiling and there is box at the window which can be used by monkey to grasp the banana. Monkey is allowed following actions.</a:t>
            </a:r>
          </a:p>
          <a:p>
            <a:pPr algn="just"/>
            <a:r>
              <a:rPr lang="en-IN" sz="2800" dirty="0"/>
              <a:t>1. Walk on the floor </a:t>
            </a:r>
          </a:p>
          <a:p>
            <a:pPr algn="just"/>
            <a:r>
              <a:rPr lang="en-IN" sz="2800" dirty="0"/>
              <a:t>2. Climb the box</a:t>
            </a:r>
          </a:p>
          <a:p>
            <a:pPr algn="just"/>
            <a:r>
              <a:rPr lang="en-IN" sz="2800" dirty="0"/>
              <a:t>3. Push the box around (if it is already at the box)</a:t>
            </a:r>
          </a:p>
          <a:p>
            <a:pPr algn="just"/>
            <a:r>
              <a:rPr lang="en-IN" sz="2800" dirty="0"/>
              <a:t>4. Grasp the banana if standing on the box directly under the banana. </a:t>
            </a:r>
          </a:p>
        </p:txBody>
      </p:sp>
    </p:spTree>
    <p:extLst>
      <p:ext uri="{BB962C8B-B14F-4D97-AF65-F5344CB8AC3E}">
        <p14:creationId xmlns:p14="http://schemas.microsoft.com/office/powerpoint/2010/main" val="31906665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7170" name="Picture 2" descr="Image result for monkey banana problem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803419"/>
            <a:ext cx="8045064" cy="603379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monkey banana problem in A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Image result for monkey banana problem in A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Image result for monkey banana problem in A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Image result for monkey banana problem in A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2737"/>
            <a:ext cx="2533650"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35447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descr="Image result for monkey banana problem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676400"/>
            <a:ext cx="8402183"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9563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923" y="914399"/>
            <a:ext cx="8598477" cy="5081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53670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Image result for monkey and banana problem solution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636"/>
            <a:ext cx="6705600" cy="657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6913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hlinkClick r:id="rId2" action="ppaction://hlinkfile"/>
              </a:rPr>
              <a:t>Water Jug Problem</a:t>
            </a:r>
            <a:endParaRPr lang="en-IN" dirty="0"/>
          </a:p>
        </p:txBody>
      </p:sp>
      <p:sp>
        <p:nvSpPr>
          <p:cNvPr id="3" name="Content Placeholder 2"/>
          <p:cNvSpPr>
            <a:spLocks noGrp="1"/>
          </p:cNvSpPr>
          <p:nvPr>
            <p:ph idx="1"/>
          </p:nvPr>
        </p:nvSpPr>
        <p:spPr/>
        <p:txBody>
          <a:bodyPr/>
          <a:lstStyle/>
          <a:p>
            <a:pPr marL="514350" indent="-514350">
              <a:buAutoNum type="arabicPeriod"/>
            </a:pPr>
            <a:r>
              <a:rPr lang="en-IN" dirty="0"/>
              <a:t>X = 0 ,  Y = 3 .</a:t>
            </a:r>
          </a:p>
          <a:p>
            <a:pPr marL="514350" indent="-514350">
              <a:buAutoNum type="arabicPeriod"/>
            </a:pPr>
            <a:r>
              <a:rPr lang="en-IN" dirty="0"/>
              <a:t>X = 3 , Y = 0 . (Transfer Y to X )</a:t>
            </a:r>
          </a:p>
          <a:p>
            <a:pPr marL="514350" indent="-514350">
              <a:buAutoNum type="arabicPeriod"/>
            </a:pPr>
            <a:r>
              <a:rPr lang="en-IN" dirty="0"/>
              <a:t>X = 3 , Y = 3 .( Capacity of X being 4)</a:t>
            </a:r>
          </a:p>
          <a:p>
            <a:pPr marL="514350" indent="-514350">
              <a:buAutoNum type="arabicPeriod"/>
            </a:pPr>
            <a:r>
              <a:rPr lang="en-IN" dirty="0"/>
              <a:t>X =4 , Y = 2 .  (Fill X up to brim )</a:t>
            </a:r>
          </a:p>
        </p:txBody>
      </p:sp>
    </p:spTree>
    <p:extLst>
      <p:ext uri="{BB962C8B-B14F-4D97-AF65-F5344CB8AC3E}">
        <p14:creationId xmlns:p14="http://schemas.microsoft.com/office/powerpoint/2010/main" val="25117326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
            <a:ext cx="6934200" cy="6333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12007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3970"/>
            <a:ext cx="6705600" cy="6763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024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982091" cy="580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55921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Local Search Algorithms</a:t>
            </a:r>
          </a:p>
        </p:txBody>
      </p:sp>
      <p:sp>
        <p:nvSpPr>
          <p:cNvPr id="3" name="Content Placeholder 2"/>
          <p:cNvSpPr>
            <a:spLocks noGrp="1"/>
          </p:cNvSpPr>
          <p:nvPr>
            <p:ph idx="1"/>
          </p:nvPr>
        </p:nvSpPr>
        <p:spPr/>
        <p:txBody>
          <a:bodyPr>
            <a:normAutofit fontScale="77500" lnSpcReduction="20000"/>
          </a:bodyPr>
          <a:lstStyle/>
          <a:p>
            <a:pPr algn="just">
              <a:lnSpc>
                <a:spcPct val="200000"/>
              </a:lnSpc>
            </a:pPr>
            <a:r>
              <a:rPr lang="en-IN" b="1" dirty="0"/>
              <a:t>Local search</a:t>
            </a:r>
            <a:r>
              <a:rPr lang="en-IN" dirty="0"/>
              <a:t> is a </a:t>
            </a:r>
            <a:r>
              <a:rPr lang="en-IN" b="1" u="sng" dirty="0"/>
              <a:t>heuristic </a:t>
            </a:r>
            <a:r>
              <a:rPr lang="en-IN" dirty="0"/>
              <a:t>method for solving computationally hard optimization problems.</a:t>
            </a:r>
          </a:p>
          <a:p>
            <a:pPr algn="just">
              <a:lnSpc>
                <a:spcPct val="200000"/>
              </a:lnSpc>
            </a:pPr>
            <a:r>
              <a:rPr lang="en-IN" dirty="0"/>
              <a:t>Moves from </a:t>
            </a:r>
            <a:r>
              <a:rPr lang="en-IN" dirty="0">
                <a:solidFill>
                  <a:srgbClr val="FF0000"/>
                </a:solidFill>
              </a:rPr>
              <a:t>solution to solution</a:t>
            </a:r>
            <a:r>
              <a:rPr lang="en-IN" dirty="0"/>
              <a:t> in the space of candidate solutions (the </a:t>
            </a:r>
            <a:r>
              <a:rPr lang="en-IN" b="1" dirty="0"/>
              <a:t>search</a:t>
            </a:r>
            <a:r>
              <a:rPr lang="en-IN" dirty="0"/>
              <a:t> space) by applying </a:t>
            </a:r>
            <a:r>
              <a:rPr lang="en-IN" b="1" dirty="0"/>
              <a:t>local</a:t>
            </a:r>
            <a:r>
              <a:rPr lang="en-IN" dirty="0"/>
              <a:t> changes, until a solution deemed optimal is found or a time bound is elapsed.</a:t>
            </a:r>
          </a:p>
        </p:txBody>
      </p:sp>
    </p:spTree>
    <p:extLst>
      <p:ext uri="{BB962C8B-B14F-4D97-AF65-F5344CB8AC3E}">
        <p14:creationId xmlns:p14="http://schemas.microsoft.com/office/powerpoint/2010/main" val="54510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IN" b="1" dirty="0"/>
              <a:t>LOCAL SEARCH ALGORITHMS</a:t>
            </a:r>
          </a:p>
        </p:txBody>
      </p:sp>
      <p:sp>
        <p:nvSpPr>
          <p:cNvPr id="3" name="Content Placeholder 2"/>
          <p:cNvSpPr>
            <a:spLocks noGrp="1"/>
          </p:cNvSpPr>
          <p:nvPr>
            <p:ph idx="1"/>
          </p:nvPr>
        </p:nvSpPr>
        <p:spPr>
          <a:xfrm>
            <a:off x="457200" y="1143000"/>
            <a:ext cx="8229600" cy="5257800"/>
          </a:xfrm>
        </p:spPr>
        <p:txBody>
          <a:bodyPr>
            <a:noAutofit/>
          </a:bodyPr>
          <a:lstStyle/>
          <a:p>
            <a:pPr marL="0" indent="0" algn="just">
              <a:lnSpc>
                <a:spcPct val="150000"/>
              </a:lnSpc>
              <a:buNone/>
            </a:pPr>
            <a:r>
              <a:rPr lang="en-IN" sz="2400" dirty="0"/>
              <a:t>“</a:t>
            </a:r>
            <a:r>
              <a:rPr lang="en-IN" sz="2400" b="1" dirty="0"/>
              <a:t>IF THE </a:t>
            </a:r>
            <a:r>
              <a:rPr lang="en-IN" sz="2400" b="1" dirty="0">
                <a:solidFill>
                  <a:srgbClr val="FF0000"/>
                </a:solidFill>
              </a:rPr>
              <a:t>PATH TO THE GOAL DOES NOT MATTER</a:t>
            </a:r>
            <a:r>
              <a:rPr lang="en-IN" sz="2400" b="1" dirty="0"/>
              <a:t>, WE MIGHT CONSIDER A DIFFERENT CLASS OF ALGORITHMS, ONES THAT DO NOT WORRY ABOUT PATHS AT ALL. “</a:t>
            </a:r>
          </a:p>
          <a:p>
            <a:pPr>
              <a:lnSpc>
                <a:spcPct val="150000"/>
              </a:lnSpc>
            </a:pPr>
            <a:r>
              <a:rPr lang="en-IN" sz="2800" dirty="0"/>
              <a:t>Local search algorithms operate using a </a:t>
            </a:r>
            <a:r>
              <a:rPr lang="en-IN" sz="2800" b="1" dirty="0">
                <a:solidFill>
                  <a:srgbClr val="FF0000"/>
                </a:solidFill>
              </a:rPr>
              <a:t>single current node</a:t>
            </a:r>
            <a:r>
              <a:rPr lang="en-IN" sz="2800" dirty="0"/>
              <a:t> (rather than multiple paths) and generally </a:t>
            </a:r>
            <a:r>
              <a:rPr lang="en-IN" sz="2800" b="1" dirty="0">
                <a:solidFill>
                  <a:srgbClr val="FF0000"/>
                </a:solidFill>
              </a:rPr>
              <a:t>move only to neighbours  of that node. </a:t>
            </a:r>
          </a:p>
          <a:p>
            <a:pPr lvl="1">
              <a:lnSpc>
                <a:spcPct val="150000"/>
              </a:lnSpc>
            </a:pPr>
            <a:r>
              <a:rPr lang="en-IN" sz="2400" dirty="0"/>
              <a:t>Typically, the paths followed by the search are </a:t>
            </a:r>
            <a:r>
              <a:rPr lang="en-IN" sz="2400" b="1" dirty="0"/>
              <a:t>not retained</a:t>
            </a:r>
          </a:p>
        </p:txBody>
      </p:sp>
    </p:spTree>
    <p:extLst>
      <p:ext uri="{BB962C8B-B14F-4D97-AF65-F5344CB8AC3E}">
        <p14:creationId xmlns:p14="http://schemas.microsoft.com/office/powerpoint/2010/main" val="298479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0" y="1371600"/>
            <a:ext cx="9144000" cy="5257800"/>
          </a:xfrm>
        </p:spPr>
        <p:txBody>
          <a:bodyPr>
            <a:normAutofit/>
          </a:bodyPr>
          <a:lstStyle/>
          <a:p>
            <a:pPr>
              <a:lnSpc>
                <a:spcPct val="200000"/>
              </a:lnSpc>
            </a:pPr>
            <a:r>
              <a:rPr lang="en-IN" sz="2400" dirty="0"/>
              <a:t>Although local search algorithms are </a:t>
            </a:r>
            <a:r>
              <a:rPr lang="en-IN" sz="2400" b="1" dirty="0"/>
              <a:t>not systematic</a:t>
            </a:r>
            <a:r>
              <a:rPr lang="en-IN" sz="2400" dirty="0"/>
              <a:t>, they have two key advantages: </a:t>
            </a:r>
          </a:p>
          <a:p>
            <a:pPr lvl="1">
              <a:lnSpc>
                <a:spcPct val="200000"/>
              </a:lnSpc>
            </a:pPr>
            <a:r>
              <a:rPr lang="en-IN" sz="2000" dirty="0"/>
              <a:t>(1) they use very </a:t>
            </a:r>
            <a:r>
              <a:rPr lang="en-IN" sz="2000" b="1" dirty="0"/>
              <a:t>little memory</a:t>
            </a:r>
            <a:r>
              <a:rPr lang="en-IN" sz="2000" dirty="0"/>
              <a:t>—usually a constant amount; and</a:t>
            </a:r>
          </a:p>
          <a:p>
            <a:pPr lvl="1">
              <a:lnSpc>
                <a:spcPct val="200000"/>
              </a:lnSpc>
            </a:pPr>
            <a:r>
              <a:rPr lang="en-IN" sz="2000" dirty="0"/>
              <a:t>(2) they can often </a:t>
            </a:r>
            <a:r>
              <a:rPr lang="en-IN" sz="2000" b="1" dirty="0"/>
              <a:t>ﬁnd reasonable solutions in large or inﬁnite (continuous) </a:t>
            </a:r>
            <a:r>
              <a:rPr lang="en-IN" sz="2000" dirty="0"/>
              <a:t>state spaces for which systematic algorithms are unsuitable</a:t>
            </a:r>
            <a:endParaRPr lang="en-IN" dirty="0"/>
          </a:p>
        </p:txBody>
      </p:sp>
    </p:spTree>
    <p:extLst>
      <p:ext uri="{BB962C8B-B14F-4D97-AF65-F5344CB8AC3E}">
        <p14:creationId xmlns:p14="http://schemas.microsoft.com/office/powerpoint/2010/main" val="144381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sp>
        <p:nvSpPr>
          <p:cNvPr id="3" name="Content Placeholder 2"/>
          <p:cNvSpPr>
            <a:spLocks noGrp="1"/>
          </p:cNvSpPr>
          <p:nvPr>
            <p:ph idx="1"/>
          </p:nvPr>
        </p:nvSpPr>
        <p:spPr/>
        <p:txBody>
          <a:bodyPr>
            <a:normAutofit fontScale="92500" lnSpcReduction="10000"/>
          </a:bodyPr>
          <a:lstStyle/>
          <a:p>
            <a:pPr marL="0" indent="0" algn="just">
              <a:lnSpc>
                <a:spcPct val="150000"/>
              </a:lnSpc>
              <a:buNone/>
            </a:pPr>
            <a:r>
              <a:rPr lang="en-IN" sz="2800" b="1" dirty="0"/>
              <a:t>Local search algorithms</a:t>
            </a:r>
            <a:r>
              <a:rPr lang="en-IN" sz="2800" dirty="0"/>
              <a:t> are widely applied to numerous hard computational problems, including problems from </a:t>
            </a:r>
          </a:p>
          <a:p>
            <a:pPr algn="just">
              <a:lnSpc>
                <a:spcPct val="150000"/>
              </a:lnSpc>
            </a:pPr>
            <a:r>
              <a:rPr lang="en-IN" sz="2800" dirty="0"/>
              <a:t>computer science (particularly </a:t>
            </a:r>
            <a:r>
              <a:rPr lang="en-IN" sz="2800" b="1" dirty="0"/>
              <a:t>artificial intelligence</a:t>
            </a:r>
            <a:r>
              <a:rPr lang="en-IN" sz="2800" dirty="0"/>
              <a:t>),</a:t>
            </a:r>
          </a:p>
          <a:p>
            <a:pPr algn="just">
              <a:lnSpc>
                <a:spcPct val="150000"/>
              </a:lnSpc>
            </a:pPr>
            <a:r>
              <a:rPr lang="en-IN" sz="2800" dirty="0"/>
              <a:t>mathematics, </a:t>
            </a:r>
          </a:p>
          <a:p>
            <a:pPr algn="just">
              <a:lnSpc>
                <a:spcPct val="150000"/>
              </a:lnSpc>
            </a:pPr>
            <a:r>
              <a:rPr lang="en-IN" sz="2800" dirty="0"/>
              <a:t>operations research, </a:t>
            </a:r>
          </a:p>
          <a:p>
            <a:pPr algn="just">
              <a:lnSpc>
                <a:spcPct val="150000"/>
              </a:lnSpc>
            </a:pPr>
            <a:r>
              <a:rPr lang="en-IN" sz="2800" dirty="0"/>
              <a:t>engineering, and </a:t>
            </a:r>
          </a:p>
          <a:p>
            <a:pPr algn="just">
              <a:lnSpc>
                <a:spcPct val="150000"/>
              </a:lnSpc>
            </a:pPr>
            <a:r>
              <a:rPr lang="en-IN" sz="2800" dirty="0"/>
              <a:t>bioinformatics.</a:t>
            </a:r>
          </a:p>
        </p:txBody>
      </p:sp>
    </p:spTree>
    <p:extLst>
      <p:ext uri="{BB962C8B-B14F-4D97-AF65-F5344CB8AC3E}">
        <p14:creationId xmlns:p14="http://schemas.microsoft.com/office/powerpoint/2010/main" val="13675023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0"/>
            <a:ext cx="11963400" cy="6726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2400" y="5638800"/>
            <a:ext cx="8991600" cy="861774"/>
          </a:xfrm>
          <a:prstGeom prst="rect">
            <a:avLst/>
          </a:prstGeom>
        </p:spPr>
        <p:txBody>
          <a:bodyPr wrap="square">
            <a:spAutoFit/>
          </a:bodyPr>
          <a:lstStyle/>
          <a:p>
            <a:r>
              <a:rPr lang="en-IN" b="1" dirty="0">
                <a:solidFill>
                  <a:srgbClr val="FF0000"/>
                </a:solidFill>
              </a:rPr>
              <a:t> STATE-SPACE LANDSCAPE:</a:t>
            </a:r>
          </a:p>
          <a:p>
            <a:r>
              <a:rPr lang="en-IN" sz="1600" dirty="0"/>
              <a:t>A landscape has both “location” (deﬁned by the </a:t>
            </a:r>
            <a:r>
              <a:rPr lang="en-IN" sz="1600" b="1" dirty="0">
                <a:solidFill>
                  <a:srgbClr val="00B0F0"/>
                </a:solidFill>
              </a:rPr>
              <a:t>state</a:t>
            </a:r>
            <a:r>
              <a:rPr lang="en-IN" sz="1600" dirty="0"/>
              <a:t>) and “ elevation” (deﬁned by the value of the </a:t>
            </a:r>
            <a:r>
              <a:rPr lang="en-IN" sz="1600" b="1" dirty="0">
                <a:solidFill>
                  <a:srgbClr val="00B0F0"/>
                </a:solidFill>
              </a:rPr>
              <a:t>heuristic</a:t>
            </a:r>
            <a:r>
              <a:rPr lang="en-IN" sz="1600" dirty="0"/>
              <a:t> </a:t>
            </a:r>
            <a:r>
              <a:rPr lang="en-IN" sz="1600" b="1" dirty="0">
                <a:solidFill>
                  <a:srgbClr val="FF0000"/>
                </a:solidFill>
              </a:rPr>
              <a:t>COST</a:t>
            </a:r>
            <a:r>
              <a:rPr lang="en-IN" sz="1600" dirty="0">
                <a:solidFill>
                  <a:srgbClr val="FF0000"/>
                </a:solidFill>
              </a:rPr>
              <a:t> </a:t>
            </a:r>
            <a:r>
              <a:rPr lang="en-IN" sz="1600" dirty="0"/>
              <a:t>function or </a:t>
            </a:r>
            <a:r>
              <a:rPr lang="en-IN" sz="1600" b="1" dirty="0">
                <a:solidFill>
                  <a:srgbClr val="FF0000"/>
                </a:solidFill>
              </a:rPr>
              <a:t>OBJECTIVE FUNCTION</a:t>
            </a:r>
            <a:r>
              <a:rPr lang="en-IN" sz="1600" dirty="0"/>
              <a:t>). </a:t>
            </a:r>
          </a:p>
        </p:txBody>
      </p:sp>
      <p:pic>
        <p:nvPicPr>
          <p:cNvPr id="13314" name="Picture 2" descr="Image result for local search algorithms figure  in 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28600"/>
            <a:ext cx="2838450" cy="160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noAutofit/>
          </a:bodyPr>
          <a:lstStyle/>
          <a:p>
            <a:r>
              <a:rPr lang="en-IN" sz="3200" b="1" dirty="0"/>
              <a:t>Different regions in the State Space Diagram</a:t>
            </a:r>
            <a:br>
              <a:rPr lang="en-IN" sz="3200" dirty="0"/>
            </a:br>
            <a:endParaRPr lang="en-IN" sz="3200" dirty="0"/>
          </a:p>
        </p:txBody>
      </p:sp>
      <p:sp>
        <p:nvSpPr>
          <p:cNvPr id="3" name="Content Placeholder 2"/>
          <p:cNvSpPr>
            <a:spLocks noGrp="1"/>
          </p:cNvSpPr>
          <p:nvPr>
            <p:ph idx="1"/>
          </p:nvPr>
        </p:nvSpPr>
        <p:spPr>
          <a:xfrm>
            <a:off x="0" y="533400"/>
            <a:ext cx="8915400" cy="6172200"/>
          </a:xfrm>
        </p:spPr>
        <p:txBody>
          <a:bodyPr>
            <a:noAutofit/>
          </a:bodyPr>
          <a:lstStyle/>
          <a:p>
            <a:pPr algn="just" fontAlgn="base">
              <a:lnSpc>
                <a:spcPct val="170000"/>
              </a:lnSpc>
            </a:pPr>
            <a:r>
              <a:rPr lang="en-IN" sz="1800" b="1" dirty="0"/>
              <a:t>Local maximum: </a:t>
            </a:r>
            <a:r>
              <a:rPr lang="en-IN" sz="1800" dirty="0"/>
              <a:t>It is a state which is better than its </a:t>
            </a:r>
            <a:r>
              <a:rPr lang="en-IN" sz="1800" dirty="0" err="1"/>
              <a:t>neighboring</a:t>
            </a:r>
            <a:r>
              <a:rPr lang="en-IN" sz="1800" dirty="0"/>
              <a:t> state however there exists a state which is better than it(global maximum). </a:t>
            </a:r>
          </a:p>
          <a:p>
            <a:pPr lvl="1" algn="just" fontAlgn="base">
              <a:lnSpc>
                <a:spcPct val="170000"/>
              </a:lnSpc>
            </a:pPr>
            <a:r>
              <a:rPr lang="en-IN" sz="1400" dirty="0"/>
              <a:t>This state is better because here the value of the objective function is higher than its </a:t>
            </a:r>
            <a:r>
              <a:rPr lang="en-IN" sz="1400" dirty="0" err="1"/>
              <a:t>neighbors</a:t>
            </a:r>
            <a:r>
              <a:rPr lang="en-IN" sz="1400" dirty="0"/>
              <a:t>.</a:t>
            </a:r>
          </a:p>
          <a:p>
            <a:pPr algn="just" fontAlgn="base">
              <a:lnSpc>
                <a:spcPct val="170000"/>
              </a:lnSpc>
            </a:pPr>
            <a:r>
              <a:rPr lang="en-IN" sz="1800" b="1" dirty="0"/>
              <a:t>Global maximum : </a:t>
            </a:r>
            <a:r>
              <a:rPr lang="en-IN" sz="1800" dirty="0"/>
              <a:t>It is the best possible state in the state space diagram. </a:t>
            </a:r>
          </a:p>
          <a:p>
            <a:pPr lvl="1" algn="just" fontAlgn="base">
              <a:lnSpc>
                <a:spcPct val="170000"/>
              </a:lnSpc>
            </a:pPr>
            <a:r>
              <a:rPr lang="en-IN" sz="1400" dirty="0"/>
              <a:t>This because at this state, objective function has highest value.</a:t>
            </a:r>
          </a:p>
          <a:p>
            <a:pPr algn="just" fontAlgn="base">
              <a:lnSpc>
                <a:spcPct val="170000"/>
              </a:lnSpc>
            </a:pPr>
            <a:r>
              <a:rPr lang="en-IN" sz="1800" b="1" dirty="0"/>
              <a:t>Plateau/flat local maximum : </a:t>
            </a:r>
            <a:r>
              <a:rPr lang="en-IN" sz="1800" dirty="0"/>
              <a:t>It is a flat region of state space where </a:t>
            </a:r>
            <a:r>
              <a:rPr lang="en-IN" sz="1800" dirty="0" err="1"/>
              <a:t>neighboring</a:t>
            </a:r>
            <a:r>
              <a:rPr lang="en-IN" sz="1800" dirty="0"/>
              <a:t> states have the same value.</a:t>
            </a:r>
          </a:p>
          <a:p>
            <a:pPr algn="just" fontAlgn="base">
              <a:lnSpc>
                <a:spcPct val="170000"/>
              </a:lnSpc>
            </a:pPr>
            <a:r>
              <a:rPr lang="en-IN" sz="1800" b="1" dirty="0"/>
              <a:t>Ridge : </a:t>
            </a:r>
            <a:r>
              <a:rPr lang="en-IN" sz="1800" dirty="0"/>
              <a:t>It is region which is higher than its neighbours but itself has a slope. </a:t>
            </a:r>
          </a:p>
          <a:p>
            <a:pPr lvl="1" algn="just" fontAlgn="base">
              <a:lnSpc>
                <a:spcPct val="170000"/>
              </a:lnSpc>
            </a:pPr>
            <a:r>
              <a:rPr lang="en-IN" sz="1400" dirty="0"/>
              <a:t>It is a special kind of local maximum.</a:t>
            </a:r>
          </a:p>
          <a:p>
            <a:pPr algn="just" fontAlgn="base">
              <a:lnSpc>
                <a:spcPct val="170000"/>
              </a:lnSpc>
            </a:pPr>
            <a:r>
              <a:rPr lang="en-IN" sz="1800" b="1" dirty="0"/>
              <a:t>Current state : </a:t>
            </a:r>
            <a:r>
              <a:rPr lang="en-IN" sz="1800" dirty="0"/>
              <a:t>The region of state space diagram where we are currently present during the search.</a:t>
            </a:r>
          </a:p>
          <a:p>
            <a:pPr algn="just" fontAlgn="base">
              <a:lnSpc>
                <a:spcPct val="170000"/>
              </a:lnSpc>
            </a:pPr>
            <a:r>
              <a:rPr lang="en-IN" sz="1800" b="1" dirty="0"/>
              <a:t>Shoulder : </a:t>
            </a:r>
            <a:r>
              <a:rPr lang="en-IN" sz="1800" dirty="0"/>
              <a:t>It is a plateau that has an uphill edge</a:t>
            </a:r>
          </a:p>
          <a:p>
            <a:pPr algn="just">
              <a:lnSpc>
                <a:spcPct val="170000"/>
              </a:lnSpc>
            </a:pPr>
            <a:endParaRPr lang="en-IN" sz="1800" dirty="0"/>
          </a:p>
        </p:txBody>
      </p:sp>
    </p:spTree>
    <p:extLst>
      <p:ext uri="{BB962C8B-B14F-4D97-AF65-F5344CB8AC3E}">
        <p14:creationId xmlns:p14="http://schemas.microsoft.com/office/powerpoint/2010/main" val="220600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HILL CLIMBING PROBLEM</a:t>
            </a:r>
          </a:p>
        </p:txBody>
      </p:sp>
      <p:sp>
        <p:nvSpPr>
          <p:cNvPr id="3" name="Content Placeholder 2"/>
          <p:cNvSpPr>
            <a:spLocks noGrp="1"/>
          </p:cNvSpPr>
          <p:nvPr>
            <p:ph idx="1"/>
          </p:nvPr>
        </p:nvSpPr>
        <p:spPr/>
        <p:txBody>
          <a:bodyPr/>
          <a:lstStyle/>
          <a:p>
            <a:endParaRPr lang="en-IN" dirty="0"/>
          </a:p>
        </p:txBody>
      </p:sp>
      <p:sp>
        <p:nvSpPr>
          <p:cNvPr id="4" name="AutoShape 2" descr="Image result for hill climb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00200"/>
            <a:ext cx="4876800" cy="3652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83928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HILL CLIMBING PROBLEM</a:t>
            </a:r>
          </a:p>
        </p:txBody>
      </p:sp>
      <p:sp>
        <p:nvSpPr>
          <p:cNvPr id="3" name="Content Placeholder 2"/>
          <p:cNvSpPr>
            <a:spLocks noGrp="1"/>
          </p:cNvSpPr>
          <p:nvPr>
            <p:ph idx="1"/>
          </p:nvPr>
        </p:nvSpPr>
        <p:spPr/>
        <p:txBody>
          <a:bodyPr/>
          <a:lstStyle/>
          <a:p>
            <a:endParaRPr lang="en-IN"/>
          </a:p>
        </p:txBody>
      </p:sp>
      <p:sp>
        <p:nvSpPr>
          <p:cNvPr id="5" name="Rectangle 4"/>
          <p:cNvSpPr/>
          <p:nvPr/>
        </p:nvSpPr>
        <p:spPr>
          <a:xfrm>
            <a:off x="990600" y="1600200"/>
            <a:ext cx="7467600" cy="4196020"/>
          </a:xfrm>
          <a:prstGeom prst="rect">
            <a:avLst/>
          </a:prstGeom>
          <a:solidFill>
            <a:schemeClr val="bg2">
              <a:lumMod val="90000"/>
            </a:schemeClr>
          </a:solidFill>
        </p:spPr>
        <p:txBody>
          <a:bodyPr wrap="square">
            <a:spAutoFit/>
          </a:bodyPr>
          <a:lstStyle/>
          <a:p>
            <a:pPr>
              <a:lnSpc>
                <a:spcPct val="150000"/>
              </a:lnSpc>
              <a:buFont typeface="+mj-lt"/>
              <a:buAutoNum type="arabicPeriod"/>
            </a:pPr>
            <a:r>
              <a:rPr lang="en-IN" dirty="0">
                <a:solidFill>
                  <a:srgbClr val="333333"/>
                </a:solidFill>
                <a:latin typeface="raleway"/>
              </a:rPr>
              <a:t>Define the current state as an initial state</a:t>
            </a:r>
          </a:p>
          <a:p>
            <a:pPr>
              <a:lnSpc>
                <a:spcPct val="150000"/>
              </a:lnSpc>
              <a:buFont typeface="+mj-lt"/>
              <a:buAutoNum type="arabicPeriod"/>
            </a:pPr>
            <a:r>
              <a:rPr lang="en-IN" dirty="0">
                <a:solidFill>
                  <a:srgbClr val="333333"/>
                </a:solidFill>
                <a:latin typeface="raleway"/>
              </a:rPr>
              <a:t>Loop until the goal state is achieved or no more operators can be applied on the current state:</a:t>
            </a:r>
          </a:p>
          <a:p>
            <a:pPr marL="742950" lvl="1" indent="-285750">
              <a:lnSpc>
                <a:spcPct val="150000"/>
              </a:lnSpc>
              <a:buFont typeface="+mj-lt"/>
              <a:buAutoNum type="arabicPeriod"/>
            </a:pPr>
            <a:r>
              <a:rPr lang="en-IN" dirty="0">
                <a:solidFill>
                  <a:srgbClr val="333333"/>
                </a:solidFill>
                <a:latin typeface="raleway"/>
              </a:rPr>
              <a:t>Apply an operation to current state and </a:t>
            </a:r>
            <a:r>
              <a:rPr lang="en-IN" b="1" dirty="0">
                <a:solidFill>
                  <a:srgbClr val="333333"/>
                </a:solidFill>
                <a:latin typeface="raleway"/>
              </a:rPr>
              <a:t>get a new state</a:t>
            </a:r>
            <a:endParaRPr lang="en-IN" dirty="0">
              <a:solidFill>
                <a:srgbClr val="333333"/>
              </a:solidFill>
              <a:latin typeface="raleway"/>
            </a:endParaRPr>
          </a:p>
          <a:p>
            <a:pPr marL="742950" lvl="1" indent="-285750">
              <a:lnSpc>
                <a:spcPct val="150000"/>
              </a:lnSpc>
              <a:buFont typeface="+mj-lt"/>
              <a:buAutoNum type="arabicPeriod"/>
            </a:pPr>
            <a:r>
              <a:rPr lang="en-IN" b="1" dirty="0">
                <a:solidFill>
                  <a:srgbClr val="333333"/>
                </a:solidFill>
                <a:latin typeface="raleway"/>
              </a:rPr>
              <a:t>Compare</a:t>
            </a:r>
            <a:r>
              <a:rPr lang="en-IN" dirty="0">
                <a:solidFill>
                  <a:srgbClr val="333333"/>
                </a:solidFill>
                <a:latin typeface="raleway"/>
              </a:rPr>
              <a:t> the new state with the goal</a:t>
            </a:r>
          </a:p>
          <a:p>
            <a:pPr marL="742950" lvl="1" indent="-285750">
              <a:lnSpc>
                <a:spcPct val="150000"/>
              </a:lnSpc>
              <a:buFont typeface="+mj-lt"/>
              <a:buAutoNum type="arabicPeriod"/>
            </a:pPr>
            <a:r>
              <a:rPr lang="en-IN" b="1" dirty="0">
                <a:solidFill>
                  <a:srgbClr val="333333"/>
                </a:solidFill>
                <a:latin typeface="raleway"/>
              </a:rPr>
              <a:t>Quit</a:t>
            </a:r>
            <a:r>
              <a:rPr lang="en-IN" dirty="0">
                <a:solidFill>
                  <a:srgbClr val="333333"/>
                </a:solidFill>
                <a:latin typeface="raleway"/>
              </a:rPr>
              <a:t> if the goal state is achieved</a:t>
            </a:r>
          </a:p>
          <a:p>
            <a:pPr marL="742950" lvl="1" indent="-285750">
              <a:lnSpc>
                <a:spcPct val="150000"/>
              </a:lnSpc>
              <a:buFont typeface="+mj-lt"/>
              <a:buAutoNum type="arabicPeriod"/>
            </a:pPr>
            <a:r>
              <a:rPr lang="en-IN" dirty="0">
                <a:solidFill>
                  <a:srgbClr val="333333"/>
                </a:solidFill>
                <a:latin typeface="raleway"/>
              </a:rPr>
              <a:t>Evaluate new state with heuristic function and </a:t>
            </a:r>
            <a:r>
              <a:rPr lang="en-IN" b="1" dirty="0">
                <a:solidFill>
                  <a:srgbClr val="333333"/>
                </a:solidFill>
                <a:latin typeface="raleway"/>
              </a:rPr>
              <a:t>compare it with the current state</a:t>
            </a:r>
            <a:endParaRPr lang="en-IN" dirty="0">
              <a:solidFill>
                <a:srgbClr val="333333"/>
              </a:solidFill>
              <a:latin typeface="raleway"/>
            </a:endParaRPr>
          </a:p>
          <a:p>
            <a:pPr marL="742950" lvl="1" indent="-285750">
              <a:lnSpc>
                <a:spcPct val="150000"/>
              </a:lnSpc>
              <a:buFont typeface="+mj-lt"/>
              <a:buAutoNum type="arabicPeriod"/>
            </a:pPr>
            <a:r>
              <a:rPr lang="en-IN" b="1" dirty="0">
                <a:solidFill>
                  <a:srgbClr val="333333"/>
                </a:solidFill>
                <a:latin typeface="raleway"/>
              </a:rPr>
              <a:t>If the newer state is closer</a:t>
            </a:r>
            <a:r>
              <a:rPr lang="en-IN" dirty="0">
                <a:solidFill>
                  <a:srgbClr val="333333"/>
                </a:solidFill>
                <a:latin typeface="raleway"/>
              </a:rPr>
              <a:t> to the goal compared to current state, </a:t>
            </a:r>
            <a:r>
              <a:rPr lang="en-IN" b="1" dirty="0">
                <a:solidFill>
                  <a:srgbClr val="333333"/>
                </a:solidFill>
                <a:latin typeface="raleway"/>
              </a:rPr>
              <a:t>update the current state</a:t>
            </a:r>
            <a:endParaRPr lang="en-IN" b="0" i="0" dirty="0">
              <a:solidFill>
                <a:srgbClr val="333333"/>
              </a:solidFill>
              <a:effectLst/>
              <a:latin typeface="raleway"/>
            </a:endParaRPr>
          </a:p>
        </p:txBody>
      </p:sp>
    </p:spTree>
    <p:extLst>
      <p:ext uri="{BB962C8B-B14F-4D97-AF65-F5344CB8AC3E}">
        <p14:creationId xmlns:p14="http://schemas.microsoft.com/office/powerpoint/2010/main" val="16421516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4" y="1524000"/>
            <a:ext cx="9067800" cy="373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514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324600"/>
          </a:xfrm>
        </p:spPr>
        <p:txBody>
          <a:bodyPr>
            <a:normAutofit fontScale="92500"/>
          </a:bodyPr>
          <a:lstStyle/>
          <a:p>
            <a:pPr algn="just">
              <a:lnSpc>
                <a:spcPct val="150000"/>
              </a:lnSpc>
            </a:pPr>
            <a:r>
              <a:rPr lang="en-IN" sz="2400" dirty="0"/>
              <a:t>The hill-climbing search algorithm (steepest-ascent version) is simply a </a:t>
            </a:r>
            <a:r>
              <a:rPr lang="en-IN" sz="2400" b="1" dirty="0"/>
              <a:t>loop that continually moves in the direction of increasing value</a:t>
            </a:r>
            <a:r>
              <a:rPr lang="en-IN" sz="2400" dirty="0"/>
              <a:t>—that is, uphill. </a:t>
            </a:r>
          </a:p>
          <a:p>
            <a:pPr algn="just">
              <a:lnSpc>
                <a:spcPct val="150000"/>
              </a:lnSpc>
            </a:pPr>
            <a:r>
              <a:rPr lang="en-IN" sz="2400" dirty="0"/>
              <a:t>It </a:t>
            </a:r>
            <a:r>
              <a:rPr lang="en-IN" sz="2400" b="1" dirty="0"/>
              <a:t>terminates</a:t>
            </a:r>
            <a:r>
              <a:rPr lang="en-IN" sz="2400" dirty="0"/>
              <a:t> when it reaches a “peak” where no neighbour has a higher value. </a:t>
            </a:r>
          </a:p>
          <a:p>
            <a:pPr algn="just">
              <a:lnSpc>
                <a:spcPct val="150000"/>
              </a:lnSpc>
            </a:pPr>
            <a:r>
              <a:rPr lang="en-IN" sz="2400" dirty="0"/>
              <a:t>D</a:t>
            </a:r>
            <a:r>
              <a:rPr lang="en-IN" sz="2400" b="1" dirty="0"/>
              <a:t>oes not maintain a search tree</a:t>
            </a:r>
            <a:r>
              <a:rPr lang="en-IN" sz="2400" dirty="0"/>
              <a:t>, so the data structure for the current node needs only to record the state and the </a:t>
            </a:r>
            <a:r>
              <a:rPr lang="en-IN" sz="2400" b="1" dirty="0"/>
              <a:t>value of the objective function. </a:t>
            </a:r>
          </a:p>
          <a:p>
            <a:pPr algn="just">
              <a:lnSpc>
                <a:spcPct val="150000"/>
              </a:lnSpc>
            </a:pPr>
            <a:r>
              <a:rPr lang="en-IN" sz="2400" dirty="0"/>
              <a:t>Hill climbing does not look ahead beyond the immediate neighbours of the current state. </a:t>
            </a:r>
          </a:p>
          <a:p>
            <a:pPr marL="457200" lvl="1" indent="0" algn="just">
              <a:lnSpc>
                <a:spcPct val="150000"/>
              </a:lnSpc>
              <a:buNone/>
            </a:pPr>
            <a:r>
              <a:rPr lang="en-IN" sz="2000" b="1" dirty="0"/>
              <a:t>This resembles trying to ﬁnd the top of Mount Everest in a thick fog while suffering from amnesia!!!</a:t>
            </a:r>
          </a:p>
        </p:txBody>
      </p:sp>
    </p:spTree>
    <p:extLst>
      <p:ext uri="{BB962C8B-B14F-4D97-AF65-F5344CB8AC3E}">
        <p14:creationId xmlns:p14="http://schemas.microsoft.com/office/powerpoint/2010/main" val="298964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80">
                                          <p:stCondLst>
                                            <p:cond delay="0"/>
                                          </p:stCondLst>
                                        </p:cTn>
                                        <p:tgtEl>
                                          <p:spTgt spid="3">
                                            <p:txEl>
                                              <p:pRg st="4" end="4"/>
                                            </p:txEl>
                                          </p:spTgt>
                                        </p:tgtEl>
                                      </p:cBhvr>
                                    </p:animEffect>
                                    <p:anim calcmode="lin" valueType="num">
                                      <p:cBhvr>
                                        <p:cTn id="2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4" end="4"/>
                                            </p:txEl>
                                          </p:spTgt>
                                        </p:tgtEl>
                                      </p:cBhvr>
                                      <p:to x="100000" y="60000"/>
                                    </p:animScale>
                                    <p:animScale>
                                      <p:cBhvr>
                                        <p:cTn id="30" dur="166" decel="50000">
                                          <p:stCondLst>
                                            <p:cond delay="676"/>
                                          </p:stCondLst>
                                        </p:cTn>
                                        <p:tgtEl>
                                          <p:spTgt spid="3">
                                            <p:txEl>
                                              <p:pRg st="4" end="4"/>
                                            </p:txEl>
                                          </p:spTgt>
                                        </p:tgtEl>
                                      </p:cBhvr>
                                      <p:to x="100000" y="100000"/>
                                    </p:animScale>
                                    <p:animScale>
                                      <p:cBhvr>
                                        <p:cTn id="31" dur="26">
                                          <p:stCondLst>
                                            <p:cond delay="1312"/>
                                          </p:stCondLst>
                                        </p:cTn>
                                        <p:tgtEl>
                                          <p:spTgt spid="3">
                                            <p:txEl>
                                              <p:pRg st="4" end="4"/>
                                            </p:txEl>
                                          </p:spTgt>
                                        </p:tgtEl>
                                      </p:cBhvr>
                                      <p:to x="100000" y="80000"/>
                                    </p:animScale>
                                    <p:animScale>
                                      <p:cBhvr>
                                        <p:cTn id="32" dur="166" decel="50000">
                                          <p:stCondLst>
                                            <p:cond delay="1338"/>
                                          </p:stCondLst>
                                        </p:cTn>
                                        <p:tgtEl>
                                          <p:spTgt spid="3">
                                            <p:txEl>
                                              <p:pRg st="4" end="4"/>
                                            </p:txEl>
                                          </p:spTgt>
                                        </p:tgtEl>
                                      </p:cBhvr>
                                      <p:to x="100000" y="100000"/>
                                    </p:animScale>
                                    <p:animScale>
                                      <p:cBhvr>
                                        <p:cTn id="33" dur="26">
                                          <p:stCondLst>
                                            <p:cond delay="1642"/>
                                          </p:stCondLst>
                                        </p:cTn>
                                        <p:tgtEl>
                                          <p:spTgt spid="3">
                                            <p:txEl>
                                              <p:pRg st="4" end="4"/>
                                            </p:txEl>
                                          </p:spTgt>
                                        </p:tgtEl>
                                      </p:cBhvr>
                                      <p:to x="100000" y="90000"/>
                                    </p:animScale>
                                    <p:animScale>
                                      <p:cBhvr>
                                        <p:cTn id="34" dur="166" decel="50000">
                                          <p:stCondLst>
                                            <p:cond delay="1668"/>
                                          </p:stCondLst>
                                        </p:cTn>
                                        <p:tgtEl>
                                          <p:spTgt spid="3">
                                            <p:txEl>
                                              <p:pRg st="4" end="4"/>
                                            </p:txEl>
                                          </p:spTgt>
                                        </p:tgtEl>
                                      </p:cBhvr>
                                      <p:to x="100000" y="100000"/>
                                    </p:animScale>
                                    <p:animScale>
                                      <p:cBhvr>
                                        <p:cTn id="35" dur="26">
                                          <p:stCondLst>
                                            <p:cond delay="1808"/>
                                          </p:stCondLst>
                                        </p:cTn>
                                        <p:tgtEl>
                                          <p:spTgt spid="3">
                                            <p:txEl>
                                              <p:pRg st="4" end="4"/>
                                            </p:txEl>
                                          </p:spTgt>
                                        </p:tgtEl>
                                      </p:cBhvr>
                                      <p:to x="100000" y="95000"/>
                                    </p:animScale>
                                    <p:animScale>
                                      <p:cBhvr>
                                        <p:cTn id="36"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Example 2</a:t>
            </a:r>
          </a:p>
          <a:p>
            <a:pPr marL="0" indent="0">
              <a:buNone/>
            </a:pPr>
            <a:endParaRPr lang="en-IN" dirty="0"/>
          </a:p>
        </p:txBody>
      </p:sp>
    </p:spTree>
    <p:extLst>
      <p:ext uri="{BB962C8B-B14F-4D97-AF65-F5344CB8AC3E}">
        <p14:creationId xmlns:p14="http://schemas.microsoft.com/office/powerpoint/2010/main" val="32006900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lnSpc>
                <a:spcPct val="200000"/>
              </a:lnSpc>
            </a:pPr>
            <a:r>
              <a:rPr lang="en-IN" sz="2400" dirty="0"/>
              <a:t>Hill-climbing algorithms typically choose </a:t>
            </a:r>
            <a:r>
              <a:rPr lang="en-IN" sz="2400" b="1" dirty="0"/>
              <a:t>randomly among the set of best successors </a:t>
            </a:r>
            <a:r>
              <a:rPr lang="en-IN" sz="2400" dirty="0"/>
              <a:t>if there is more than one. </a:t>
            </a:r>
          </a:p>
          <a:p>
            <a:pPr algn="just">
              <a:lnSpc>
                <a:spcPct val="200000"/>
              </a:lnSpc>
            </a:pPr>
            <a:r>
              <a:rPr lang="en-IN" sz="2400" dirty="0"/>
              <a:t>Hill climbing is sometimes called </a:t>
            </a:r>
            <a:r>
              <a:rPr lang="en-IN" sz="2400" b="1" dirty="0"/>
              <a:t>greedy local search </a:t>
            </a:r>
            <a:r>
              <a:rPr lang="en-IN" sz="2400" dirty="0"/>
              <a:t>because it grabs a good neighbour state without thinking ahead about where to go next.</a:t>
            </a:r>
          </a:p>
          <a:p>
            <a:pPr lvl="2" algn="just">
              <a:lnSpc>
                <a:spcPct val="200000"/>
              </a:lnSpc>
            </a:pPr>
            <a:r>
              <a:rPr lang="en-IN" sz="1800" dirty="0">
                <a:solidFill>
                  <a:srgbClr val="FF0000"/>
                </a:solidFill>
              </a:rPr>
              <a:t>Although greed is considered one of the seven deadly sins, it turns out that greedy algorithms often perform quite well !!</a:t>
            </a:r>
          </a:p>
          <a:p>
            <a:pPr lvl="1" algn="just">
              <a:lnSpc>
                <a:spcPct val="200000"/>
              </a:lnSpc>
            </a:pPr>
            <a:r>
              <a:rPr lang="en-IN" sz="2000" dirty="0"/>
              <a:t>Hill climbing often makes rapid progress toward a solution because it is usually quite easy to improve a bad state. </a:t>
            </a:r>
          </a:p>
        </p:txBody>
      </p:sp>
    </p:spTree>
    <p:extLst>
      <p:ext uri="{BB962C8B-B14F-4D97-AF65-F5344CB8AC3E}">
        <p14:creationId xmlns:p14="http://schemas.microsoft.com/office/powerpoint/2010/main" val="147855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t>Disadvantages of  Hill Climbing</a:t>
            </a:r>
          </a:p>
        </p:txBody>
      </p:sp>
      <p:sp>
        <p:nvSpPr>
          <p:cNvPr id="3" name="Content Placeholder 2"/>
          <p:cNvSpPr>
            <a:spLocks noGrp="1"/>
          </p:cNvSpPr>
          <p:nvPr>
            <p:ph idx="1"/>
          </p:nvPr>
        </p:nvSpPr>
        <p:spPr>
          <a:xfrm>
            <a:off x="457200" y="1371600"/>
            <a:ext cx="8229600" cy="4525963"/>
          </a:xfrm>
        </p:spPr>
        <p:txBody>
          <a:bodyPr>
            <a:normAutofit/>
          </a:bodyPr>
          <a:lstStyle/>
          <a:p>
            <a:pPr marL="0" indent="0" algn="just">
              <a:buNone/>
            </a:pPr>
            <a:r>
              <a:rPr lang="en-IN" sz="2800" dirty="0"/>
              <a:t> 1) </a:t>
            </a:r>
            <a:r>
              <a:rPr lang="en-IN" sz="2800" b="1" dirty="0">
                <a:solidFill>
                  <a:srgbClr val="FF0000"/>
                </a:solidFill>
              </a:rPr>
              <a:t>LOCAL MAXIMA: </a:t>
            </a:r>
          </a:p>
          <a:p>
            <a:pPr marL="0" indent="0" algn="just">
              <a:buNone/>
            </a:pPr>
            <a:r>
              <a:rPr lang="en-IN" sz="2800" dirty="0"/>
              <a:t>A local maximum is a </a:t>
            </a:r>
            <a:r>
              <a:rPr lang="en-IN" sz="2800" b="1" dirty="0"/>
              <a:t>peak that is higher than each of its neighbouring states but lower than the global maximum</a:t>
            </a:r>
          </a:p>
          <a:p>
            <a:pPr lvl="2" algn="just">
              <a:lnSpc>
                <a:spcPct val="200000"/>
              </a:lnSpc>
            </a:pPr>
            <a:r>
              <a:rPr lang="en-IN" sz="2000" dirty="0"/>
              <a:t>Hill-climbing algorithms that reach the vicinity of a local maximum will be drawn upward toward the peak but will then be stuck with nowhere else to go. </a:t>
            </a:r>
          </a:p>
        </p:txBody>
      </p:sp>
    </p:spTree>
    <p:extLst>
      <p:ext uri="{BB962C8B-B14F-4D97-AF65-F5344CB8AC3E}">
        <p14:creationId xmlns:p14="http://schemas.microsoft.com/office/powerpoint/2010/main" val="224323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rmAutofit/>
          </a:bodyPr>
          <a:lstStyle/>
          <a:p>
            <a:pPr algn="just">
              <a:lnSpc>
                <a:spcPct val="200000"/>
              </a:lnSpc>
            </a:pPr>
            <a:r>
              <a:rPr lang="en-IN" sz="2400" dirty="0"/>
              <a:t>2</a:t>
            </a:r>
            <a:r>
              <a:rPr lang="en-IN" sz="2400" b="1" dirty="0">
                <a:solidFill>
                  <a:srgbClr val="FF0000"/>
                </a:solidFill>
              </a:rPr>
              <a:t>) RIDGES</a:t>
            </a:r>
            <a:r>
              <a:rPr lang="en-IN" sz="2400" dirty="0"/>
              <a:t>: Ridges result in a </a:t>
            </a:r>
            <a:r>
              <a:rPr lang="en-IN" sz="2400" b="1" dirty="0"/>
              <a:t>sequence of local maxima</a:t>
            </a:r>
            <a:r>
              <a:rPr lang="en-IN" sz="2400" dirty="0"/>
              <a:t> that is very difﬁcult for greedy algorithms to navigate. </a:t>
            </a:r>
          </a:p>
          <a:p>
            <a:pPr algn="just">
              <a:lnSpc>
                <a:spcPct val="200000"/>
              </a:lnSpc>
            </a:pPr>
            <a:r>
              <a:rPr lang="en-IN" sz="2400" dirty="0"/>
              <a:t>3) </a:t>
            </a:r>
            <a:r>
              <a:rPr lang="en-IN" sz="2400" b="1" dirty="0">
                <a:solidFill>
                  <a:srgbClr val="FF0000"/>
                </a:solidFill>
              </a:rPr>
              <a:t>PLATEAUX</a:t>
            </a:r>
            <a:r>
              <a:rPr lang="en-IN" sz="2400" dirty="0"/>
              <a:t>: a plateau is a ﬂat area of the state-space landscape. </a:t>
            </a:r>
          </a:p>
          <a:p>
            <a:pPr lvl="2" algn="just">
              <a:lnSpc>
                <a:spcPct val="200000"/>
              </a:lnSpc>
            </a:pPr>
            <a:r>
              <a:rPr lang="en-IN" sz="1800" dirty="0"/>
              <a:t>It can be a ﬂat local maximum, from which no uphill exit exists, or a shoulder, from which progress is possible</a:t>
            </a:r>
          </a:p>
          <a:p>
            <a:pPr lvl="2" algn="just">
              <a:lnSpc>
                <a:spcPct val="200000"/>
              </a:lnSpc>
            </a:pPr>
            <a:r>
              <a:rPr lang="en-IN" sz="1800" dirty="0"/>
              <a:t>A hill-climbing search might get lost on the plateau. </a:t>
            </a:r>
          </a:p>
        </p:txBody>
      </p:sp>
      <p:pic>
        <p:nvPicPr>
          <p:cNvPr id="4" name="Picture 2" descr="Image result for local search algorithms figure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953000"/>
            <a:ext cx="283845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342" y="4280208"/>
            <a:ext cx="4613306" cy="260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19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
            <a:ext cx="9144000" cy="6781800"/>
          </a:xfrm>
        </p:spPr>
        <p:txBody>
          <a:bodyPr>
            <a:normAutofit/>
          </a:bodyPr>
          <a:lstStyle/>
          <a:p>
            <a:pPr marL="0" indent="0" algn="just">
              <a:lnSpc>
                <a:spcPct val="200000"/>
              </a:lnSpc>
              <a:buNone/>
            </a:pPr>
            <a:r>
              <a:rPr lang="en-IN" sz="2000" dirty="0"/>
              <a:t>Many variants of hill climbing have been invented.</a:t>
            </a:r>
          </a:p>
          <a:p>
            <a:pPr algn="just">
              <a:lnSpc>
                <a:spcPct val="200000"/>
              </a:lnSpc>
            </a:pPr>
            <a:r>
              <a:rPr lang="en-IN" sz="2000" b="1" dirty="0">
                <a:solidFill>
                  <a:srgbClr val="FF0000"/>
                </a:solidFill>
              </a:rPr>
              <a:t>STOCHASTIC HILL CLIMBING</a:t>
            </a:r>
            <a:r>
              <a:rPr lang="en-IN" sz="2000" dirty="0"/>
              <a:t> chooses at random from among the uphill moves</a:t>
            </a:r>
            <a:endParaRPr lang="en-IN" sz="1800" dirty="0"/>
          </a:p>
          <a:p>
            <a:pPr algn="just">
              <a:lnSpc>
                <a:spcPct val="200000"/>
              </a:lnSpc>
            </a:pPr>
            <a:r>
              <a:rPr lang="en-IN" sz="2000" b="1" dirty="0">
                <a:solidFill>
                  <a:srgbClr val="FF0000"/>
                </a:solidFill>
              </a:rPr>
              <a:t>FIRST-CHOICE HILL CLIMBING </a:t>
            </a:r>
            <a:r>
              <a:rPr lang="en-IN" sz="2000" dirty="0"/>
              <a:t>implements stochastic hill climbing by generating </a:t>
            </a:r>
            <a:r>
              <a:rPr lang="en-IN" sz="2000" b="1" dirty="0"/>
              <a:t>successors randomly until one is generated that is better than the current state. </a:t>
            </a:r>
          </a:p>
          <a:p>
            <a:pPr lvl="1" algn="just">
              <a:lnSpc>
                <a:spcPct val="200000"/>
              </a:lnSpc>
            </a:pPr>
            <a:r>
              <a:rPr lang="en-IN" sz="1800" dirty="0"/>
              <a:t>This is a good strategy when a state has many (e.g., thousands) of successors. </a:t>
            </a:r>
          </a:p>
          <a:p>
            <a:pPr algn="just">
              <a:lnSpc>
                <a:spcPct val="200000"/>
              </a:lnSpc>
            </a:pPr>
            <a:r>
              <a:rPr lang="en-IN" sz="2000" b="1" dirty="0">
                <a:solidFill>
                  <a:srgbClr val="FF0000"/>
                </a:solidFill>
              </a:rPr>
              <a:t>RANDOM-RESTART HILL CLIMBING  </a:t>
            </a:r>
            <a:r>
              <a:rPr lang="en-IN" sz="2000" dirty="0"/>
              <a:t>adopts, “If at ﬁrst you don’t succeed, try, try again.” </a:t>
            </a:r>
          </a:p>
          <a:p>
            <a:pPr lvl="1" algn="just">
              <a:lnSpc>
                <a:spcPct val="200000"/>
              </a:lnSpc>
            </a:pPr>
            <a:r>
              <a:rPr lang="en-IN" sz="1800" dirty="0"/>
              <a:t>It conducts a series of hill-climbing searches from randomly generated initial states until a goal is found.</a:t>
            </a:r>
          </a:p>
          <a:p>
            <a:pPr lvl="2" algn="just">
              <a:lnSpc>
                <a:spcPct val="200000"/>
              </a:lnSpc>
            </a:pPr>
            <a:r>
              <a:rPr lang="en-IN" sz="1600" dirty="0"/>
              <a:t>the probability of selection can vary with the steepness of the uphill move. </a:t>
            </a:r>
          </a:p>
          <a:p>
            <a:pPr marL="457200" lvl="1" indent="0" algn="just">
              <a:lnSpc>
                <a:spcPct val="200000"/>
              </a:lnSpc>
              <a:buNone/>
            </a:pPr>
            <a:endParaRPr lang="en-IN" sz="1800" dirty="0"/>
          </a:p>
        </p:txBody>
      </p:sp>
    </p:spTree>
    <p:extLst>
      <p:ext uri="{BB962C8B-B14F-4D97-AF65-F5344CB8AC3E}">
        <p14:creationId xmlns:p14="http://schemas.microsoft.com/office/powerpoint/2010/main" val="8510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b="1" dirty="0">
                <a:solidFill>
                  <a:srgbClr val="FF0000"/>
                </a:solidFill>
              </a:rPr>
              <a:t>Constraint Satisfaction Problem	</a:t>
            </a:r>
          </a:p>
        </p:txBody>
      </p:sp>
      <p:sp>
        <p:nvSpPr>
          <p:cNvPr id="3" name="Content Placeholder 2"/>
          <p:cNvSpPr>
            <a:spLocks noGrp="1"/>
          </p:cNvSpPr>
          <p:nvPr>
            <p:ph idx="1"/>
          </p:nvPr>
        </p:nvSpPr>
        <p:spPr>
          <a:xfrm>
            <a:off x="0" y="1143000"/>
            <a:ext cx="9144000" cy="5715000"/>
          </a:xfrm>
        </p:spPr>
        <p:txBody>
          <a:bodyPr>
            <a:normAutofit/>
          </a:bodyPr>
          <a:lstStyle/>
          <a:p>
            <a:r>
              <a:rPr lang="en-IN" sz="2400" dirty="0"/>
              <a:t>Goal </a:t>
            </a:r>
            <a:r>
              <a:rPr lang="en-IN" sz="2400" dirty="0">
                <a:sym typeface="Wingdings" panose="05000000000000000000" pitchFamily="2" charset="2"/>
              </a:rPr>
              <a:t> Discover some problem state that satisfies a given set of constraints</a:t>
            </a:r>
          </a:p>
          <a:p>
            <a:pPr lvl="1"/>
            <a:r>
              <a:rPr lang="en-IN" sz="2000" dirty="0" err="1">
                <a:sym typeface="Wingdings" panose="05000000000000000000" pitchFamily="2" charset="2"/>
              </a:rPr>
              <a:t>Eg</a:t>
            </a:r>
            <a:r>
              <a:rPr lang="en-IN" sz="2000" dirty="0">
                <a:sym typeface="Wingdings" panose="05000000000000000000" pitchFamily="2" charset="2"/>
              </a:rPr>
              <a:t>: </a:t>
            </a:r>
            <a:r>
              <a:rPr lang="en-IN" sz="2000" dirty="0" err="1">
                <a:sym typeface="Wingdings" panose="05000000000000000000" pitchFamily="2" charset="2"/>
              </a:rPr>
              <a:t>Cryptarithmetic</a:t>
            </a:r>
            <a:r>
              <a:rPr lang="en-IN" sz="2000" dirty="0">
                <a:sym typeface="Wingdings" panose="05000000000000000000" pitchFamily="2" charset="2"/>
              </a:rPr>
              <a:t> Puzzles,</a:t>
            </a:r>
          </a:p>
          <a:p>
            <a:pPr lvl="1"/>
            <a:r>
              <a:rPr lang="en-IN" sz="2000" dirty="0" err="1">
                <a:sym typeface="Wingdings" panose="05000000000000000000" pitchFamily="2" charset="2"/>
              </a:rPr>
              <a:t>Eg</a:t>
            </a:r>
            <a:r>
              <a:rPr lang="en-IN" sz="2000" dirty="0">
                <a:sym typeface="Wingdings" panose="05000000000000000000" pitchFamily="2" charset="2"/>
              </a:rPr>
              <a:t>: Design Tasks-create a design in fixed limits on </a:t>
            </a:r>
            <a:r>
              <a:rPr lang="en-IN" sz="2000" dirty="0" err="1">
                <a:sym typeface="Wingdings" panose="05000000000000000000" pitchFamily="2" charset="2"/>
              </a:rPr>
              <a:t>time,cost</a:t>
            </a:r>
            <a:r>
              <a:rPr lang="en-IN" sz="2000" dirty="0">
                <a:sym typeface="Wingdings" panose="05000000000000000000" pitchFamily="2" charset="2"/>
              </a:rPr>
              <a:t> and materials</a:t>
            </a:r>
          </a:p>
          <a:p>
            <a:r>
              <a:rPr lang="en-IN" sz="2400" dirty="0">
                <a:sym typeface="Wingdings" panose="05000000000000000000" pitchFamily="2" charset="2"/>
              </a:rPr>
              <a:t>CSP operates in space of constraint sets</a:t>
            </a:r>
          </a:p>
          <a:p>
            <a:pPr lvl="1"/>
            <a:r>
              <a:rPr lang="en-IN" sz="2000" b="1" dirty="0">
                <a:solidFill>
                  <a:srgbClr val="FF0000"/>
                </a:solidFill>
                <a:sym typeface="Wingdings" panose="05000000000000000000" pitchFamily="2" charset="2"/>
              </a:rPr>
              <a:t>Initial State</a:t>
            </a:r>
            <a:r>
              <a:rPr lang="en-IN" sz="2000" dirty="0">
                <a:sym typeface="Wingdings" panose="05000000000000000000" pitchFamily="2" charset="2"/>
              </a:rPr>
              <a:t>-Constraints originally stated in </a:t>
            </a:r>
            <a:r>
              <a:rPr lang="en-IN" sz="2000" dirty="0" err="1">
                <a:sym typeface="Wingdings" panose="05000000000000000000" pitchFamily="2" charset="2"/>
              </a:rPr>
              <a:t>prob</a:t>
            </a:r>
            <a:r>
              <a:rPr lang="en-IN" sz="2000" dirty="0">
                <a:sym typeface="Wingdings" panose="05000000000000000000" pitchFamily="2" charset="2"/>
              </a:rPr>
              <a:t> description</a:t>
            </a:r>
          </a:p>
          <a:p>
            <a:pPr lvl="1"/>
            <a:r>
              <a:rPr lang="en-IN" sz="2000" b="1" dirty="0">
                <a:solidFill>
                  <a:srgbClr val="FF0000"/>
                </a:solidFill>
                <a:sym typeface="Wingdings" panose="05000000000000000000" pitchFamily="2" charset="2"/>
              </a:rPr>
              <a:t>Goal state-  </a:t>
            </a:r>
            <a:r>
              <a:rPr lang="en-IN" sz="2000" dirty="0">
                <a:sym typeface="Wingdings" panose="05000000000000000000" pitchFamily="2" charset="2"/>
              </a:rPr>
              <a:t>Any state that has been constrained enough</a:t>
            </a:r>
          </a:p>
          <a:p>
            <a:pPr lvl="1"/>
            <a:r>
              <a:rPr lang="en-IN" sz="2000" dirty="0">
                <a:sym typeface="Wingdings" panose="05000000000000000000" pitchFamily="2" charset="2"/>
              </a:rPr>
              <a:t>where “enough “must be defined in each problem</a:t>
            </a:r>
          </a:p>
          <a:p>
            <a:r>
              <a:rPr lang="en-IN" sz="2400" dirty="0">
                <a:sym typeface="Wingdings" panose="05000000000000000000" pitchFamily="2" charset="2"/>
              </a:rPr>
              <a:t>CSP-2 step process</a:t>
            </a:r>
          </a:p>
          <a:p>
            <a:pPr lvl="1"/>
            <a:r>
              <a:rPr lang="en-IN" sz="2000" dirty="0">
                <a:sym typeface="Wingdings" panose="05000000000000000000" pitchFamily="2" charset="2"/>
              </a:rPr>
              <a:t>Constraints are discovered and </a:t>
            </a:r>
            <a:r>
              <a:rPr lang="en-IN" sz="2000" dirty="0" err="1">
                <a:sym typeface="Wingdings" panose="05000000000000000000" pitchFamily="2" charset="2"/>
              </a:rPr>
              <a:t>propogated</a:t>
            </a:r>
            <a:r>
              <a:rPr lang="en-IN" sz="2000" dirty="0">
                <a:sym typeface="Wingdings" panose="05000000000000000000" pitchFamily="2" charset="2"/>
              </a:rPr>
              <a:t> as far as  possible throughout the </a:t>
            </a:r>
            <a:r>
              <a:rPr lang="en-IN" sz="2000" dirty="0" err="1">
                <a:sym typeface="Wingdings" panose="05000000000000000000" pitchFamily="2" charset="2"/>
              </a:rPr>
              <a:t>system,else</a:t>
            </a:r>
            <a:r>
              <a:rPr lang="en-IN" sz="2000" dirty="0">
                <a:sym typeface="Wingdings" panose="05000000000000000000" pitchFamily="2" charset="2"/>
              </a:rPr>
              <a:t> search begins</a:t>
            </a:r>
          </a:p>
          <a:p>
            <a:pPr lvl="1"/>
            <a:r>
              <a:rPr lang="en-IN" sz="2000" dirty="0">
                <a:sym typeface="Wingdings" panose="05000000000000000000" pitchFamily="2" charset="2"/>
              </a:rPr>
              <a:t>Hypothesis about a way to </a:t>
            </a:r>
            <a:r>
              <a:rPr lang="en-IN" sz="2000" dirty="0" err="1">
                <a:sym typeface="Wingdings" panose="05000000000000000000" pitchFamily="2" charset="2"/>
              </a:rPr>
              <a:t>strenghten</a:t>
            </a:r>
            <a:r>
              <a:rPr lang="en-IN" sz="2000" dirty="0">
                <a:sym typeface="Wingdings" panose="05000000000000000000" pitchFamily="2" charset="2"/>
              </a:rPr>
              <a:t> the constraints</a:t>
            </a:r>
          </a:p>
          <a:p>
            <a:pPr marL="457200" lvl="1" indent="0">
              <a:buNone/>
            </a:pPr>
            <a:r>
              <a:rPr lang="en-IN" sz="2000" b="1" dirty="0">
                <a:sym typeface="Wingdings" panose="05000000000000000000" pitchFamily="2" charset="2"/>
              </a:rPr>
              <a:t>ALGORITHM* </a:t>
            </a:r>
            <a:r>
              <a:rPr lang="en-IN" sz="2000" b="1" dirty="0" err="1">
                <a:sym typeface="Wingdings" panose="05000000000000000000" pitchFamily="2" charset="2"/>
              </a:rPr>
              <a:t>Pg</a:t>
            </a:r>
            <a:r>
              <a:rPr lang="en-IN" sz="2000" b="1" dirty="0">
                <a:sym typeface="Wingdings" panose="05000000000000000000" pitchFamily="2" charset="2"/>
              </a:rPr>
              <a:t> 69</a:t>
            </a:r>
            <a:endParaRPr lang="en-IN" sz="2000" b="1" dirty="0"/>
          </a:p>
        </p:txBody>
      </p:sp>
    </p:spTree>
    <p:extLst>
      <p:ext uri="{BB962C8B-B14F-4D97-AF65-F5344CB8AC3E}">
        <p14:creationId xmlns:p14="http://schemas.microsoft.com/office/powerpoint/2010/main" val="8710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barn(inVertical)">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534400" cy="6172200"/>
          </a:xfrm>
        </p:spPr>
        <p:txBody>
          <a:bodyPr/>
          <a:lstStyle/>
          <a:p>
            <a:r>
              <a:rPr lang="en-IN" dirty="0"/>
              <a:t>Constraint </a:t>
            </a:r>
          </a:p>
          <a:p>
            <a:pPr lvl="1"/>
            <a:r>
              <a:rPr lang="en-IN" dirty="0"/>
              <a:t>No two letters have same value</a:t>
            </a:r>
          </a:p>
          <a:p>
            <a:pPr lvl="1"/>
            <a:r>
              <a:rPr lang="en-IN" dirty="0"/>
              <a:t>Sum of digits must be as shown in the problem</a:t>
            </a:r>
          </a:p>
          <a:p>
            <a:pPr lvl="1"/>
            <a:r>
              <a:rPr lang="en-IN" dirty="0"/>
              <a:t>There should be only one carry forward</a:t>
            </a:r>
          </a:p>
          <a:p>
            <a:pPr lvl="1"/>
            <a:r>
              <a:rPr lang="en-IN" dirty="0"/>
              <a:t>Digits that can be assigned to a word/alphabet (0-9)</a:t>
            </a:r>
          </a:p>
          <a:p>
            <a:pPr marL="457200" lvl="1" indent="0">
              <a:buNone/>
            </a:pPr>
            <a:r>
              <a:rPr lang="en-IN" dirty="0"/>
              <a:t>   T O </a:t>
            </a:r>
          </a:p>
          <a:p>
            <a:pPr marL="457200" lvl="1" indent="0">
              <a:buNone/>
            </a:pPr>
            <a:r>
              <a:rPr lang="en-IN" dirty="0"/>
              <a:t>+ GO</a:t>
            </a:r>
          </a:p>
          <a:p>
            <a:pPr marL="457200" lvl="1" indent="0">
              <a:buNone/>
            </a:pPr>
            <a:r>
              <a:rPr lang="en-IN" dirty="0"/>
              <a:t>-------</a:t>
            </a:r>
          </a:p>
          <a:p>
            <a:pPr marL="457200" lvl="1" indent="0">
              <a:buNone/>
            </a:pPr>
            <a:r>
              <a:rPr lang="en-IN" dirty="0"/>
              <a:t>O U T  </a:t>
            </a:r>
            <a:r>
              <a:rPr lang="en-IN" dirty="0">
                <a:sym typeface="Wingdings" panose="05000000000000000000" pitchFamily="2" charset="2"/>
              </a:rPr>
              <a:t> T , O , G , U</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844" y="3335884"/>
            <a:ext cx="5258156" cy="3151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3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2" y="-6927"/>
            <a:ext cx="8229600" cy="1143000"/>
          </a:xfrm>
        </p:spPr>
        <p:txBody>
          <a:bodyPr>
            <a:normAutofit fontScale="90000"/>
          </a:bodyPr>
          <a:lstStyle/>
          <a:p>
            <a:pPr marL="457200" lvl="1" indent="0"/>
            <a:r>
              <a:rPr lang="en-IN" b="1" dirty="0"/>
              <a:t>   T O </a:t>
            </a:r>
            <a:br>
              <a:rPr lang="en-IN" b="1" dirty="0"/>
            </a:br>
            <a:r>
              <a:rPr lang="en-IN" b="1" dirty="0"/>
              <a:t>+ GO</a:t>
            </a:r>
            <a:br>
              <a:rPr lang="en-IN" b="1" dirty="0"/>
            </a:br>
            <a:r>
              <a:rPr lang="en-IN" b="1" dirty="0"/>
              <a:t>-------</a:t>
            </a:r>
            <a:br>
              <a:rPr lang="en-IN" b="1" dirty="0"/>
            </a:br>
            <a:r>
              <a:rPr lang="en-IN" b="1" dirty="0"/>
              <a:t>O U T</a:t>
            </a:r>
          </a:p>
        </p:txBody>
      </p:sp>
      <p:sp>
        <p:nvSpPr>
          <p:cNvPr id="3" name="Content Placeholder 2"/>
          <p:cNvSpPr>
            <a:spLocks noGrp="1"/>
          </p:cNvSpPr>
          <p:nvPr>
            <p:ph idx="1"/>
          </p:nvPr>
        </p:nvSpPr>
        <p:spPr>
          <a:xfrm>
            <a:off x="0" y="1524000"/>
            <a:ext cx="9144000" cy="5105400"/>
          </a:xfrm>
        </p:spPr>
        <p:txBody>
          <a:bodyPr>
            <a:normAutofit lnSpcReduction="10000"/>
          </a:bodyPr>
          <a:lstStyle/>
          <a:p>
            <a:r>
              <a:rPr lang="en-IN" sz="2000" dirty="0"/>
              <a:t>O= 1 , assuming carry is generated.(9+9,8+7,etc) </a:t>
            </a:r>
            <a:r>
              <a:rPr lang="en-IN" sz="2000" dirty="0" err="1"/>
              <a:t>i.e</a:t>
            </a:r>
            <a:r>
              <a:rPr lang="en-IN" sz="2000" dirty="0"/>
              <a:t> </a:t>
            </a:r>
            <a:r>
              <a:rPr lang="en-IN" sz="2000" b="1" u="sng" dirty="0"/>
              <a:t>Left most digit will always be 1</a:t>
            </a:r>
          </a:p>
          <a:p>
            <a:pPr lvl="1">
              <a:buFont typeface="Wingdings" panose="05000000000000000000" pitchFamily="2" charset="2"/>
              <a:buChar char="Ø"/>
            </a:pPr>
            <a:r>
              <a:rPr lang="en-IN" sz="2000" dirty="0"/>
              <a:t>      T     </a:t>
            </a:r>
            <a:r>
              <a:rPr lang="en-IN" sz="2000" b="1" dirty="0">
                <a:solidFill>
                  <a:srgbClr val="FF0000"/>
                </a:solidFill>
              </a:rPr>
              <a:t>1</a:t>
            </a:r>
            <a:r>
              <a:rPr lang="en-IN" sz="2000" dirty="0"/>
              <a:t> </a:t>
            </a:r>
          </a:p>
          <a:p>
            <a:pPr marL="457200" lvl="1" indent="0">
              <a:buNone/>
            </a:pPr>
            <a:r>
              <a:rPr lang="en-IN" sz="2000" dirty="0"/>
              <a:t>+       G</a:t>
            </a:r>
            <a:r>
              <a:rPr lang="en-IN" sz="2000" b="1" dirty="0">
                <a:solidFill>
                  <a:srgbClr val="FF0000"/>
                </a:solidFill>
              </a:rPr>
              <a:t>      1</a:t>
            </a:r>
            <a:endParaRPr lang="en-IN" sz="2000" dirty="0"/>
          </a:p>
          <a:p>
            <a:pPr marL="457200" lvl="1" indent="0">
              <a:buNone/>
            </a:pPr>
            <a:r>
              <a:rPr lang="en-IN" sz="2000" dirty="0"/>
              <a:t>      -----------</a:t>
            </a:r>
          </a:p>
          <a:p>
            <a:pPr marL="457200" lvl="1" indent="0">
              <a:buNone/>
            </a:pPr>
            <a:r>
              <a:rPr lang="en-IN" sz="2000" dirty="0"/>
              <a:t>  </a:t>
            </a:r>
            <a:r>
              <a:rPr lang="en-IN" sz="2000" b="1" dirty="0">
                <a:solidFill>
                  <a:srgbClr val="FF0000"/>
                </a:solidFill>
              </a:rPr>
              <a:t>1     </a:t>
            </a:r>
            <a:r>
              <a:rPr lang="en-IN" sz="2000" dirty="0"/>
              <a:t>U     T</a:t>
            </a:r>
          </a:p>
          <a:p>
            <a:pPr lvl="1">
              <a:buFont typeface="Wingdings" panose="05000000000000000000" pitchFamily="2" charset="2"/>
              <a:buChar char="Ø"/>
            </a:pPr>
            <a:r>
              <a:rPr lang="en-IN" sz="2000" dirty="0"/>
              <a:t>  T= 2 as O + O = 1+1=2</a:t>
            </a:r>
          </a:p>
          <a:p>
            <a:pPr lvl="1">
              <a:buFont typeface="Wingdings" panose="05000000000000000000" pitchFamily="2" charset="2"/>
              <a:buChar char="Ø"/>
            </a:pPr>
            <a:r>
              <a:rPr lang="en-IN" sz="2000" dirty="0"/>
              <a:t>     </a:t>
            </a:r>
            <a:r>
              <a:rPr lang="en-IN" sz="2000" b="1" dirty="0">
                <a:solidFill>
                  <a:srgbClr val="FF0000"/>
                </a:solidFill>
              </a:rPr>
              <a:t>2</a:t>
            </a:r>
            <a:r>
              <a:rPr lang="en-IN" sz="2000" dirty="0"/>
              <a:t>     </a:t>
            </a:r>
            <a:r>
              <a:rPr lang="en-IN" sz="2000" b="1" dirty="0">
                <a:solidFill>
                  <a:srgbClr val="FF0000"/>
                </a:solidFill>
              </a:rPr>
              <a:t>1</a:t>
            </a:r>
            <a:r>
              <a:rPr lang="en-IN" sz="2000" dirty="0"/>
              <a:t> </a:t>
            </a:r>
          </a:p>
          <a:p>
            <a:pPr marL="457200" lvl="1" indent="0">
              <a:buNone/>
            </a:pPr>
            <a:r>
              <a:rPr lang="en-IN" sz="2000" dirty="0"/>
              <a:t>+       G</a:t>
            </a:r>
            <a:r>
              <a:rPr lang="en-IN" sz="2000" b="1" dirty="0">
                <a:solidFill>
                  <a:srgbClr val="FF0000"/>
                </a:solidFill>
              </a:rPr>
              <a:t>      1</a:t>
            </a:r>
            <a:endParaRPr lang="en-IN" sz="2000" dirty="0"/>
          </a:p>
          <a:p>
            <a:pPr marL="457200" lvl="1" indent="0">
              <a:buNone/>
            </a:pPr>
            <a:r>
              <a:rPr lang="en-IN" sz="2000" dirty="0"/>
              <a:t>      -----------</a:t>
            </a:r>
          </a:p>
          <a:p>
            <a:pPr marL="457200" lvl="1" indent="0">
              <a:buNone/>
            </a:pPr>
            <a:r>
              <a:rPr lang="en-IN" sz="2000" dirty="0"/>
              <a:t>  </a:t>
            </a:r>
            <a:r>
              <a:rPr lang="en-IN" sz="2000" b="1" dirty="0">
                <a:solidFill>
                  <a:srgbClr val="FF0000"/>
                </a:solidFill>
              </a:rPr>
              <a:t>1     </a:t>
            </a:r>
            <a:r>
              <a:rPr lang="en-IN" sz="2000" dirty="0"/>
              <a:t>U     </a:t>
            </a:r>
            <a:r>
              <a:rPr lang="en-IN" sz="2000" b="1" dirty="0">
                <a:solidFill>
                  <a:srgbClr val="FF0000"/>
                </a:solidFill>
              </a:rPr>
              <a:t>2</a:t>
            </a:r>
          </a:p>
          <a:p>
            <a:r>
              <a:rPr lang="en-IN" sz="2200" dirty="0"/>
              <a:t>G + 2 = 10 + U.</a:t>
            </a:r>
          </a:p>
          <a:p>
            <a:r>
              <a:rPr lang="en-IN" sz="2200" dirty="0"/>
              <a:t>If G = 9, U = 1. Which is not valid since O = 1.</a:t>
            </a:r>
          </a:p>
          <a:p>
            <a:r>
              <a:rPr lang="en-IN" sz="2200" dirty="0"/>
              <a:t>So, G = 8 and U = 0.</a:t>
            </a:r>
          </a:p>
          <a:p>
            <a:r>
              <a:rPr lang="en-IN" sz="2200" dirty="0"/>
              <a:t>Hence, O + U + T = 1 + 0 + 2 = 3</a:t>
            </a:r>
          </a:p>
          <a:p>
            <a:pPr lvl="1">
              <a:buFont typeface="Wingdings" panose="05000000000000000000" pitchFamily="2" charset="2"/>
              <a:buChar char="Ø"/>
            </a:pPr>
            <a:endParaRPr lang="en-IN" sz="1500" b="1" dirty="0">
              <a:solidFill>
                <a:srgbClr val="FF0000"/>
              </a:solidFill>
            </a:endParaRPr>
          </a:p>
        </p:txBody>
      </p:sp>
    </p:spTree>
    <p:extLst>
      <p:ext uri="{BB962C8B-B14F-4D97-AF65-F5344CB8AC3E}">
        <p14:creationId xmlns:p14="http://schemas.microsoft.com/office/powerpoint/2010/main" val="174416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CSP-</a:t>
            </a:r>
            <a:r>
              <a:rPr lang="en-IN" dirty="0" err="1"/>
              <a:t>Eg</a:t>
            </a:r>
            <a:r>
              <a:rPr lang="en-IN" dirty="0"/>
              <a:t> Crypt arithmetic Puzzle</a:t>
            </a:r>
          </a:p>
        </p:txBody>
      </p:sp>
      <p:sp>
        <p:nvSpPr>
          <p:cNvPr id="3" name="Content Placeholder 2"/>
          <p:cNvSpPr>
            <a:spLocks noGrp="1"/>
          </p:cNvSpPr>
          <p:nvPr>
            <p:ph idx="1"/>
          </p:nvPr>
        </p:nvSpPr>
        <p:spPr/>
        <p:txBody>
          <a:bodyPr/>
          <a:lstStyle/>
          <a:p>
            <a:pPr marL="0" indent="0">
              <a:buNone/>
            </a:pPr>
            <a:r>
              <a:rPr lang="en-IN" dirty="0"/>
              <a:t>    T O                      Letter    Digit</a:t>
            </a:r>
          </a:p>
          <a:p>
            <a:pPr marL="0" indent="0">
              <a:buNone/>
            </a:pPr>
            <a:r>
              <a:rPr lang="en-IN" dirty="0"/>
              <a:t>+  G O                       T        --  2</a:t>
            </a:r>
          </a:p>
          <a:p>
            <a:pPr marL="0" indent="0">
              <a:buNone/>
            </a:pPr>
            <a:r>
              <a:rPr lang="en-IN" dirty="0"/>
              <a:t>_______                  O      --    1</a:t>
            </a:r>
          </a:p>
          <a:p>
            <a:pPr marL="0" indent="0">
              <a:buNone/>
            </a:pPr>
            <a:r>
              <a:rPr lang="en-IN" dirty="0"/>
              <a:t>O  U  T                      G     ---    8</a:t>
            </a:r>
          </a:p>
          <a:p>
            <a:pPr marL="0" indent="0">
              <a:buNone/>
            </a:pPr>
            <a:r>
              <a:rPr lang="en-IN" dirty="0"/>
              <a:t>                                  U ----      0</a:t>
            </a:r>
          </a:p>
        </p:txBody>
      </p:sp>
    </p:spTree>
    <p:extLst>
      <p:ext uri="{BB962C8B-B14F-4D97-AF65-F5344CB8AC3E}">
        <p14:creationId xmlns:p14="http://schemas.microsoft.com/office/powerpoint/2010/main" val="24395166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Solve 	</a:t>
            </a:r>
          </a:p>
        </p:txBody>
      </p:sp>
      <p:sp>
        <p:nvSpPr>
          <p:cNvPr id="3" name="Content Placeholder 2"/>
          <p:cNvSpPr>
            <a:spLocks noGrp="1"/>
          </p:cNvSpPr>
          <p:nvPr>
            <p:ph idx="1"/>
          </p:nvPr>
        </p:nvSpPr>
        <p:spPr/>
        <p:txBody>
          <a:bodyPr/>
          <a:lstStyle/>
          <a:p>
            <a:pPr marL="0" indent="0">
              <a:lnSpc>
                <a:spcPct val="200000"/>
              </a:lnSpc>
              <a:buNone/>
            </a:pPr>
            <a:r>
              <a:rPr lang="en-IN" dirty="0"/>
              <a:t>A1 BATCH-     TWO+TWO=FOUR</a:t>
            </a:r>
          </a:p>
          <a:p>
            <a:pPr marL="0" indent="0">
              <a:lnSpc>
                <a:spcPct val="200000"/>
              </a:lnSpc>
              <a:buNone/>
            </a:pPr>
            <a:r>
              <a:rPr lang="en-IN" dirty="0"/>
              <a:t>A2 BATCH-      DAYS+TOO=SHORT</a:t>
            </a:r>
          </a:p>
          <a:p>
            <a:pPr marL="0" indent="0">
              <a:lnSpc>
                <a:spcPct val="200000"/>
              </a:lnSpc>
              <a:buNone/>
            </a:pPr>
            <a:r>
              <a:rPr lang="en-IN" dirty="0"/>
              <a:t>A3/ A4 BATCH-  </a:t>
            </a:r>
            <a:r>
              <a:rPr lang="pt-BR" dirty="0"/>
              <a:t>E A T + T H A T = A P P L E</a:t>
            </a:r>
            <a:r>
              <a:rPr lang="en-IN" dirty="0"/>
              <a:t>   </a:t>
            </a:r>
          </a:p>
        </p:txBody>
      </p:sp>
    </p:spTree>
    <p:extLst>
      <p:ext uri="{BB962C8B-B14F-4D97-AF65-F5344CB8AC3E}">
        <p14:creationId xmlns:p14="http://schemas.microsoft.com/office/powerpoint/2010/main" val="33766036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a:p>
            <a:endParaRPr lang="en-IN" dirty="0"/>
          </a:p>
          <a:p>
            <a:endParaRPr lang="en-IN" dirty="0"/>
          </a:p>
          <a:p>
            <a:endParaRPr lang="en-IN" dirty="0"/>
          </a:p>
          <a:p>
            <a:pPr marL="0" indent="0">
              <a:buNone/>
            </a:pP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8" y="1219200"/>
            <a:ext cx="4634866" cy="2164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924636"/>
            <a:ext cx="2819400" cy="324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942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Vacuum Cleaner </a:t>
            </a:r>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981258" cy="4750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6"/>
          <p:cNvSpPr>
            <a:spLocks noGrp="1" noChangeArrowheads="1"/>
          </p:cNvSpPr>
          <p:nvPr>
            <p:ph sz="half" idx="1"/>
          </p:nvPr>
        </p:nvSpPr>
        <p:spPr>
          <a:xfrm>
            <a:off x="228600" y="1676400"/>
            <a:ext cx="4038600" cy="4525963"/>
          </a:xfrm>
        </p:spPr>
        <p:txBody>
          <a:bodyPr/>
          <a:lstStyle/>
          <a:p>
            <a:pPr eaLnBrk="1" hangingPunct="1"/>
            <a:r>
              <a:rPr lang="en-US" altLang="ja-JP" sz="2400" u="sng" dirty="0">
                <a:solidFill>
                  <a:srgbClr val="FF0000"/>
                </a:solidFill>
              </a:rPr>
              <a:t>The vacuum world</a:t>
            </a:r>
          </a:p>
          <a:p>
            <a:pPr lvl="1" eaLnBrk="1" hangingPunct="1"/>
            <a:r>
              <a:rPr lang="en-US" altLang="ja-JP" sz="2000" dirty="0"/>
              <a:t>The world has only two </a:t>
            </a:r>
            <a:r>
              <a:rPr lang="en-US" altLang="ja-JP" sz="2000" i="1" dirty="0">
                <a:solidFill>
                  <a:srgbClr val="0000FF"/>
                </a:solidFill>
              </a:rPr>
              <a:t>locations</a:t>
            </a:r>
          </a:p>
          <a:p>
            <a:pPr lvl="1" eaLnBrk="1" hangingPunct="1"/>
            <a:r>
              <a:rPr lang="en-US" altLang="ja-JP" sz="2000" dirty="0"/>
              <a:t>Each location may or may not contain </a:t>
            </a:r>
            <a:r>
              <a:rPr lang="en-US" altLang="ja-JP" sz="2000" i="1" dirty="0">
                <a:solidFill>
                  <a:srgbClr val="0000FF"/>
                </a:solidFill>
              </a:rPr>
              <a:t>dirt</a:t>
            </a:r>
          </a:p>
          <a:p>
            <a:pPr lvl="1" eaLnBrk="1" hangingPunct="1"/>
            <a:r>
              <a:rPr lang="en-US" altLang="ja-JP" sz="2000" dirty="0"/>
              <a:t>The agent may be in one location or the other</a:t>
            </a:r>
          </a:p>
          <a:p>
            <a:pPr lvl="1" eaLnBrk="1" hangingPunct="1"/>
            <a:r>
              <a:rPr lang="en-US" altLang="ja-JP" sz="2000" dirty="0"/>
              <a:t>8 possible </a:t>
            </a:r>
            <a:r>
              <a:rPr lang="en-US" altLang="ja-JP" sz="2000" i="1" dirty="0">
                <a:solidFill>
                  <a:srgbClr val="0000FF"/>
                </a:solidFill>
              </a:rPr>
              <a:t>world states</a:t>
            </a:r>
          </a:p>
          <a:p>
            <a:pPr lvl="1" eaLnBrk="1" hangingPunct="1"/>
            <a:r>
              <a:rPr lang="en-US" altLang="ja-JP" sz="2000" dirty="0"/>
              <a:t>Three possible actions: </a:t>
            </a:r>
            <a:r>
              <a:rPr lang="en-US" altLang="ja-JP" sz="2000" i="1" dirty="0">
                <a:solidFill>
                  <a:srgbClr val="0000FF"/>
                </a:solidFill>
              </a:rPr>
              <a:t>Left, Right, Suction</a:t>
            </a:r>
          </a:p>
          <a:p>
            <a:pPr lvl="1" eaLnBrk="1" hangingPunct="1"/>
            <a:r>
              <a:rPr lang="en-US" altLang="ja-JP" sz="2000" i="1" dirty="0">
                <a:solidFill>
                  <a:srgbClr val="0000FF"/>
                </a:solidFill>
              </a:rPr>
              <a:t>Goal</a:t>
            </a:r>
            <a:r>
              <a:rPr lang="en-US" altLang="ja-JP" sz="2000" dirty="0"/>
              <a:t>: clean up all the dirt</a:t>
            </a:r>
          </a:p>
        </p:txBody>
      </p:sp>
    </p:spTree>
    <p:extLst>
      <p:ext uri="{BB962C8B-B14F-4D97-AF65-F5344CB8AC3E}">
        <p14:creationId xmlns:p14="http://schemas.microsoft.com/office/powerpoint/2010/main" val="18327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32982"/>
            <a:ext cx="4953000" cy="6613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778758" y="1968691"/>
            <a:ext cx="4622042" cy="4876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915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709137" cy="518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8656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88620"/>
            <a:ext cx="6096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371600" y="2667000"/>
            <a:ext cx="5181600" cy="5638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5443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7" y="167184"/>
            <a:ext cx="8290693" cy="6157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553200" y="685800"/>
            <a:ext cx="2202000" cy="5638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313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pt-BR" b="1" dirty="0"/>
              <a:t>         S   E    N  D </a:t>
            </a:r>
          </a:p>
          <a:p>
            <a:pPr marL="0" indent="0">
              <a:buNone/>
            </a:pPr>
            <a:r>
              <a:rPr lang="pt-BR" b="1" dirty="0"/>
              <a:t>+      M  O   R  E </a:t>
            </a:r>
          </a:p>
          <a:p>
            <a:pPr marL="0" indent="0">
              <a:buNone/>
            </a:pPr>
            <a:r>
              <a:rPr lang="pt-BR" b="1" dirty="0"/>
              <a:t>------------------------</a:t>
            </a:r>
          </a:p>
          <a:p>
            <a:pPr marL="0" indent="0">
              <a:buNone/>
            </a:pPr>
            <a:r>
              <a:rPr lang="pt-BR" b="1" dirty="0"/>
              <a:t>    M O  N  E   Y</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73237"/>
            <a:ext cx="2967037" cy="678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943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IN"/>
          </a:p>
        </p:txBody>
      </p:sp>
      <p:sp>
        <p:nvSpPr>
          <p:cNvPr id="8" name="Content Placeholder 7"/>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51430"/>
            <a:ext cx="8610600" cy="5732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55032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42" y="0"/>
            <a:ext cx="8508205"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03786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059"/>
            <a:ext cx="8458200" cy="655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5414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14" y="609600"/>
            <a:ext cx="8781372"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80152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dirty="0"/>
              <a:t>SYLL</a:t>
            </a:r>
          </a:p>
        </p:txBody>
      </p:sp>
      <p:sp>
        <p:nvSpPr>
          <p:cNvPr id="3" name="Content Placeholder 2"/>
          <p:cNvSpPr>
            <a:spLocks noGrp="1"/>
          </p:cNvSpPr>
          <p:nvPr>
            <p:ph idx="1"/>
          </p:nvPr>
        </p:nvSpPr>
        <p:spPr>
          <a:xfrm>
            <a:off x="381000" y="1066800"/>
            <a:ext cx="8305800" cy="5059363"/>
          </a:xfrm>
        </p:spPr>
        <p:txBody>
          <a:bodyPr>
            <a:normAutofit fontScale="92500"/>
          </a:bodyPr>
          <a:lstStyle/>
          <a:p>
            <a:pPr>
              <a:lnSpc>
                <a:spcPct val="200000"/>
              </a:lnSpc>
            </a:pPr>
            <a:r>
              <a:rPr lang="en-IN" sz="2400" dirty="0"/>
              <a:t>Constraint satisfaction- Defining CSP, inferences in CSP, CSP Backtracking algorithm* </a:t>
            </a:r>
          </a:p>
          <a:p>
            <a:pPr>
              <a:lnSpc>
                <a:spcPct val="200000"/>
              </a:lnSpc>
            </a:pPr>
            <a:r>
              <a:rPr lang="en-IN" sz="2400" dirty="0"/>
              <a:t>Genetic algorithms*: The genetic algorithm process, solving problems with GA for optimization and learning, significance of genetic operators 	</a:t>
            </a:r>
          </a:p>
          <a:p>
            <a:pPr>
              <a:lnSpc>
                <a:spcPct val="200000"/>
              </a:lnSpc>
            </a:pPr>
            <a:r>
              <a:rPr lang="en-IN" sz="2400" dirty="0"/>
              <a:t>Adversarial Search: Games, Optimal strategies, The minimax algorithm , Alpha-Beta Pruning 	</a:t>
            </a:r>
          </a:p>
          <a:p>
            <a:pPr>
              <a:lnSpc>
                <a:spcPct val="200000"/>
              </a:lnSpc>
            </a:pPr>
            <a:endParaRPr lang="en-IN" sz="2400" dirty="0"/>
          </a:p>
        </p:txBody>
      </p:sp>
    </p:spTree>
    <p:extLst>
      <p:ext uri="{BB962C8B-B14F-4D97-AF65-F5344CB8AC3E}">
        <p14:creationId xmlns:p14="http://schemas.microsoft.com/office/powerpoint/2010/main" val="187296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44557"/>
            <a:ext cx="8610600" cy="6114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34750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1143000"/>
          </a:xfrm>
        </p:spPr>
        <p:txBody>
          <a:bodyPr>
            <a:normAutofit/>
          </a:bodyPr>
          <a:lstStyle/>
          <a:p>
            <a:r>
              <a:rPr lang="en-IN" sz="3200" dirty="0"/>
              <a:t>INTRODUCTION TO GENETIC ALGORITHMS</a:t>
            </a:r>
          </a:p>
        </p:txBody>
      </p:sp>
      <p:sp>
        <p:nvSpPr>
          <p:cNvPr id="3" name="Content Placeholder 2"/>
          <p:cNvSpPr>
            <a:spLocks noGrp="1"/>
          </p:cNvSpPr>
          <p:nvPr>
            <p:ph idx="1"/>
          </p:nvPr>
        </p:nvSpPr>
        <p:spPr>
          <a:xfrm>
            <a:off x="152400" y="762000"/>
            <a:ext cx="8839200" cy="6096000"/>
          </a:xfrm>
        </p:spPr>
        <p:txBody>
          <a:bodyPr>
            <a:normAutofit/>
          </a:bodyPr>
          <a:lstStyle/>
          <a:p>
            <a:pPr algn="just">
              <a:lnSpc>
                <a:spcPct val="150000"/>
              </a:lnSpc>
            </a:pPr>
            <a:r>
              <a:rPr lang="en-IN" sz="1800" dirty="0"/>
              <a:t>Simulating the logic of Darwinian selection, where only the best are selected for replication. </a:t>
            </a:r>
          </a:p>
          <a:p>
            <a:pPr lvl="1" algn="just">
              <a:lnSpc>
                <a:spcPct val="150000"/>
              </a:lnSpc>
            </a:pPr>
            <a:r>
              <a:rPr lang="en-IN" sz="1400" dirty="0"/>
              <a:t>Over many generations, natural populations </a:t>
            </a:r>
            <a:r>
              <a:rPr lang="en-IN" sz="1400" b="1" dirty="0"/>
              <a:t>evolve</a:t>
            </a:r>
            <a:r>
              <a:rPr lang="en-IN" sz="1400" dirty="0"/>
              <a:t> according to the principles of natural selection and stated by Charles Darwin in The Origin of Species. </a:t>
            </a:r>
          </a:p>
          <a:p>
            <a:pPr lvl="1" algn="just">
              <a:lnSpc>
                <a:spcPct val="150000"/>
              </a:lnSpc>
            </a:pPr>
            <a:r>
              <a:rPr lang="en-IN" sz="1400" dirty="0"/>
              <a:t>Only the </a:t>
            </a:r>
            <a:r>
              <a:rPr lang="en-IN" sz="1400" b="1" dirty="0"/>
              <a:t>most suited elements</a:t>
            </a:r>
            <a:r>
              <a:rPr lang="en-IN" sz="1400" dirty="0"/>
              <a:t> in a population are likely to survive and generate offspring, thus transmitting their biological heredity to new generations.</a:t>
            </a:r>
          </a:p>
          <a:p>
            <a:pPr algn="just">
              <a:lnSpc>
                <a:spcPct val="150000"/>
              </a:lnSpc>
            </a:pPr>
            <a:r>
              <a:rPr lang="en-IN" sz="1800" dirty="0"/>
              <a:t>Able to address complicated problems with many variables and a large number of possible outcomes by simulating the evolutionary process of “survival of the fittest” to reach a defined goal. </a:t>
            </a:r>
          </a:p>
          <a:p>
            <a:pPr algn="just">
              <a:lnSpc>
                <a:spcPct val="150000"/>
              </a:lnSpc>
            </a:pPr>
            <a:r>
              <a:rPr lang="en-IN" sz="1800" dirty="0"/>
              <a:t>Operate by </a:t>
            </a:r>
            <a:r>
              <a:rPr lang="en-IN" sz="1800" b="1" dirty="0"/>
              <a:t>generating many random answers to a problem</a:t>
            </a:r>
            <a:r>
              <a:rPr lang="en-IN" sz="1800" dirty="0"/>
              <a:t>, eliminating the worst and cross-pollinating better answers. </a:t>
            </a:r>
          </a:p>
          <a:p>
            <a:pPr algn="just">
              <a:lnSpc>
                <a:spcPct val="150000"/>
              </a:lnSpc>
            </a:pPr>
            <a:r>
              <a:rPr lang="en-IN" sz="1800" b="1" dirty="0"/>
              <a:t>Repeating this elimination and regeneration process gradually improves the quality</a:t>
            </a:r>
            <a:r>
              <a:rPr lang="en-IN" sz="1800" dirty="0"/>
              <a:t> of the answers to an optimal or near-optimal condition.</a:t>
            </a:r>
          </a:p>
          <a:p>
            <a:pPr algn="just">
              <a:lnSpc>
                <a:spcPct val="150000"/>
              </a:lnSpc>
            </a:pPr>
            <a:endParaRPr lang="en-IN" sz="1800" dirty="0"/>
          </a:p>
        </p:txBody>
      </p:sp>
    </p:spTree>
    <p:extLst>
      <p:ext uri="{BB962C8B-B14F-4D97-AF65-F5344CB8AC3E}">
        <p14:creationId xmlns:p14="http://schemas.microsoft.com/office/powerpoint/2010/main" val="24440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7200"/>
            <a:ext cx="9372600" cy="5715000"/>
          </a:xfrm>
        </p:spPr>
        <p:txBody>
          <a:bodyPr>
            <a:normAutofit fontScale="77500" lnSpcReduction="20000"/>
          </a:bodyPr>
          <a:lstStyle/>
          <a:p>
            <a:pPr marL="0" indent="0">
              <a:buNone/>
            </a:pPr>
            <a:r>
              <a:rPr lang="en-IN" dirty="0"/>
              <a:t>Five phases are considered in a genetic algorithm.</a:t>
            </a:r>
          </a:p>
          <a:p>
            <a:pPr>
              <a:lnSpc>
                <a:spcPct val="150000"/>
              </a:lnSpc>
            </a:pPr>
            <a:r>
              <a:rPr lang="en-IN" b="1" dirty="0">
                <a:solidFill>
                  <a:srgbClr val="FF0000"/>
                </a:solidFill>
              </a:rPr>
              <a:t>Initial population</a:t>
            </a:r>
          </a:p>
          <a:p>
            <a:pPr marL="0" indent="0">
              <a:lnSpc>
                <a:spcPct val="150000"/>
              </a:lnSpc>
              <a:buNone/>
            </a:pPr>
            <a:r>
              <a:rPr lang="en-IN" sz="2000" dirty="0"/>
              <a:t>Set of </a:t>
            </a:r>
            <a:r>
              <a:rPr lang="en-IN" sz="2000" dirty="0" err="1"/>
              <a:t>individuals</a:t>
            </a:r>
            <a:r>
              <a:rPr lang="en-IN" sz="2000" dirty="0" err="1">
                <a:sym typeface="Wingdings" pitchFamily="2" charset="2"/>
              </a:rPr>
              <a:t></a:t>
            </a:r>
            <a:r>
              <a:rPr lang="en-IN" sz="2000" dirty="0" err="1"/>
              <a:t>Population</a:t>
            </a:r>
            <a:r>
              <a:rPr lang="en-IN" sz="2000" dirty="0" err="1">
                <a:sym typeface="Wingdings" pitchFamily="2" charset="2"/>
              </a:rPr>
              <a:t>CharacteristicsGeneChromosome</a:t>
            </a:r>
            <a:endParaRPr lang="en-IN" sz="2000" dirty="0"/>
          </a:p>
          <a:p>
            <a:pPr>
              <a:lnSpc>
                <a:spcPct val="150000"/>
              </a:lnSpc>
            </a:pPr>
            <a:r>
              <a:rPr lang="en-IN" b="1" dirty="0">
                <a:solidFill>
                  <a:srgbClr val="FF0000"/>
                </a:solidFill>
              </a:rPr>
              <a:t>Fitness function</a:t>
            </a:r>
          </a:p>
          <a:p>
            <a:pPr marL="0" indent="0">
              <a:lnSpc>
                <a:spcPct val="160000"/>
              </a:lnSpc>
              <a:buNone/>
            </a:pPr>
            <a:r>
              <a:rPr lang="en-IN" sz="2000" dirty="0"/>
              <a:t>Competing </a:t>
            </a:r>
            <a:r>
              <a:rPr lang="en-IN" sz="2000" dirty="0" err="1"/>
              <a:t>ability</a:t>
            </a:r>
            <a:r>
              <a:rPr lang="en-IN" sz="2000" dirty="0" err="1">
                <a:sym typeface="Wingdings" pitchFamily="2" charset="2"/>
              </a:rPr>
              <a:t></a:t>
            </a:r>
            <a:r>
              <a:rPr lang="en-IN" sz="2000" dirty="0" err="1"/>
              <a:t>fitness</a:t>
            </a:r>
            <a:r>
              <a:rPr lang="en-IN" sz="2000" dirty="0"/>
              <a:t> </a:t>
            </a:r>
            <a:r>
              <a:rPr lang="en-IN" sz="2000" dirty="0" err="1"/>
              <a:t>score</a:t>
            </a:r>
            <a:r>
              <a:rPr lang="en-IN" sz="2000" dirty="0" err="1">
                <a:sym typeface="Wingdings" pitchFamily="2" charset="2"/>
              </a:rPr>
              <a:t>Higher</a:t>
            </a:r>
            <a:r>
              <a:rPr lang="en-IN" sz="2000" dirty="0">
                <a:sym typeface="Wingdings" pitchFamily="2" charset="2"/>
              </a:rPr>
              <a:t> score greater probability for selection</a:t>
            </a:r>
            <a:endParaRPr lang="en-IN" sz="2000" dirty="0"/>
          </a:p>
          <a:p>
            <a:pPr>
              <a:lnSpc>
                <a:spcPct val="150000"/>
              </a:lnSpc>
            </a:pPr>
            <a:r>
              <a:rPr lang="en-IN" b="1" dirty="0">
                <a:solidFill>
                  <a:srgbClr val="FF0000"/>
                </a:solidFill>
              </a:rPr>
              <a:t>Selection</a:t>
            </a:r>
          </a:p>
          <a:p>
            <a:pPr marL="0" indent="0">
              <a:lnSpc>
                <a:spcPct val="150000"/>
              </a:lnSpc>
              <a:buNone/>
            </a:pPr>
            <a:r>
              <a:rPr lang="en-IN" sz="2000" dirty="0"/>
              <a:t>Fittest individuals selected to pass genes to the next generation</a:t>
            </a:r>
            <a:r>
              <a:rPr lang="en-IN" dirty="0"/>
              <a:t>.</a:t>
            </a:r>
          </a:p>
          <a:p>
            <a:pPr>
              <a:lnSpc>
                <a:spcPct val="150000"/>
              </a:lnSpc>
            </a:pPr>
            <a:r>
              <a:rPr lang="en-IN" b="1" dirty="0">
                <a:solidFill>
                  <a:srgbClr val="FF0000"/>
                </a:solidFill>
              </a:rPr>
              <a:t>Crossover</a:t>
            </a:r>
          </a:p>
          <a:p>
            <a:pPr marL="0" indent="0">
              <a:lnSpc>
                <a:spcPct val="150000"/>
              </a:lnSpc>
              <a:buNone/>
            </a:pPr>
            <a:r>
              <a:rPr lang="en-IN" sz="2400" b="1" dirty="0"/>
              <a:t>Randomly chosen Crossover point within the genes</a:t>
            </a:r>
            <a:r>
              <a:rPr lang="en-IN" sz="2400" dirty="0"/>
              <a:t> </a:t>
            </a:r>
          </a:p>
          <a:p>
            <a:pPr>
              <a:lnSpc>
                <a:spcPct val="150000"/>
              </a:lnSpc>
            </a:pPr>
            <a:r>
              <a:rPr lang="en-IN" b="1" dirty="0">
                <a:solidFill>
                  <a:srgbClr val="FF0000"/>
                </a:solidFill>
              </a:rPr>
              <a:t>Mutation</a:t>
            </a:r>
          </a:p>
          <a:p>
            <a:pPr marL="0" indent="0">
              <a:lnSpc>
                <a:spcPct val="150000"/>
              </a:lnSpc>
              <a:buNone/>
            </a:pPr>
            <a:r>
              <a:rPr lang="en-IN" sz="2600" dirty="0"/>
              <a:t>Some of the bits in the bit string can be flipped.</a:t>
            </a:r>
          </a:p>
          <a:p>
            <a:endParaRPr lang="en-IN" dirty="0"/>
          </a:p>
        </p:txBody>
      </p:sp>
    </p:spTree>
    <p:extLst>
      <p:ext uri="{BB962C8B-B14F-4D97-AF65-F5344CB8AC3E}">
        <p14:creationId xmlns:p14="http://schemas.microsoft.com/office/powerpoint/2010/main" val="386710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6" name="Picture 2" descr="https://miro.medium.com/max/556/1*vIrsxg12DSltpdWoO561y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5" y="1"/>
            <a:ext cx="4926417"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327/1*Wi6ou9jyMHdxrF2dgczz7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438" y="62344"/>
            <a:ext cx="3222144" cy="29856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311/1*eQxFezBtdfdLxHsvSvBNG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9" y="3048001"/>
            <a:ext cx="3827559" cy="22768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iro.medium.com/max/311/1*_Dl6Hwkay-UU24DJ_oVrL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01" y="3068783"/>
            <a:ext cx="3774617" cy="14685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miro.medium.com/max/351/1*CGt_UhRqCjIDb7dqycmOA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9850" y="4633247"/>
            <a:ext cx="3924059" cy="222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79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3999" cy="6019800"/>
          </a:xfrm>
        </p:spPr>
        <p:txBody>
          <a:bodyPr/>
          <a:lstStyle/>
          <a:p>
            <a:pPr marL="0" indent="0" algn="just">
              <a:buNone/>
            </a:pPr>
            <a:r>
              <a:rPr lang="en-IN" b="1" dirty="0"/>
              <a:t>Termination</a:t>
            </a:r>
          </a:p>
          <a:p>
            <a:pPr algn="just"/>
            <a:r>
              <a:rPr lang="en-IN" sz="2400" dirty="0"/>
              <a:t>The algorithm terminates if the population has converged (does not produce offspring which are significantly different from the previous generation). </a:t>
            </a:r>
          </a:p>
          <a:p>
            <a:pPr lvl="3" algn="just"/>
            <a:r>
              <a:rPr lang="en-IN" dirty="0"/>
              <a:t>Then it is said that the genetic algorithm has provided a set of solutions to our problem.</a:t>
            </a:r>
          </a:p>
          <a:p>
            <a:pPr marL="0" indent="0" algn="just">
              <a:buNone/>
            </a:pPr>
            <a:endParaRPr lang="en-IN" dirty="0"/>
          </a:p>
          <a:p>
            <a:pPr algn="just"/>
            <a:endParaRPr lang="en-IN" dirty="0"/>
          </a:p>
        </p:txBody>
      </p:sp>
      <p:sp>
        <p:nvSpPr>
          <p:cNvPr id="4" name="Rectangle 3"/>
          <p:cNvSpPr/>
          <p:nvPr/>
        </p:nvSpPr>
        <p:spPr>
          <a:xfrm>
            <a:off x="1600200" y="2743200"/>
            <a:ext cx="5791200" cy="3170099"/>
          </a:xfrm>
          <a:prstGeom prst="rect">
            <a:avLst/>
          </a:prstGeom>
          <a:solidFill>
            <a:schemeClr val="bg2"/>
          </a:solidFill>
        </p:spPr>
        <p:txBody>
          <a:bodyPr wrap="square">
            <a:spAutoFit/>
          </a:bodyPr>
          <a:lstStyle/>
          <a:p>
            <a:r>
              <a:rPr lang="en-IN" sz="2000" b="1" dirty="0"/>
              <a:t>START</a:t>
            </a:r>
          </a:p>
          <a:p>
            <a:r>
              <a:rPr lang="en-IN" sz="2000" b="1" dirty="0"/>
              <a:t>Generate the initial population</a:t>
            </a:r>
          </a:p>
          <a:p>
            <a:r>
              <a:rPr lang="en-IN" sz="2000" b="1" dirty="0"/>
              <a:t>Compute fitness</a:t>
            </a:r>
          </a:p>
          <a:p>
            <a:r>
              <a:rPr lang="en-IN" sz="2000" b="1" dirty="0"/>
              <a:t>REPEAT</a:t>
            </a:r>
          </a:p>
          <a:p>
            <a:r>
              <a:rPr lang="en-IN" sz="2000" b="1" dirty="0"/>
              <a:t>    Selection</a:t>
            </a:r>
          </a:p>
          <a:p>
            <a:r>
              <a:rPr lang="en-IN" sz="2000" b="1" dirty="0"/>
              <a:t>    Crossover</a:t>
            </a:r>
          </a:p>
          <a:p>
            <a:r>
              <a:rPr lang="en-IN" sz="2000" b="1" dirty="0"/>
              <a:t>    Mutation</a:t>
            </a:r>
          </a:p>
          <a:p>
            <a:r>
              <a:rPr lang="en-IN" sz="2000" b="1" dirty="0"/>
              <a:t>    Compute fitness</a:t>
            </a:r>
          </a:p>
          <a:p>
            <a:r>
              <a:rPr lang="en-IN" sz="2000" b="1" dirty="0"/>
              <a:t>UNTIL population has converged</a:t>
            </a:r>
          </a:p>
          <a:p>
            <a:r>
              <a:rPr lang="en-IN" sz="2000" b="1" dirty="0"/>
              <a:t>STOP</a:t>
            </a:r>
          </a:p>
        </p:txBody>
      </p:sp>
    </p:spTree>
    <p:extLst>
      <p:ext uri="{BB962C8B-B14F-4D97-AF65-F5344CB8AC3E}">
        <p14:creationId xmlns:p14="http://schemas.microsoft.com/office/powerpoint/2010/main" val="2050907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865909"/>
          </a:xfrm>
        </p:spPr>
        <p:txBody>
          <a:bodyPr/>
          <a:lstStyle/>
          <a:p>
            <a:r>
              <a:rPr lang="en-IN" dirty="0"/>
              <a:t>GENETIC ALGORITHM</a:t>
            </a:r>
          </a:p>
        </p:txBody>
      </p:sp>
      <p:sp>
        <p:nvSpPr>
          <p:cNvPr id="3" name="Content Placeholder 2"/>
          <p:cNvSpPr>
            <a:spLocks noGrp="1"/>
          </p:cNvSpPr>
          <p:nvPr>
            <p:ph idx="1"/>
          </p:nvPr>
        </p:nvSpPr>
        <p:spPr>
          <a:xfrm>
            <a:off x="228600" y="762000"/>
            <a:ext cx="8305800" cy="4983163"/>
          </a:xfrm>
        </p:spPr>
        <p:txBody>
          <a:bodyPr/>
          <a:lstStyle/>
          <a:p>
            <a:pPr marL="0" indent="0" algn="just">
              <a:buNone/>
            </a:pPr>
            <a:r>
              <a:rPr lang="en-IN" sz="2400" dirty="0"/>
              <a:t>A variant of search in which successor states are generated by combining two parent states rather than by modifying a single state.</a:t>
            </a:r>
          </a:p>
          <a:p>
            <a:endParaRPr lang="en-IN"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09637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189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9" y="381000"/>
            <a:ext cx="9099231"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59662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5916" cy="3357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3994" y="2619375"/>
            <a:ext cx="15716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667000"/>
            <a:ext cx="16383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592947"/>
            <a:ext cx="158115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19" y="3154922"/>
            <a:ext cx="3687881" cy="3923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V="1">
            <a:off x="533400" y="4191000"/>
            <a:ext cx="762000" cy="13716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33400" y="4876800"/>
            <a:ext cx="1066800" cy="6858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33400" y="5219700"/>
            <a:ext cx="1790700" cy="3429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3400" y="5562600"/>
            <a:ext cx="1676400" cy="5334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33400" y="5562600"/>
            <a:ext cx="2362200" cy="9906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33400" y="5562600"/>
            <a:ext cx="2895600" cy="9906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75731" y="3962400"/>
            <a:ext cx="495869" cy="2069910"/>
          </a:xfrm>
          <a:prstGeom prst="straightConnector1">
            <a:avLst/>
          </a:prstGeom>
          <a:ln w="41275">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959324" y="4724400"/>
            <a:ext cx="762000" cy="13716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959324" y="5219700"/>
            <a:ext cx="1530824" cy="9525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59324" y="6172200"/>
            <a:ext cx="1936276" cy="3810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90600" y="6248400"/>
            <a:ext cx="2438400" cy="3048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340324" y="4021825"/>
            <a:ext cx="384412" cy="702575"/>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329520" y="4021825"/>
            <a:ext cx="880280" cy="2036075"/>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1447800" y="4343400"/>
            <a:ext cx="1600200" cy="22098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329520" y="3962400"/>
            <a:ext cx="2175680" cy="2590800"/>
          </a:xfrm>
          <a:prstGeom prst="straightConnector1">
            <a:avLst/>
          </a:prstGeom>
          <a:ln w="412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25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a:xfrm>
            <a:off x="152400" y="3581400"/>
            <a:ext cx="8458200" cy="879243"/>
          </a:xfrm>
        </p:spPr>
        <p:txBody>
          <a:bodyPr>
            <a:normAutofit fontScale="77500" lnSpcReduction="20000"/>
          </a:bodyPr>
          <a:lstStyle/>
          <a:p>
            <a:pPr algn="just"/>
            <a:r>
              <a:rPr lang="en-IN" sz="2000" b="1" dirty="0">
                <a:solidFill>
                  <a:srgbClr val="FF0000"/>
                </a:solidFill>
              </a:rPr>
              <a:t>Starting from the queen in the left-most column just keep on counting the non-attacking positions (pairs) on the right with each queen. Carry on column by column towards your right until you reach the last queen. As a special case for the last queen the non-attacking pairs will be zero as their are no other queens after that.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7924800" cy="2965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30525"/>
            <a:ext cx="15716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05445"/>
            <a:ext cx="16383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476869"/>
            <a:ext cx="158115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715" y="4495800"/>
            <a:ext cx="206692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52700" y="5172015"/>
            <a:ext cx="3124200" cy="400110"/>
          </a:xfrm>
          <a:prstGeom prst="rect">
            <a:avLst/>
          </a:prstGeom>
          <a:noFill/>
        </p:spPr>
        <p:txBody>
          <a:bodyPr wrap="square" rtlCol="0">
            <a:spAutoFit/>
          </a:bodyPr>
          <a:lstStyle/>
          <a:p>
            <a:r>
              <a:rPr lang="en-IN" sz="2000" b="1" dirty="0"/>
              <a:t>=  6 + 5 + 4 + 3 + 3 + 2</a:t>
            </a:r>
          </a:p>
        </p:txBody>
      </p:sp>
    </p:spTree>
    <p:extLst>
      <p:ext uri="{BB962C8B-B14F-4D97-AF65-F5344CB8AC3E}">
        <p14:creationId xmlns:p14="http://schemas.microsoft.com/office/powerpoint/2010/main" val="118346361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818" y="-1"/>
            <a:ext cx="5568182" cy="3640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99" y="3206630"/>
            <a:ext cx="6460645" cy="3498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85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5" y="457200"/>
            <a:ext cx="9131075"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5406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194964" cy="637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656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83214"/>
            <a:ext cx="9224030" cy="5741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09603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41" y="457200"/>
            <a:ext cx="4324350"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291" y="450273"/>
            <a:ext cx="4257675"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7200" y="3429000"/>
            <a:ext cx="5274988"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747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descr="Image result for fitness function in genetic algorithm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7"/>
            <a:ext cx="8839200" cy="596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0705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7966291"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18121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ADVERSARIAL GAMES			</a:t>
            </a:r>
          </a:p>
        </p:txBody>
      </p:sp>
      <p:sp>
        <p:nvSpPr>
          <p:cNvPr id="3" name="Content Placeholder 2"/>
          <p:cNvSpPr>
            <a:spLocks noGrp="1"/>
          </p:cNvSpPr>
          <p:nvPr>
            <p:ph idx="1"/>
          </p:nvPr>
        </p:nvSpPr>
        <p:spPr/>
        <p:txBody>
          <a:bodyPr/>
          <a:lstStyle/>
          <a:p>
            <a:r>
              <a:rPr lang="en-IN" dirty="0"/>
              <a:t>Min Max algorithm</a:t>
            </a:r>
          </a:p>
          <a:p>
            <a:r>
              <a:rPr lang="en-IN" dirty="0"/>
              <a:t>Alpha beta pruning</a:t>
            </a:r>
          </a:p>
          <a:p>
            <a:pPr marL="0" indent="0">
              <a:buNone/>
            </a:pPr>
            <a:endParaRPr lang="en-IN" dirty="0"/>
          </a:p>
        </p:txBody>
      </p:sp>
    </p:spTree>
    <p:extLst>
      <p:ext uri="{BB962C8B-B14F-4D97-AF65-F5344CB8AC3E}">
        <p14:creationId xmlns:p14="http://schemas.microsoft.com/office/powerpoint/2010/main" val="22787993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Adversarial Search</a:t>
            </a:r>
            <a:br>
              <a:rPr lang="en-IN" dirty="0"/>
            </a:br>
            <a:endParaRPr lang="en-IN" dirty="0"/>
          </a:p>
        </p:txBody>
      </p:sp>
      <p:sp>
        <p:nvSpPr>
          <p:cNvPr id="3" name="Content Placeholder 2"/>
          <p:cNvSpPr>
            <a:spLocks noGrp="1"/>
          </p:cNvSpPr>
          <p:nvPr>
            <p:ph idx="1"/>
          </p:nvPr>
        </p:nvSpPr>
        <p:spPr>
          <a:xfrm>
            <a:off x="304800" y="990600"/>
            <a:ext cx="8382000" cy="6019800"/>
          </a:xfrm>
        </p:spPr>
        <p:txBody>
          <a:bodyPr>
            <a:normAutofit/>
          </a:bodyPr>
          <a:lstStyle/>
          <a:p>
            <a:pPr>
              <a:lnSpc>
                <a:spcPct val="150000"/>
              </a:lnSpc>
            </a:pPr>
            <a:r>
              <a:rPr lang="en-IN" sz="2400" dirty="0"/>
              <a:t>Examine the problem which arises when we try to plan ahead of the world and other agents are planning against us.</a:t>
            </a:r>
          </a:p>
          <a:p>
            <a:pPr lvl="1">
              <a:lnSpc>
                <a:spcPct val="150000"/>
              </a:lnSpc>
            </a:pPr>
            <a:r>
              <a:rPr lang="en-IN" sz="2000" dirty="0"/>
              <a:t>Searching –single agent v/s Game playing –Multi agent</a:t>
            </a:r>
          </a:p>
          <a:p>
            <a:pPr>
              <a:lnSpc>
                <a:spcPct val="250000"/>
              </a:lnSpc>
            </a:pPr>
            <a:r>
              <a:rPr lang="en-IN" sz="2400" b="1" dirty="0"/>
              <a:t>Searches in which two or more players with conflicting goals are trying to explore the same search space for the solution, are called adversarial searches, often known as </a:t>
            </a:r>
            <a:r>
              <a:rPr lang="en-IN" sz="2400" b="1" u="sng" dirty="0">
                <a:solidFill>
                  <a:srgbClr val="FF0000"/>
                </a:solidFill>
              </a:rPr>
              <a:t>GAMES. </a:t>
            </a:r>
          </a:p>
          <a:p>
            <a:pPr>
              <a:lnSpc>
                <a:spcPct val="250000"/>
              </a:lnSpc>
            </a:pPr>
            <a:endParaRPr lang="en-IN" sz="2400" b="1" u="sng" dirty="0">
              <a:solidFill>
                <a:srgbClr val="FF0000"/>
              </a:solidFill>
            </a:endParaRPr>
          </a:p>
        </p:txBody>
      </p:sp>
    </p:spTree>
    <p:extLst>
      <p:ext uri="{BB962C8B-B14F-4D97-AF65-F5344CB8AC3E}">
        <p14:creationId xmlns:p14="http://schemas.microsoft.com/office/powerpoint/2010/main" val="145422823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nSpc>
                <a:spcPct val="150000"/>
              </a:lnSpc>
            </a:pPr>
            <a:r>
              <a:rPr lang="en-IN" sz="2400" dirty="0"/>
              <a:t> Adversarial Search for the minimax procedure works as follows:</a:t>
            </a:r>
          </a:p>
          <a:p>
            <a:pPr lvl="1">
              <a:lnSpc>
                <a:spcPct val="150000"/>
              </a:lnSpc>
            </a:pPr>
            <a:r>
              <a:rPr lang="en-IN" sz="2000" dirty="0"/>
              <a:t>It aims to find the optimal strategy for MAX to win the game.</a:t>
            </a:r>
          </a:p>
          <a:p>
            <a:pPr lvl="1">
              <a:lnSpc>
                <a:spcPct val="150000"/>
              </a:lnSpc>
            </a:pPr>
            <a:r>
              <a:rPr lang="en-IN" sz="2000" dirty="0"/>
              <a:t>It follows the approach of Depth-first search.</a:t>
            </a:r>
          </a:p>
          <a:p>
            <a:pPr lvl="1">
              <a:lnSpc>
                <a:spcPct val="150000"/>
              </a:lnSpc>
            </a:pPr>
            <a:r>
              <a:rPr lang="en-IN" sz="2000" dirty="0"/>
              <a:t>In the game tree, optimal leaf node could appear at any depth of the tree.</a:t>
            </a:r>
          </a:p>
          <a:p>
            <a:pPr lvl="1">
              <a:lnSpc>
                <a:spcPct val="150000"/>
              </a:lnSpc>
            </a:pPr>
            <a:r>
              <a:rPr lang="en-IN" sz="2000" dirty="0"/>
              <a:t>Propagate the minimax values up to the tree until the terminal node discovered.</a:t>
            </a:r>
          </a:p>
          <a:p>
            <a:pPr>
              <a:lnSpc>
                <a:spcPct val="150000"/>
              </a:lnSpc>
            </a:pPr>
            <a:endParaRPr lang="en-IN" sz="2400" dirty="0"/>
          </a:p>
        </p:txBody>
      </p:sp>
    </p:spTree>
    <p:extLst>
      <p:ext uri="{BB962C8B-B14F-4D97-AF65-F5344CB8AC3E}">
        <p14:creationId xmlns:p14="http://schemas.microsoft.com/office/powerpoint/2010/main" val="25387847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Mini-Max Algorithm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63017"/>
            <a:ext cx="8077200" cy="7221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76800" y="5226784"/>
            <a:ext cx="4267200" cy="1631216"/>
          </a:xfrm>
          <a:prstGeom prst="rect">
            <a:avLst/>
          </a:prstGeom>
          <a:noFill/>
        </p:spPr>
        <p:txBody>
          <a:bodyPr wrap="square" rtlCol="0">
            <a:spAutoFit/>
          </a:bodyPr>
          <a:lstStyle/>
          <a:p>
            <a:r>
              <a:rPr lang="en-IN" sz="3200" b="1" dirty="0"/>
              <a:t>Min = + ∞</a:t>
            </a:r>
          </a:p>
          <a:p>
            <a:r>
              <a:rPr lang="en-IN" dirty="0"/>
              <a:t>worst-case initial value = + infinity.</a:t>
            </a:r>
          </a:p>
          <a:p>
            <a:r>
              <a:rPr lang="en-IN" sz="3200" b="1" dirty="0"/>
              <a:t>Max = - ∞</a:t>
            </a:r>
          </a:p>
          <a:p>
            <a:r>
              <a:rPr lang="en-IN" dirty="0"/>
              <a:t>worst-case initial value = -  infinity</a:t>
            </a:r>
          </a:p>
        </p:txBody>
      </p:sp>
    </p:spTree>
    <p:extLst>
      <p:ext uri="{BB962C8B-B14F-4D97-AF65-F5344CB8AC3E}">
        <p14:creationId xmlns:p14="http://schemas.microsoft.com/office/powerpoint/2010/main" val="35892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320118" y="4724400"/>
            <a:ext cx="8229600" cy="3535363"/>
          </a:xfrm>
        </p:spPr>
        <p:txBody>
          <a:bodyPr>
            <a:normAutofit/>
          </a:bodyPr>
          <a:lstStyle/>
          <a:p>
            <a:r>
              <a:rPr lang="en-IN" sz="2400" dirty="0"/>
              <a:t>For node D         max(-1,- -∞) =&gt; max(-1,4)           = 4</a:t>
            </a:r>
          </a:p>
          <a:p>
            <a:r>
              <a:rPr lang="en-IN" sz="2400" dirty="0"/>
              <a:t>For Node E         max(2, -∞) =&gt; max(2, 6)               = 6</a:t>
            </a:r>
          </a:p>
          <a:p>
            <a:r>
              <a:rPr lang="en-IN" sz="2400" dirty="0"/>
              <a:t>For Node F         max(-3, -∞) =&gt; max(-3,-5)            = -3</a:t>
            </a:r>
          </a:p>
          <a:p>
            <a:r>
              <a:rPr lang="en-IN" sz="2400" dirty="0"/>
              <a:t>For node G         max(0, -∞) = max(0, 7)                  = 7</a:t>
            </a:r>
          </a:p>
          <a:p>
            <a:endParaRPr lang="en-IN" sz="2400" dirty="0"/>
          </a:p>
        </p:txBody>
      </p:sp>
      <p:pic>
        <p:nvPicPr>
          <p:cNvPr id="2050" name="Picture 2" descr="Mini-Max Algorithm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98764"/>
            <a:ext cx="47625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01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5410200" cy="4836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67000" y="4836719"/>
            <a:ext cx="7010400" cy="1200329"/>
          </a:xfrm>
          <a:prstGeom prst="rect">
            <a:avLst/>
          </a:prstGeom>
        </p:spPr>
        <p:txBody>
          <a:bodyPr wrap="square">
            <a:spAutoFit/>
          </a:bodyPr>
          <a:lstStyle/>
          <a:p>
            <a:pPr>
              <a:lnSpc>
                <a:spcPct val="150000"/>
              </a:lnSpc>
            </a:pPr>
            <a:r>
              <a:rPr lang="en-IN" sz="2400" dirty="0"/>
              <a:t>For node B= min(4,6)      = 4</a:t>
            </a:r>
          </a:p>
          <a:p>
            <a:pPr>
              <a:lnSpc>
                <a:spcPct val="150000"/>
              </a:lnSpc>
            </a:pPr>
            <a:r>
              <a:rPr lang="en-IN" sz="2400" dirty="0"/>
              <a:t>For node C= min (-3, 7)  = -3</a:t>
            </a:r>
          </a:p>
        </p:txBody>
      </p:sp>
    </p:spTree>
    <p:extLst>
      <p:ext uri="{BB962C8B-B14F-4D97-AF65-F5344CB8AC3E}">
        <p14:creationId xmlns:p14="http://schemas.microsoft.com/office/powerpoint/2010/main" val="156401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8458200" cy="5257800"/>
          </a:xfrm>
        </p:spPr>
        <p:txBody>
          <a:bodyPr>
            <a:normAutofit fontScale="92500" lnSpcReduction="10000"/>
          </a:bodyPr>
          <a:lstStyle/>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pPr marL="0" indent="0">
              <a:buNone/>
            </a:pPr>
            <a:r>
              <a:rPr lang="en-IN" dirty="0"/>
              <a:t>For node A max(4, -3)= 4</a:t>
            </a:r>
          </a:p>
          <a:p>
            <a:pPr marL="0" indent="0">
              <a:buNone/>
            </a:pPr>
            <a:endParaRPr lang="en-IN" dirty="0"/>
          </a:p>
        </p:txBody>
      </p:sp>
      <p:pic>
        <p:nvPicPr>
          <p:cNvPr id="4098" name="Picture 2" descr="Mini-Max Algorithm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3" y="-1"/>
            <a:ext cx="8221833" cy="49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999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Formulating a Vacuum Agent</a:t>
            </a:r>
          </a:p>
        </p:txBody>
      </p:sp>
      <p:sp>
        <p:nvSpPr>
          <p:cNvPr id="3" name="Content Placeholder 2"/>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1752600"/>
            <a:ext cx="881062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35813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4549"/>
            <a:ext cx="8610600" cy="6400800"/>
          </a:xfrm>
        </p:spPr>
        <p:txBody>
          <a:bodyPr>
            <a:noAutofit/>
          </a:bodyPr>
          <a:lstStyle/>
          <a:p>
            <a:pPr marL="0" indent="0">
              <a:lnSpc>
                <a:spcPct val="200000"/>
              </a:lnSpc>
              <a:buNone/>
            </a:pPr>
            <a:r>
              <a:rPr lang="en-IN" sz="1800" b="1" dirty="0">
                <a:solidFill>
                  <a:srgbClr val="FF0000"/>
                </a:solidFill>
              </a:rPr>
              <a:t>ADVANTAGES:-</a:t>
            </a:r>
          </a:p>
          <a:p>
            <a:pPr>
              <a:lnSpc>
                <a:spcPct val="200000"/>
              </a:lnSpc>
            </a:pPr>
            <a:r>
              <a:rPr lang="en-IN" sz="1800" b="1" dirty="0"/>
              <a:t>Complete-</a:t>
            </a:r>
            <a:r>
              <a:rPr lang="en-IN" sz="1800" dirty="0"/>
              <a:t> Min-Max algorithm is Complete. It will definitely find a solution (if exist), in the finite search tree.</a:t>
            </a:r>
          </a:p>
          <a:p>
            <a:pPr>
              <a:lnSpc>
                <a:spcPct val="200000"/>
              </a:lnSpc>
            </a:pPr>
            <a:r>
              <a:rPr lang="en-IN" sz="1800" b="1" dirty="0"/>
              <a:t>Optimal-</a:t>
            </a:r>
            <a:r>
              <a:rPr lang="en-IN" sz="1800" dirty="0"/>
              <a:t> Min-Max algorithm is optimal if both opponents are playing optimally.</a:t>
            </a:r>
          </a:p>
          <a:p>
            <a:pPr>
              <a:lnSpc>
                <a:spcPct val="200000"/>
              </a:lnSpc>
            </a:pPr>
            <a:r>
              <a:rPr lang="en-IN" sz="1800" b="1" dirty="0"/>
              <a:t>Time complexity-</a:t>
            </a:r>
            <a:r>
              <a:rPr lang="en-IN" sz="1800" dirty="0"/>
              <a:t> As it performs DFS for the game-tree, so the time complexity of Min-Max algorithm is </a:t>
            </a:r>
            <a:r>
              <a:rPr lang="en-IN" sz="1800" b="1" dirty="0"/>
              <a:t>O(</a:t>
            </a:r>
            <a:r>
              <a:rPr lang="en-IN" sz="1800" b="1" dirty="0" err="1"/>
              <a:t>b</a:t>
            </a:r>
            <a:r>
              <a:rPr lang="en-IN" sz="1800" b="1" baseline="30000" dirty="0" err="1"/>
              <a:t>m</a:t>
            </a:r>
            <a:r>
              <a:rPr lang="en-IN" sz="1800" b="1" dirty="0"/>
              <a:t>)</a:t>
            </a:r>
            <a:r>
              <a:rPr lang="en-IN" sz="1800" dirty="0"/>
              <a:t>, where b is branching factor of the game-tree, and m is the maximum depth of the tree.</a:t>
            </a:r>
          </a:p>
          <a:p>
            <a:pPr>
              <a:lnSpc>
                <a:spcPct val="200000"/>
              </a:lnSpc>
            </a:pPr>
            <a:r>
              <a:rPr lang="en-IN" sz="1800" b="1" dirty="0"/>
              <a:t>Space Complexity-</a:t>
            </a:r>
            <a:r>
              <a:rPr lang="en-IN" sz="1800" dirty="0"/>
              <a:t> Space complexity of Mini-max algorithm is also similar to DFS which is </a:t>
            </a:r>
            <a:r>
              <a:rPr lang="en-IN" sz="1800" b="1" dirty="0"/>
              <a:t>O(</a:t>
            </a:r>
            <a:r>
              <a:rPr lang="en-IN" sz="1800" b="1" dirty="0" err="1"/>
              <a:t>bm</a:t>
            </a:r>
            <a:r>
              <a:rPr lang="en-IN" sz="1800" b="1" dirty="0"/>
              <a:t>)</a:t>
            </a:r>
            <a:r>
              <a:rPr lang="en-IN" sz="1800" dirty="0"/>
              <a:t>.</a:t>
            </a:r>
          </a:p>
          <a:p>
            <a:pPr>
              <a:lnSpc>
                <a:spcPct val="200000"/>
              </a:lnSpc>
            </a:pPr>
            <a:r>
              <a:rPr lang="en-IN" sz="1800" b="1" dirty="0">
                <a:solidFill>
                  <a:srgbClr val="FF0000"/>
                </a:solidFill>
              </a:rPr>
              <a:t>DISADVANTAGES: -</a:t>
            </a:r>
          </a:p>
          <a:p>
            <a:pPr lvl="1">
              <a:lnSpc>
                <a:spcPct val="200000"/>
              </a:lnSpc>
            </a:pPr>
            <a:r>
              <a:rPr lang="en-IN" sz="1400" dirty="0"/>
              <a:t>it gets really slow for complex games such as Chess, go, </a:t>
            </a:r>
            <a:r>
              <a:rPr lang="en-IN" sz="1400" dirty="0" err="1"/>
              <a:t>etc</a:t>
            </a:r>
            <a:endParaRPr lang="en-IN" sz="1400" dirty="0"/>
          </a:p>
          <a:p>
            <a:pPr lvl="1">
              <a:lnSpc>
                <a:spcPct val="200000"/>
              </a:lnSpc>
            </a:pPr>
            <a:r>
              <a:rPr lang="en-IN" sz="1400" dirty="0"/>
              <a:t>SOLN </a:t>
            </a:r>
            <a:r>
              <a:rPr lang="en-IN" sz="1400" dirty="0">
                <a:sym typeface="Wingdings" panose="05000000000000000000" pitchFamily="2" charset="2"/>
              </a:rPr>
              <a:t> Alpha Beta Pruning</a:t>
            </a:r>
            <a:endParaRPr lang="en-IN" sz="1400" dirty="0"/>
          </a:p>
          <a:p>
            <a:pPr lvl="1">
              <a:lnSpc>
                <a:spcPct val="200000"/>
              </a:lnSpc>
            </a:pPr>
            <a:endParaRPr lang="en-IN" sz="1600" dirty="0"/>
          </a:p>
        </p:txBody>
      </p:sp>
    </p:spTree>
    <p:extLst>
      <p:ext uri="{BB962C8B-B14F-4D97-AF65-F5344CB8AC3E}">
        <p14:creationId xmlns:p14="http://schemas.microsoft.com/office/powerpoint/2010/main" val="36407906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lstStyle/>
          <a:p>
            <a:r>
              <a:rPr lang="en-IN" b="1" dirty="0"/>
              <a:t>Alpha-beta pruning</a:t>
            </a:r>
            <a:endParaRPr lang="en-IN" dirty="0"/>
          </a:p>
        </p:txBody>
      </p:sp>
      <p:sp>
        <p:nvSpPr>
          <p:cNvPr id="3" name="Content Placeholder 2"/>
          <p:cNvSpPr>
            <a:spLocks noGrp="1"/>
          </p:cNvSpPr>
          <p:nvPr>
            <p:ph idx="1"/>
          </p:nvPr>
        </p:nvSpPr>
        <p:spPr>
          <a:xfrm>
            <a:off x="31845" y="914400"/>
            <a:ext cx="9220200" cy="5486400"/>
          </a:xfrm>
        </p:spPr>
        <p:txBody>
          <a:bodyPr>
            <a:normAutofit/>
          </a:bodyPr>
          <a:lstStyle/>
          <a:p>
            <a:pPr marL="0" indent="0" algn="just">
              <a:lnSpc>
                <a:spcPct val="200000"/>
              </a:lnSpc>
              <a:buNone/>
            </a:pPr>
            <a:r>
              <a:rPr lang="en-IN" sz="2000" dirty="0"/>
              <a:t>Without checking each node of the game tree- compute the correct minimax decision-P</a:t>
            </a:r>
            <a:r>
              <a:rPr lang="en-IN" sz="2000" b="1" dirty="0"/>
              <a:t>runing</a:t>
            </a:r>
            <a:r>
              <a:rPr lang="en-IN" sz="2000" dirty="0"/>
              <a:t>.</a:t>
            </a:r>
          </a:p>
          <a:p>
            <a:pPr lvl="1" algn="just">
              <a:lnSpc>
                <a:spcPct val="200000"/>
              </a:lnSpc>
            </a:pPr>
            <a:r>
              <a:rPr lang="en-IN" sz="1600" dirty="0"/>
              <a:t>This involves two threshold parameter Alpha and beta for future expansion, so it is called </a:t>
            </a:r>
            <a:r>
              <a:rPr lang="en-IN" sz="1600" b="1" dirty="0"/>
              <a:t>alpha-beta pruning</a:t>
            </a:r>
            <a:r>
              <a:rPr lang="en-IN" sz="1600" dirty="0"/>
              <a:t>./</a:t>
            </a:r>
            <a:r>
              <a:rPr lang="en-IN" sz="1600" b="1" dirty="0"/>
              <a:t>Alpha-Beta Algorithm</a:t>
            </a:r>
            <a:r>
              <a:rPr lang="en-IN" sz="1600" dirty="0"/>
              <a:t>.</a:t>
            </a:r>
          </a:p>
          <a:p>
            <a:pPr algn="just">
              <a:lnSpc>
                <a:spcPct val="200000"/>
              </a:lnSpc>
            </a:pPr>
            <a:r>
              <a:rPr lang="en-IN" sz="2000" dirty="0"/>
              <a:t>The two-parameter can be defined as:</a:t>
            </a:r>
          </a:p>
          <a:p>
            <a:pPr lvl="1" algn="just">
              <a:lnSpc>
                <a:spcPct val="200000"/>
              </a:lnSpc>
            </a:pPr>
            <a:r>
              <a:rPr lang="en-IN" sz="1800" b="1" dirty="0"/>
              <a:t>Alpha:</a:t>
            </a:r>
            <a:r>
              <a:rPr lang="en-IN" sz="1800" dirty="0"/>
              <a:t> The best (highest-value) choice we have found so far at any point along the path of </a:t>
            </a:r>
            <a:r>
              <a:rPr lang="en-IN" sz="1800" dirty="0" err="1"/>
              <a:t>Maximizer</a:t>
            </a:r>
            <a:r>
              <a:rPr lang="en-IN" sz="1800" dirty="0"/>
              <a:t>. The initial value of alpha is </a:t>
            </a:r>
            <a:r>
              <a:rPr lang="en-IN" sz="1800" b="1" dirty="0"/>
              <a:t>-∞</a:t>
            </a:r>
            <a:r>
              <a:rPr lang="en-IN" sz="1800" dirty="0"/>
              <a:t>.</a:t>
            </a:r>
          </a:p>
          <a:p>
            <a:pPr lvl="1" algn="just">
              <a:lnSpc>
                <a:spcPct val="200000"/>
              </a:lnSpc>
            </a:pPr>
            <a:r>
              <a:rPr lang="en-IN" sz="1800" b="1" dirty="0"/>
              <a:t>Beta:</a:t>
            </a:r>
            <a:r>
              <a:rPr lang="en-IN" sz="1800" dirty="0"/>
              <a:t> The best (lowest-value) choice we have found so far at any point along the path of Minimizer. The initial value of beta is </a:t>
            </a:r>
            <a:r>
              <a:rPr lang="en-IN" sz="1800" b="1" dirty="0"/>
              <a:t>+∞</a:t>
            </a:r>
            <a:r>
              <a:rPr lang="en-IN" sz="1800" dirty="0"/>
              <a:t>.</a:t>
            </a:r>
          </a:p>
          <a:p>
            <a:pPr algn="just">
              <a:lnSpc>
                <a:spcPct val="200000"/>
              </a:lnSpc>
            </a:pPr>
            <a:endParaRPr lang="en-IN" sz="2000" dirty="0"/>
          </a:p>
        </p:txBody>
      </p:sp>
    </p:spTree>
    <p:extLst>
      <p:ext uri="{BB962C8B-B14F-4D97-AF65-F5344CB8AC3E}">
        <p14:creationId xmlns:p14="http://schemas.microsoft.com/office/powerpoint/2010/main" val="26612835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9372600" cy="1189038"/>
          </a:xfrm>
        </p:spPr>
        <p:txBody>
          <a:bodyPr>
            <a:normAutofit fontScale="90000"/>
          </a:bodyPr>
          <a:lstStyle/>
          <a:p>
            <a:r>
              <a:rPr lang="en-IN" b="1" dirty="0"/>
              <a:t>Condition for Alpha-beta pruning:</a:t>
            </a:r>
            <a:r>
              <a:rPr lang="en-IN" b="1" dirty="0">
                <a:solidFill>
                  <a:srgbClr val="FF0000"/>
                </a:solidFill>
              </a:rPr>
              <a:t> </a:t>
            </a:r>
            <a:r>
              <a:rPr lang="en-IN" sz="6000" b="1" dirty="0">
                <a:solidFill>
                  <a:srgbClr val="FF0000"/>
                </a:solidFill>
              </a:rPr>
              <a:t>α&gt;=β</a:t>
            </a:r>
            <a:br>
              <a:rPr lang="en-IN" sz="6000" b="1" dirty="0"/>
            </a:br>
            <a:endParaRPr lang="en-IN" sz="6000" b="1" dirty="0"/>
          </a:p>
        </p:txBody>
      </p:sp>
      <p:sp>
        <p:nvSpPr>
          <p:cNvPr id="3" name="Content Placeholder 2"/>
          <p:cNvSpPr>
            <a:spLocks noGrp="1"/>
          </p:cNvSpPr>
          <p:nvPr>
            <p:ph idx="1"/>
          </p:nvPr>
        </p:nvSpPr>
        <p:spPr>
          <a:xfrm>
            <a:off x="152400" y="990600"/>
            <a:ext cx="8534400" cy="5135563"/>
          </a:xfrm>
        </p:spPr>
        <p:txBody>
          <a:bodyPr>
            <a:normAutofit/>
          </a:bodyPr>
          <a:lstStyle/>
          <a:p>
            <a:pPr lvl="1">
              <a:lnSpc>
                <a:spcPct val="150000"/>
              </a:lnSpc>
            </a:pPr>
            <a:r>
              <a:rPr lang="en-IN" sz="2200" dirty="0"/>
              <a:t>The </a:t>
            </a:r>
            <a:r>
              <a:rPr lang="en-IN" sz="2200" b="1" dirty="0"/>
              <a:t>Max player</a:t>
            </a:r>
            <a:r>
              <a:rPr lang="en-IN" sz="2200" dirty="0"/>
              <a:t> will only update the value of </a:t>
            </a:r>
            <a:r>
              <a:rPr lang="en-IN" sz="2200" b="1" dirty="0"/>
              <a:t>alpha</a:t>
            </a:r>
            <a:r>
              <a:rPr lang="en-IN" sz="2200" dirty="0"/>
              <a:t>.</a:t>
            </a:r>
          </a:p>
          <a:p>
            <a:pPr lvl="1">
              <a:lnSpc>
                <a:spcPct val="150000"/>
              </a:lnSpc>
            </a:pPr>
            <a:r>
              <a:rPr lang="en-IN" sz="2200" dirty="0"/>
              <a:t>The </a:t>
            </a:r>
            <a:r>
              <a:rPr lang="en-IN" sz="2200" b="1" dirty="0"/>
              <a:t>Min player </a:t>
            </a:r>
            <a:r>
              <a:rPr lang="en-IN" sz="2200" dirty="0"/>
              <a:t>will only update the value of </a:t>
            </a:r>
            <a:r>
              <a:rPr lang="en-IN" sz="2200" b="1" dirty="0"/>
              <a:t>beta.</a:t>
            </a:r>
          </a:p>
          <a:p>
            <a:pPr>
              <a:lnSpc>
                <a:spcPct val="150000"/>
              </a:lnSpc>
            </a:pPr>
            <a:r>
              <a:rPr lang="en-IN" sz="2600" dirty="0"/>
              <a:t>We will only pass the alpha, beta values to the child nodes.</a:t>
            </a:r>
          </a:p>
          <a:p>
            <a:pPr lvl="1">
              <a:lnSpc>
                <a:spcPct val="150000"/>
              </a:lnSpc>
            </a:pPr>
            <a:r>
              <a:rPr lang="en-IN" sz="2200" dirty="0"/>
              <a:t>No values will be sent upwards the tree</a:t>
            </a:r>
          </a:p>
          <a:p>
            <a:pPr marL="457200" lvl="1" indent="0">
              <a:lnSpc>
                <a:spcPct val="150000"/>
              </a:lnSpc>
              <a:buNone/>
            </a:pPr>
            <a:r>
              <a:rPr lang="en-IN" sz="2200" dirty="0"/>
              <a:t>Depth First Approach with Backtracking.</a:t>
            </a:r>
          </a:p>
          <a:p>
            <a:endParaRPr lang="en-IN" sz="4400" dirty="0"/>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035400"/>
            <a:ext cx="3157271" cy="282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42155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45" y="-457200"/>
            <a:ext cx="8421655" cy="752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109922"/>
            <a:ext cx="1066800" cy="614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 y="4086224"/>
            <a:ext cx="10763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52400"/>
            <a:ext cx="11620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24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33" y="-381000"/>
            <a:ext cx="9241667" cy="737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11620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22466"/>
            <a:ext cx="11811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039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0" y="-44526"/>
            <a:ext cx="8256355" cy="7375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8401"/>
            <a:ext cx="11620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418764"/>
            <a:ext cx="11811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4738" y="3539888"/>
            <a:ext cx="9620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294738" y="2937236"/>
            <a:ext cx="1371600" cy="369332"/>
          </a:xfrm>
          <a:prstGeom prst="rect">
            <a:avLst/>
          </a:prstGeom>
        </p:spPr>
        <p:txBody>
          <a:bodyPr wrap="square">
            <a:spAutoFit/>
          </a:bodyPr>
          <a:lstStyle/>
          <a:p>
            <a:r>
              <a:rPr lang="en-IN" dirty="0"/>
              <a:t>max(-∞,5)</a:t>
            </a:r>
          </a:p>
        </p:txBody>
      </p:sp>
    </p:spTree>
    <p:extLst>
      <p:ext uri="{BB962C8B-B14F-4D97-AF65-F5344CB8AC3E}">
        <p14:creationId xmlns:p14="http://schemas.microsoft.com/office/powerpoint/2010/main" val="104533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descr="Alpha-Beta Pru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7899"/>
            <a:ext cx="8534400" cy="762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5211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04465"/>
            <a:ext cx="8162307" cy="7297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01586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8534400" cy="7629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67043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771754"/>
            <a:ext cx="8534400" cy="7629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7104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136" y="228600"/>
            <a:ext cx="1025120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01194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Image result for depth limited search gif"/>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8449879" cy="612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2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Example 3</a:t>
            </a:r>
          </a:p>
        </p:txBody>
      </p:sp>
    </p:spTree>
    <p:extLst>
      <p:ext uri="{BB962C8B-B14F-4D97-AF65-F5344CB8AC3E}">
        <p14:creationId xmlns:p14="http://schemas.microsoft.com/office/powerpoint/2010/main" val="1317505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Missionaries and Cannibals</a:t>
            </a:r>
          </a:p>
        </p:txBody>
      </p:sp>
      <p:sp>
        <p:nvSpPr>
          <p:cNvPr id="3" name="Content Placeholder 2"/>
          <p:cNvSpPr>
            <a:spLocks noGrp="1"/>
          </p:cNvSpPr>
          <p:nvPr>
            <p:ph idx="1"/>
          </p:nvPr>
        </p:nvSpPr>
        <p:spPr>
          <a:xfrm>
            <a:off x="228600" y="1219200"/>
            <a:ext cx="8458200" cy="4906963"/>
          </a:xfrm>
        </p:spPr>
        <p:txBody>
          <a:bodyPr>
            <a:normAutofit/>
          </a:bodyPr>
          <a:lstStyle/>
          <a:p>
            <a:pPr marL="0" indent="0" algn="just" fontAlgn="base">
              <a:lnSpc>
                <a:spcPct val="150000"/>
              </a:lnSpc>
              <a:buNone/>
            </a:pPr>
            <a:r>
              <a:rPr lang="en-IN" sz="2800" b="1" dirty="0"/>
              <a:t>Question:</a:t>
            </a:r>
            <a:r>
              <a:rPr lang="en-IN" sz="2800" dirty="0"/>
              <a:t> In this problem, three missionaries and three cannibals must cross a river using a boat which can carry at most two people, under the constraint that, for both banks, that the missionaries present on the bank cannot be outnumbered by cannibals. The boat cannot cross the river by itself with no people on board.</a:t>
            </a:r>
          </a:p>
          <a:p>
            <a:pPr marL="0" indent="0" algn="just" fontAlgn="base">
              <a:lnSpc>
                <a:spcPct val="150000"/>
              </a:lnSpc>
              <a:buNone/>
            </a:pPr>
            <a:r>
              <a:rPr lang="en-IN" sz="2800" dirty="0">
                <a:hlinkClick r:id="rId2" action="ppaction://hlinkfile"/>
              </a:rPr>
              <a:t>Short Video</a:t>
            </a:r>
            <a:endParaRPr lang="en-IN" sz="2800" dirty="0"/>
          </a:p>
          <a:p>
            <a:pPr algn="just">
              <a:lnSpc>
                <a:spcPct val="150000"/>
              </a:lnSpc>
            </a:pPr>
            <a:endParaRPr lang="en-IN" sz="2800" dirty="0"/>
          </a:p>
        </p:txBody>
      </p:sp>
    </p:spTree>
    <p:extLst>
      <p:ext uri="{BB962C8B-B14F-4D97-AF65-F5344CB8AC3E}">
        <p14:creationId xmlns:p14="http://schemas.microsoft.com/office/powerpoint/2010/main" val="347804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F76F73A0-9702-4165-9390-8E6F166C772A}" type="slidenum">
              <a:rPr lang="en-US" sz="1400"/>
              <a:pPr eaLnBrk="1" hangingPunct="1"/>
              <a:t>25</a:t>
            </a:fld>
            <a:endParaRPr lang="en-US" sz="1400"/>
          </a:p>
        </p:txBody>
      </p:sp>
      <p:sp>
        <p:nvSpPr>
          <p:cNvPr id="29698" name="Rectangle 2"/>
          <p:cNvSpPr>
            <a:spLocks noGrp="1" noChangeArrowheads="1"/>
          </p:cNvSpPr>
          <p:nvPr>
            <p:ph type="title"/>
          </p:nvPr>
        </p:nvSpPr>
        <p:spPr>
          <a:xfrm>
            <a:off x="719138" y="304800"/>
            <a:ext cx="7772400" cy="1143000"/>
          </a:xfrm>
        </p:spPr>
        <p:txBody>
          <a:bodyPr/>
          <a:lstStyle/>
          <a:p>
            <a:pPr eaLnBrk="1" hangingPunct="1"/>
            <a:r>
              <a:rPr lang="en-US" altLang="ja-JP" sz="4000" dirty="0"/>
              <a:t>Missionaries and cannibals </a:t>
            </a:r>
          </a:p>
        </p:txBody>
      </p:sp>
      <p:sp>
        <p:nvSpPr>
          <p:cNvPr id="29699" name="Rectangle 3"/>
          <p:cNvSpPr>
            <a:spLocks noGrp="1" noChangeArrowheads="1"/>
          </p:cNvSpPr>
          <p:nvPr>
            <p:ph type="body" sz="half" idx="1"/>
          </p:nvPr>
        </p:nvSpPr>
        <p:spPr>
          <a:xfrm>
            <a:off x="762000" y="1447800"/>
            <a:ext cx="5310187" cy="4686300"/>
          </a:xfrm>
        </p:spPr>
        <p:txBody>
          <a:bodyPr>
            <a:normAutofit lnSpcReduction="10000"/>
          </a:bodyPr>
          <a:lstStyle/>
          <a:p>
            <a:pPr algn="just">
              <a:lnSpc>
                <a:spcPct val="150000"/>
              </a:lnSpc>
            </a:pPr>
            <a:r>
              <a:rPr lang="en-IN" sz="2000" dirty="0"/>
              <a:t>There are three missionaries and three cannibals on the left bank of a river.</a:t>
            </a:r>
          </a:p>
          <a:p>
            <a:pPr algn="just">
              <a:lnSpc>
                <a:spcPct val="150000"/>
              </a:lnSpc>
            </a:pPr>
            <a:r>
              <a:rPr lang="en-IN" sz="2000" dirty="0"/>
              <a:t>They wish to cross over to the right bank using a boat that can only carry two at a time.</a:t>
            </a:r>
          </a:p>
          <a:p>
            <a:pPr algn="just">
              <a:lnSpc>
                <a:spcPct val="150000"/>
              </a:lnSpc>
            </a:pPr>
            <a:r>
              <a:rPr lang="en-IN" sz="2000" dirty="0"/>
              <a:t>The number of cannibals on either bank must never exceed the number of missionaries on the same bank, otherwise the missionaries will become the cannibals' dinner!</a:t>
            </a:r>
          </a:p>
          <a:p>
            <a:pPr algn="just">
              <a:lnSpc>
                <a:spcPct val="150000"/>
              </a:lnSpc>
            </a:pPr>
            <a:r>
              <a:rPr lang="en-IN" sz="2000" dirty="0"/>
              <a:t>Plan a sequence of crossings that will take everyone safely across.</a:t>
            </a:r>
          </a:p>
        </p:txBody>
      </p:sp>
      <p:pic>
        <p:nvPicPr>
          <p:cNvPr id="29700" name="Picture 4" descr="j0297431"/>
          <p:cNvPicPr>
            <a:picLocks noGrp="1" noChangeAspect="1" noChangeArrowheads="1"/>
          </p:cNvPicPr>
          <p:nvPr>
            <p:ph sz="quarter" idx="2"/>
          </p:nvPr>
        </p:nvPicPr>
        <p:blipFill>
          <a:blip r:embed="rId3" cstate="print">
            <a:extLst>
              <a:ext uri="{28A0092B-C50C-407E-A947-70E740481C1C}">
                <a14:useLocalDpi xmlns:a14="http://schemas.microsoft.com/office/drawing/2010/main" val="0"/>
              </a:ext>
            </a:extLst>
          </a:blip>
          <a:srcRect/>
          <a:stretch>
            <a:fillRect/>
          </a:stretch>
        </p:blipFill>
        <p:spPr>
          <a:xfrm>
            <a:off x="7958138" y="4076700"/>
            <a:ext cx="582612" cy="647700"/>
          </a:xfrm>
          <a:noFill/>
        </p:spPr>
      </p:pic>
      <p:pic>
        <p:nvPicPr>
          <p:cNvPr id="29701" name="Picture 5" descr="j0297431"/>
          <p:cNvPicPr>
            <a:picLocks noGrp="1" noChangeAspect="1" noChangeArrowheads="1"/>
          </p:cNvPicPr>
          <p:nvPr>
            <p:ph sz="quarter" idx="3"/>
          </p:nvPr>
        </p:nvPicPr>
        <p:blipFill>
          <a:blip r:embed="rId3" cstate="print">
            <a:extLst>
              <a:ext uri="{28A0092B-C50C-407E-A947-70E740481C1C}">
                <a14:useLocalDpi xmlns:a14="http://schemas.microsoft.com/office/drawing/2010/main" val="0"/>
              </a:ext>
            </a:extLst>
          </a:blip>
          <a:srcRect/>
          <a:stretch>
            <a:fillRect/>
          </a:stretch>
        </p:blipFill>
        <p:spPr>
          <a:xfrm>
            <a:off x="7171171" y="4088967"/>
            <a:ext cx="585787" cy="649288"/>
          </a:xfrm>
          <a:noFill/>
        </p:spPr>
      </p:pic>
      <p:pic>
        <p:nvPicPr>
          <p:cNvPr id="29702" name="Picture 6" descr="j02974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9713" y="4076700"/>
            <a:ext cx="584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7" descr="j01681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6688" y="4795838"/>
            <a:ext cx="533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8" descr="j01681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7413" y="4795838"/>
            <a:ext cx="533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9" descr="j01681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8138" y="4795838"/>
            <a:ext cx="533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0" descr="j02009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1" y="1168623"/>
            <a:ext cx="1843088" cy="276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395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45740"/>
            <a:ext cx="9067799" cy="583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8885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10600" cy="762000"/>
          </a:xfrm>
        </p:spPr>
        <p:txBody>
          <a:bodyPr/>
          <a:lstStyle/>
          <a:p>
            <a:r>
              <a:rPr lang="en-IN" dirty="0"/>
              <a:t>Solution</a:t>
            </a:r>
          </a:p>
        </p:txBody>
      </p:sp>
      <p:sp>
        <p:nvSpPr>
          <p:cNvPr id="3" name="Content Placeholder 2"/>
          <p:cNvSpPr>
            <a:spLocks noGrp="1"/>
          </p:cNvSpPr>
          <p:nvPr>
            <p:ph idx="1"/>
          </p:nvPr>
        </p:nvSpPr>
        <p:spPr>
          <a:xfrm>
            <a:off x="76200" y="838200"/>
            <a:ext cx="8915400" cy="5638800"/>
          </a:xfrm>
        </p:spPr>
        <p:txBody>
          <a:bodyPr>
            <a:normAutofit fontScale="70000" lnSpcReduction="20000"/>
          </a:bodyPr>
          <a:lstStyle/>
          <a:p>
            <a:pPr marL="0" indent="0" fontAlgn="base">
              <a:buNone/>
            </a:pPr>
            <a:r>
              <a:rPr lang="en-IN" dirty="0"/>
              <a:t>First let us consider that both the missionaries (M) and cannibals(C) are on the same side of the river- Left Right</a:t>
            </a:r>
            <a:br>
              <a:rPr lang="en-IN" dirty="0"/>
            </a:br>
            <a:br>
              <a:rPr lang="en-IN" dirty="0"/>
            </a:br>
            <a:r>
              <a:rPr lang="en-IN" dirty="0"/>
              <a:t>Initially the positions are : 0M , 0C and 3M , 3C (B)</a:t>
            </a:r>
          </a:p>
          <a:p>
            <a:pPr marL="0" indent="0" fontAlgn="base">
              <a:buNone/>
            </a:pPr>
            <a:r>
              <a:rPr lang="en-IN" dirty="0"/>
              <a:t>Now let’s send 2 Cannibals to left of bank : 0M , 2C (B) and 3M , 1C</a:t>
            </a:r>
          </a:p>
          <a:p>
            <a:pPr fontAlgn="base"/>
            <a:r>
              <a:rPr lang="en-IN" dirty="0"/>
              <a:t>Send one cannibal from left to right : 0M , 1C and 3M , 2C (B)</a:t>
            </a:r>
          </a:p>
          <a:p>
            <a:pPr fontAlgn="base"/>
            <a:r>
              <a:rPr lang="en-IN" dirty="0"/>
              <a:t>Now send the 2 remaining Cannibals to left : 0M , 3C (B) and 3M , 0C</a:t>
            </a:r>
            <a:br>
              <a:rPr lang="en-IN" dirty="0"/>
            </a:br>
            <a:r>
              <a:rPr lang="en-IN" dirty="0"/>
              <a:t>Send 1 cannibal to the right : 0M , 2C and 3M , 1C (B)</a:t>
            </a:r>
          </a:p>
          <a:p>
            <a:pPr fontAlgn="base"/>
            <a:r>
              <a:rPr lang="en-IN" dirty="0"/>
              <a:t>Now send 2 missionaries to the left : 2M , 2C (B) and 1M . 1C</a:t>
            </a:r>
          </a:p>
          <a:p>
            <a:pPr fontAlgn="base"/>
            <a:r>
              <a:rPr lang="en-IN" dirty="0"/>
              <a:t>Send 1 missionary and 1 cannibal to right : 1M , 1C and 2M , 2C (B)</a:t>
            </a:r>
          </a:p>
          <a:p>
            <a:pPr fontAlgn="base"/>
            <a:r>
              <a:rPr lang="en-IN" dirty="0"/>
              <a:t>Send 2 missionaries to left : 3M , 1C (B) and 0M , 2C</a:t>
            </a:r>
          </a:p>
          <a:p>
            <a:pPr fontAlgn="base"/>
            <a:r>
              <a:rPr lang="en-IN" dirty="0"/>
              <a:t>Send 1 cannibal to right : 3M , 0C and 0M , 3C (B)</a:t>
            </a:r>
          </a:p>
          <a:p>
            <a:pPr fontAlgn="base"/>
            <a:r>
              <a:rPr lang="en-IN" dirty="0"/>
              <a:t>Send 2 cannibals to left : 3M , 2C (B) and 0M , 1C</a:t>
            </a:r>
          </a:p>
          <a:p>
            <a:pPr fontAlgn="base"/>
            <a:r>
              <a:rPr lang="en-IN" dirty="0"/>
              <a:t>Send 1 cannibal to right : 3M , 1C and 0M , 2C (B)’</a:t>
            </a:r>
          </a:p>
          <a:p>
            <a:pPr fontAlgn="base"/>
            <a:r>
              <a:rPr lang="en-IN" dirty="0"/>
              <a:t>Send 2 cannibals to left : 3M , 3C (B) and 0M , 0C</a:t>
            </a:r>
          </a:p>
          <a:p>
            <a:pPr fontAlgn="base"/>
            <a:r>
              <a:rPr lang="en-IN" dirty="0"/>
              <a:t>Here (B) shows the position of the boat after the action is performed.</a:t>
            </a:r>
            <a:br>
              <a:rPr lang="en-IN" dirty="0"/>
            </a:br>
            <a:r>
              <a:rPr lang="en-IN" dirty="0"/>
              <a:t>Therefore all the missionaries and cannibals have crossed the river safely.</a:t>
            </a:r>
          </a:p>
          <a:p>
            <a:pPr marL="0" indent="0" fontAlgn="base">
              <a:buNone/>
            </a:pPr>
            <a:endParaRPr lang="en-IN" dirty="0"/>
          </a:p>
          <a:p>
            <a:endParaRPr lang="en-IN" dirty="0"/>
          </a:p>
        </p:txBody>
      </p:sp>
    </p:spTree>
    <p:extLst>
      <p:ext uri="{BB962C8B-B14F-4D97-AF65-F5344CB8AC3E}">
        <p14:creationId xmlns:p14="http://schemas.microsoft.com/office/powerpoint/2010/main" val="17175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Formulating Missionaries &amp; Cannibal Problem</a:t>
            </a:r>
          </a:p>
        </p:txBody>
      </p:sp>
      <p:sp>
        <p:nvSpPr>
          <p:cNvPr id="3" name="Content Placeholder 2"/>
          <p:cNvSpPr>
            <a:spLocks noGrp="1"/>
          </p:cNvSpPr>
          <p:nvPr>
            <p:ph idx="1"/>
          </p:nvPr>
        </p:nvSpPr>
        <p:spPr/>
        <p:txBody>
          <a:bodyPr>
            <a:normAutofit fontScale="85000" lnSpcReduction="20000"/>
          </a:bodyPr>
          <a:lstStyle/>
          <a:p>
            <a:pPr>
              <a:lnSpc>
                <a:spcPct val="150000"/>
              </a:lnSpc>
            </a:pPr>
            <a:r>
              <a:rPr lang="en-IN" sz="2400" b="1" dirty="0"/>
              <a:t>State space</a:t>
            </a:r>
            <a:r>
              <a:rPr lang="en-IN" sz="2400" dirty="0"/>
              <a:t>: Triple (</a:t>
            </a:r>
            <a:r>
              <a:rPr lang="en-IN" sz="2400" b="1" dirty="0">
                <a:solidFill>
                  <a:schemeClr val="tx2"/>
                </a:solidFill>
              </a:rPr>
              <a:t>x</a:t>
            </a:r>
            <a:r>
              <a:rPr lang="en-IN" sz="2400" dirty="0"/>
              <a:t> , </a:t>
            </a:r>
            <a:r>
              <a:rPr lang="en-IN" sz="2400" b="1" dirty="0">
                <a:solidFill>
                  <a:srgbClr val="00B050"/>
                </a:solidFill>
              </a:rPr>
              <a:t>y</a:t>
            </a:r>
            <a:r>
              <a:rPr lang="en-IN" sz="2400" dirty="0"/>
              <a:t> , </a:t>
            </a:r>
            <a:r>
              <a:rPr lang="en-IN" sz="2400" b="1" dirty="0">
                <a:solidFill>
                  <a:srgbClr val="FF0000"/>
                </a:solidFill>
              </a:rPr>
              <a:t>z</a:t>
            </a:r>
            <a:r>
              <a:rPr lang="en-IN" sz="2400" dirty="0"/>
              <a:t> ) with 0  ≤ x , y , z  ≤ 3, where x , y , and z represent the number of </a:t>
            </a:r>
            <a:r>
              <a:rPr lang="en-IN" sz="2400" b="1" dirty="0">
                <a:solidFill>
                  <a:schemeClr val="tx2"/>
                </a:solidFill>
              </a:rPr>
              <a:t>missionaries</a:t>
            </a:r>
            <a:r>
              <a:rPr lang="en-IN" sz="2400" dirty="0"/>
              <a:t>, </a:t>
            </a:r>
            <a:r>
              <a:rPr lang="en-IN" sz="2400" b="1" dirty="0">
                <a:solidFill>
                  <a:srgbClr val="00B050"/>
                </a:solidFill>
              </a:rPr>
              <a:t>cannibals</a:t>
            </a:r>
            <a:r>
              <a:rPr lang="en-IN" sz="2400" dirty="0"/>
              <a:t> and </a:t>
            </a:r>
            <a:r>
              <a:rPr lang="en-IN" sz="2400" b="1" dirty="0">
                <a:solidFill>
                  <a:srgbClr val="FF0000"/>
                </a:solidFill>
              </a:rPr>
              <a:t>boats </a:t>
            </a:r>
            <a:r>
              <a:rPr lang="en-IN" sz="2400" dirty="0"/>
              <a:t>currently on the original bank.</a:t>
            </a:r>
          </a:p>
          <a:p>
            <a:pPr>
              <a:lnSpc>
                <a:spcPct val="150000"/>
              </a:lnSpc>
            </a:pPr>
            <a:r>
              <a:rPr lang="en-IN" sz="2400" b="1" dirty="0"/>
              <a:t> Initial State</a:t>
            </a:r>
            <a:r>
              <a:rPr lang="en-IN" sz="2400" dirty="0"/>
              <a:t>: ( 3 , 3 , 1 ) </a:t>
            </a:r>
          </a:p>
          <a:p>
            <a:pPr lvl="1">
              <a:lnSpc>
                <a:spcPct val="150000"/>
              </a:lnSpc>
            </a:pPr>
            <a:r>
              <a:rPr lang="en-IN" sz="2000" dirty="0"/>
              <a:t>Successor function: From each state, either bring </a:t>
            </a:r>
          </a:p>
          <a:p>
            <a:pPr lvl="2">
              <a:lnSpc>
                <a:spcPct val="150000"/>
              </a:lnSpc>
            </a:pPr>
            <a:r>
              <a:rPr lang="en-IN" sz="1600" dirty="0"/>
              <a:t>one missionary, one cannibal, </a:t>
            </a:r>
          </a:p>
          <a:p>
            <a:pPr lvl="2">
              <a:lnSpc>
                <a:spcPct val="150000"/>
              </a:lnSpc>
            </a:pPr>
            <a:r>
              <a:rPr lang="en-IN" sz="1600" dirty="0"/>
              <a:t>two missionaries, two cannibals, or</a:t>
            </a:r>
          </a:p>
          <a:p>
            <a:pPr lvl="2">
              <a:lnSpc>
                <a:spcPct val="150000"/>
              </a:lnSpc>
            </a:pPr>
            <a:r>
              <a:rPr lang="en-IN" sz="1600" dirty="0"/>
              <a:t> one of each type to the other bank. </a:t>
            </a:r>
          </a:p>
          <a:p>
            <a:pPr lvl="2">
              <a:lnSpc>
                <a:spcPct val="150000"/>
              </a:lnSpc>
            </a:pPr>
            <a:r>
              <a:rPr lang="en-IN" sz="1600" dirty="0"/>
              <a:t>Note: Not all states are attainable (e.g., (0,0,1)), and some are illegal. </a:t>
            </a:r>
          </a:p>
          <a:p>
            <a:pPr>
              <a:lnSpc>
                <a:spcPct val="150000"/>
              </a:lnSpc>
            </a:pPr>
            <a:r>
              <a:rPr lang="en-IN" sz="2400" dirty="0"/>
              <a:t>Goal State: (0,0,0) </a:t>
            </a:r>
          </a:p>
          <a:p>
            <a:pPr>
              <a:lnSpc>
                <a:spcPct val="150000"/>
              </a:lnSpc>
            </a:pPr>
            <a:r>
              <a:rPr lang="en-IN" sz="2400" dirty="0"/>
              <a:t>Path Costs: 1 unit per crossing</a:t>
            </a:r>
          </a:p>
        </p:txBody>
      </p:sp>
    </p:spTree>
    <p:extLst>
      <p:ext uri="{BB962C8B-B14F-4D97-AF65-F5344CB8AC3E}">
        <p14:creationId xmlns:p14="http://schemas.microsoft.com/office/powerpoint/2010/main" val="2422053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Example 4</a:t>
            </a:r>
            <a:br>
              <a:rPr lang="en-IN" dirty="0"/>
            </a:br>
            <a:endParaRPr lang="en-IN" dirty="0"/>
          </a:p>
        </p:txBody>
      </p:sp>
      <p:sp>
        <p:nvSpPr>
          <p:cNvPr id="3" name="Content Placeholder 2"/>
          <p:cNvSpPr>
            <a:spLocks noGrp="1"/>
          </p:cNvSpPr>
          <p:nvPr>
            <p:ph idx="1"/>
          </p:nvPr>
        </p:nvSpPr>
        <p:spPr/>
        <p:txBody>
          <a:bodyPr/>
          <a:lstStyle/>
          <a:p>
            <a:endParaRPr lang="en-IN" dirty="0"/>
          </a:p>
        </p:txBody>
      </p:sp>
      <p:pic>
        <p:nvPicPr>
          <p:cNvPr id="1026" name="Picture 2" descr="Solving 8 puzzle problem using A* algorithm - DEV Communit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74256" y="990600"/>
            <a:ext cx="13969996"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12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Solving  problem  by  </a:t>
            </a:r>
            <a:r>
              <a:rPr lang="en-IN" b="1" dirty="0"/>
              <a:t>SEARCHING</a:t>
            </a:r>
          </a:p>
        </p:txBody>
      </p:sp>
      <p:sp>
        <p:nvSpPr>
          <p:cNvPr id="3" name="Content Placeholder 2"/>
          <p:cNvSpPr>
            <a:spLocks noGrp="1"/>
          </p:cNvSpPr>
          <p:nvPr>
            <p:ph idx="1"/>
          </p:nvPr>
        </p:nvSpPr>
        <p:spPr>
          <a:xfrm>
            <a:off x="609600" y="1219200"/>
            <a:ext cx="8229600" cy="4525963"/>
          </a:xfrm>
        </p:spPr>
        <p:txBody>
          <a:bodyPr>
            <a:noAutofit/>
          </a:bodyPr>
          <a:lstStyle/>
          <a:p>
            <a:pPr algn="just">
              <a:lnSpc>
                <a:spcPct val="150000"/>
              </a:lnSpc>
            </a:pPr>
            <a:r>
              <a:rPr lang="en-IN" sz="2800" dirty="0"/>
              <a:t>An agent can ﬁnd a </a:t>
            </a:r>
            <a:r>
              <a:rPr lang="en-IN" sz="2800" b="1" dirty="0">
                <a:solidFill>
                  <a:srgbClr val="FF0000"/>
                </a:solidFill>
              </a:rPr>
              <a:t>sequence of actions </a:t>
            </a:r>
            <a:r>
              <a:rPr lang="en-IN" sz="2800" dirty="0"/>
              <a:t>that achieves its goals </a:t>
            </a:r>
            <a:r>
              <a:rPr lang="en-IN" sz="2800" u="sng" dirty="0">
                <a:solidFill>
                  <a:srgbClr val="FF0000"/>
                </a:solidFill>
              </a:rPr>
              <a:t>when no single action will do</a:t>
            </a:r>
            <a:r>
              <a:rPr lang="en-IN" sz="2800" dirty="0"/>
              <a:t>.</a:t>
            </a:r>
          </a:p>
          <a:p>
            <a:pPr algn="just">
              <a:lnSpc>
                <a:spcPct val="150000"/>
              </a:lnSpc>
            </a:pPr>
            <a:r>
              <a:rPr lang="en-IN" sz="2800" b="1" dirty="0"/>
              <a:t>Problem solving begin</a:t>
            </a:r>
            <a:r>
              <a:rPr lang="en-IN" sz="2800" dirty="0"/>
              <a:t>s with precise deﬁnitions of </a:t>
            </a:r>
            <a:r>
              <a:rPr lang="en-IN" sz="2800" u="sng" dirty="0">
                <a:solidFill>
                  <a:srgbClr val="FF0000"/>
                </a:solidFill>
              </a:rPr>
              <a:t>PROBLEMS AND THEIR SOLUTIONS</a:t>
            </a:r>
          </a:p>
          <a:p>
            <a:pPr lvl="1" algn="just">
              <a:lnSpc>
                <a:spcPct val="150000"/>
              </a:lnSpc>
            </a:pPr>
            <a:r>
              <a:rPr lang="en-IN" sz="2400" b="1" dirty="0">
                <a:solidFill>
                  <a:srgbClr val="FF0000"/>
                </a:solidFill>
              </a:rPr>
              <a:t>Uninformed search algorithms</a:t>
            </a:r>
            <a:r>
              <a:rPr lang="en-IN" sz="2400" dirty="0"/>
              <a:t>—algorithms that are given </a:t>
            </a:r>
            <a:r>
              <a:rPr lang="en-IN" sz="2400" b="1" dirty="0">
                <a:solidFill>
                  <a:srgbClr val="FF0000"/>
                </a:solidFill>
              </a:rPr>
              <a:t>no information</a:t>
            </a:r>
            <a:r>
              <a:rPr lang="en-IN" sz="2400" dirty="0"/>
              <a:t> about the problem other than its </a:t>
            </a:r>
            <a:r>
              <a:rPr lang="en-IN" sz="2400" u="sng" dirty="0"/>
              <a:t>deﬁnition</a:t>
            </a:r>
          </a:p>
          <a:p>
            <a:pPr lvl="1" algn="just">
              <a:lnSpc>
                <a:spcPct val="150000"/>
              </a:lnSpc>
            </a:pPr>
            <a:r>
              <a:rPr lang="en-IN" sz="2400" b="1" dirty="0">
                <a:solidFill>
                  <a:srgbClr val="FF0000"/>
                </a:solidFill>
              </a:rPr>
              <a:t>Informed search algorithms</a:t>
            </a:r>
            <a:r>
              <a:rPr lang="en-IN" sz="2400" dirty="0"/>
              <a:t>—Can work well given some </a:t>
            </a:r>
            <a:r>
              <a:rPr lang="en-IN" sz="2400" b="1" dirty="0"/>
              <a:t>guidance</a:t>
            </a:r>
            <a:r>
              <a:rPr lang="en-IN" sz="2400" dirty="0"/>
              <a:t> on where to look for solutions.</a:t>
            </a:r>
          </a:p>
          <a:p>
            <a:pPr algn="just">
              <a:lnSpc>
                <a:spcPct val="150000"/>
              </a:lnSpc>
            </a:pPr>
            <a:endParaRPr lang="en-IN" sz="2800" dirty="0"/>
          </a:p>
          <a:p>
            <a:pPr algn="just">
              <a:lnSpc>
                <a:spcPct val="150000"/>
              </a:lnSpc>
            </a:pPr>
            <a:endParaRPr lang="en-IN" sz="2800" dirty="0"/>
          </a:p>
        </p:txBody>
      </p:sp>
    </p:spTree>
    <p:extLst>
      <p:ext uri="{BB962C8B-B14F-4D97-AF65-F5344CB8AC3E}">
        <p14:creationId xmlns:p14="http://schemas.microsoft.com/office/powerpoint/2010/main" val="108837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The 8 Puzzle</a:t>
            </a:r>
            <a:endParaRPr lang="en-IN" dirty="0"/>
          </a:p>
        </p:txBody>
      </p:sp>
      <p:sp>
        <p:nvSpPr>
          <p:cNvPr id="3" name="Content Placeholder 2"/>
          <p:cNvSpPr>
            <a:spLocks noGrp="1"/>
          </p:cNvSpPr>
          <p:nvPr>
            <p:ph idx="1"/>
          </p:nvPr>
        </p:nvSpPr>
        <p:spPr>
          <a:xfrm>
            <a:off x="457200" y="1411432"/>
            <a:ext cx="8382000" cy="5029200"/>
          </a:xfrm>
        </p:spPr>
        <p:txBody>
          <a:bodyPr>
            <a:normAutofit/>
          </a:bodyPr>
          <a:lstStyle/>
          <a:p>
            <a:pPr marL="0" indent="0">
              <a:lnSpc>
                <a:spcPct val="150000"/>
              </a:lnSpc>
              <a:buNone/>
            </a:pPr>
            <a:r>
              <a:rPr lang="en-IN" sz="2400" dirty="0"/>
              <a:t>Sliding-block/tile-puzzle(most popular instruments in AI studies) [toy-problem]</a:t>
            </a:r>
          </a:p>
          <a:p>
            <a:pPr>
              <a:lnSpc>
                <a:spcPct val="150000"/>
              </a:lnSpc>
            </a:pPr>
            <a:r>
              <a:rPr lang="en-IN" sz="2400" dirty="0"/>
              <a:t>Arrange the tiles so that all the tiles are in the correct positions. </a:t>
            </a:r>
          </a:p>
          <a:p>
            <a:pPr lvl="1">
              <a:lnSpc>
                <a:spcPct val="150000"/>
              </a:lnSpc>
            </a:pPr>
            <a:r>
              <a:rPr lang="en-IN" sz="2000" dirty="0"/>
              <a:t>You can move the BLANK tile up, down, left, or right, so long as the following conditions are met:</a:t>
            </a:r>
          </a:p>
          <a:p>
            <a:pPr>
              <a:lnSpc>
                <a:spcPct val="150000"/>
              </a:lnSpc>
            </a:pPr>
            <a:r>
              <a:rPr lang="en-IN" sz="2400" dirty="0"/>
              <a:t>There’s no other tile blocking you in the direction of the movement;</a:t>
            </a:r>
          </a:p>
          <a:p>
            <a:pPr>
              <a:lnSpc>
                <a:spcPct val="150000"/>
              </a:lnSpc>
            </a:pPr>
            <a:r>
              <a:rPr lang="en-IN" sz="2400" dirty="0"/>
              <a:t>You are not trying to move outside of the boundaries/edges.</a:t>
            </a:r>
          </a:p>
          <a:p>
            <a:pPr>
              <a:lnSpc>
                <a:spcPct val="150000"/>
              </a:lnSpc>
            </a:pPr>
            <a:endParaRPr lang="en-IN" sz="2400" dirty="0"/>
          </a:p>
        </p:txBody>
      </p:sp>
    </p:spTree>
    <p:extLst>
      <p:ext uri="{BB962C8B-B14F-4D97-AF65-F5344CB8AC3E}">
        <p14:creationId xmlns:p14="http://schemas.microsoft.com/office/powerpoint/2010/main" val="115567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8-puzzle</a:t>
            </a:r>
          </a:p>
        </p:txBody>
      </p:sp>
      <p:sp>
        <p:nvSpPr>
          <p:cNvPr id="3" name="Content Placeholder 2"/>
          <p:cNvSpPr>
            <a:spLocks noGrp="1"/>
          </p:cNvSpPr>
          <p:nvPr>
            <p:ph idx="1"/>
          </p:nvPr>
        </p:nvSpPr>
        <p:spPr/>
        <p:txBody>
          <a:bodyPr/>
          <a:lstStyle/>
          <a:p>
            <a:endParaRPr lang="en-IN"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8302067" cy="5035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2602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381000"/>
            <a:ext cx="8448675" cy="566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962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Formulating for 8 puzzle problem</a:t>
            </a:r>
          </a:p>
        </p:txBody>
      </p:sp>
      <p:sp>
        <p:nvSpPr>
          <p:cNvPr id="3" name="Content Placeholder 2"/>
          <p:cNvSpPr>
            <a:spLocks noGrp="1"/>
          </p:cNvSpPr>
          <p:nvPr>
            <p:ph idx="1"/>
          </p:nvPr>
        </p:nvSpPr>
        <p:spPr/>
        <p:txBody>
          <a:bodyPr/>
          <a:lstStyle/>
          <a:p>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0" y="1295400"/>
            <a:ext cx="9186530" cy="4247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3760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599"/>
            <a:ext cx="9448800" cy="637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603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73" y="152400"/>
            <a:ext cx="15963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327" y="69273"/>
            <a:ext cx="2362200" cy="1322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575165"/>
            <a:ext cx="6553200" cy="3283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36" y="-1"/>
            <a:ext cx="8842664" cy="556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673" y="-192516"/>
            <a:ext cx="8769927" cy="704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512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p:txBody>
          <a:bodyPr/>
          <a:lstStyle/>
          <a:p>
            <a:endParaRPr lang="en-IN"/>
          </a:p>
        </p:txBody>
      </p:sp>
      <p:pic>
        <p:nvPicPr>
          <p:cNvPr id="2050" name="Picture 2" descr="http://1.bp.blogspot.com/_ZGzaqHb40vU/TEVoMGIR-xI/AAAAAAAAAFA/5q6VMesb3XI/s400/8-Puzz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108127"/>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302"/>
            <a:ext cx="3733800" cy="688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061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05214"/>
            <a:ext cx="7924800" cy="4363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7246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1676400" cy="6650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20782"/>
            <a:ext cx="1390650" cy="6624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7444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66" y="152401"/>
            <a:ext cx="8457133" cy="6271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755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609600"/>
          </a:xfrm>
        </p:spPr>
        <p:txBody>
          <a:bodyPr>
            <a:normAutofit fontScale="90000"/>
          </a:bodyPr>
          <a:lstStyle/>
          <a:p>
            <a:r>
              <a:rPr lang="en-IN" dirty="0"/>
              <a:t>Search Algorithm Terminologies</a:t>
            </a:r>
            <a:br>
              <a:rPr lang="en-IN" dirty="0"/>
            </a:br>
            <a:endParaRPr lang="en-IN" dirty="0"/>
          </a:p>
        </p:txBody>
      </p:sp>
      <p:sp>
        <p:nvSpPr>
          <p:cNvPr id="3" name="Content Placeholder 2"/>
          <p:cNvSpPr>
            <a:spLocks noGrp="1"/>
          </p:cNvSpPr>
          <p:nvPr>
            <p:ph idx="1"/>
          </p:nvPr>
        </p:nvSpPr>
        <p:spPr>
          <a:xfrm>
            <a:off x="76200" y="1066800"/>
            <a:ext cx="8991600" cy="5791200"/>
          </a:xfrm>
        </p:spPr>
        <p:txBody>
          <a:bodyPr>
            <a:normAutofit/>
          </a:bodyPr>
          <a:lstStyle/>
          <a:p>
            <a:r>
              <a:rPr lang="en-IN" sz="2000" b="1" dirty="0">
                <a:solidFill>
                  <a:srgbClr val="FF0000"/>
                </a:solidFill>
              </a:rPr>
              <a:t>Search</a:t>
            </a:r>
            <a:r>
              <a:rPr lang="en-IN" sz="2000" b="1" dirty="0"/>
              <a:t>:</a:t>
            </a:r>
            <a:r>
              <a:rPr lang="en-IN" sz="2000" dirty="0"/>
              <a:t> Searching is a step by step procedure to solve a search-problem in a given search space. </a:t>
            </a:r>
          </a:p>
          <a:p>
            <a:r>
              <a:rPr lang="en-IN" sz="2000" dirty="0"/>
              <a:t>A search problem can have three main factors:</a:t>
            </a:r>
          </a:p>
          <a:p>
            <a:pPr lvl="1"/>
            <a:r>
              <a:rPr lang="en-IN" sz="1800" b="1" dirty="0"/>
              <a:t>Search Space:</a:t>
            </a:r>
            <a:r>
              <a:rPr lang="en-IN" sz="1800" dirty="0"/>
              <a:t> Search space represents a set of </a:t>
            </a:r>
            <a:r>
              <a:rPr lang="en-IN" sz="1800" b="1" dirty="0">
                <a:solidFill>
                  <a:srgbClr val="FF0000"/>
                </a:solidFill>
              </a:rPr>
              <a:t>possible solutions</a:t>
            </a:r>
            <a:r>
              <a:rPr lang="en-IN" sz="1800" dirty="0"/>
              <a:t>, which a system may have.</a:t>
            </a:r>
          </a:p>
          <a:p>
            <a:pPr lvl="1"/>
            <a:r>
              <a:rPr lang="en-IN" sz="1800" b="1" dirty="0"/>
              <a:t>Start State:</a:t>
            </a:r>
            <a:r>
              <a:rPr lang="en-IN" sz="1800" dirty="0"/>
              <a:t> It is a state from where agent </a:t>
            </a:r>
            <a:r>
              <a:rPr lang="en-IN" sz="1800" b="1" dirty="0">
                <a:solidFill>
                  <a:srgbClr val="FF0000"/>
                </a:solidFill>
              </a:rPr>
              <a:t>begins</a:t>
            </a:r>
            <a:r>
              <a:rPr lang="en-IN" sz="1800" dirty="0"/>
              <a:t> </a:t>
            </a:r>
            <a:r>
              <a:rPr lang="en-IN" sz="1800" b="1" dirty="0"/>
              <a:t>the search</a:t>
            </a:r>
            <a:r>
              <a:rPr lang="en-IN" sz="1800" dirty="0"/>
              <a:t>.</a:t>
            </a:r>
          </a:p>
          <a:p>
            <a:pPr lvl="1"/>
            <a:r>
              <a:rPr lang="en-IN" sz="1800" b="1" dirty="0"/>
              <a:t>Goal test:</a:t>
            </a:r>
            <a:r>
              <a:rPr lang="en-IN" sz="1800" dirty="0"/>
              <a:t> It is a function which observe the current state and returns whether the </a:t>
            </a:r>
            <a:r>
              <a:rPr lang="en-IN" sz="1800" b="1" dirty="0">
                <a:solidFill>
                  <a:srgbClr val="FF0000"/>
                </a:solidFill>
              </a:rPr>
              <a:t>goal state is achieved or not.</a:t>
            </a:r>
          </a:p>
          <a:p>
            <a:r>
              <a:rPr lang="en-IN" sz="2000" b="1" dirty="0"/>
              <a:t>Search tree:</a:t>
            </a:r>
            <a:r>
              <a:rPr lang="en-IN" sz="2000" dirty="0"/>
              <a:t> A tree representation of search problem is called Search tree. </a:t>
            </a:r>
          </a:p>
          <a:p>
            <a:r>
              <a:rPr lang="en-IN" sz="2000" b="1" dirty="0"/>
              <a:t>Actions:</a:t>
            </a:r>
            <a:r>
              <a:rPr lang="en-IN" sz="2000" dirty="0"/>
              <a:t> It gives the </a:t>
            </a:r>
            <a:r>
              <a:rPr lang="en-IN" sz="2000" b="1" dirty="0"/>
              <a:t>description of all the available actions</a:t>
            </a:r>
            <a:r>
              <a:rPr lang="en-IN" sz="2000" dirty="0"/>
              <a:t> to the agent.</a:t>
            </a:r>
          </a:p>
          <a:p>
            <a:r>
              <a:rPr lang="en-IN" sz="2000" b="1" dirty="0">
                <a:solidFill>
                  <a:srgbClr val="FF0000"/>
                </a:solidFill>
              </a:rPr>
              <a:t>Transition model</a:t>
            </a:r>
            <a:r>
              <a:rPr lang="en-IN" sz="2000" b="1" dirty="0"/>
              <a:t>:</a:t>
            </a:r>
            <a:r>
              <a:rPr lang="en-IN" sz="2000" dirty="0"/>
              <a:t> Representation of description of what each action does.</a:t>
            </a:r>
          </a:p>
          <a:p>
            <a:r>
              <a:rPr lang="en-IN" sz="2000" b="1" dirty="0"/>
              <a:t>Path Cost:</a:t>
            </a:r>
            <a:r>
              <a:rPr lang="en-IN" sz="2000" dirty="0"/>
              <a:t> It is a function which assigns a numeric cost to each path.</a:t>
            </a:r>
          </a:p>
          <a:p>
            <a:r>
              <a:rPr lang="en-IN" sz="2000" b="1" dirty="0"/>
              <a:t>Solution:</a:t>
            </a:r>
            <a:r>
              <a:rPr lang="en-IN" sz="2000" dirty="0"/>
              <a:t> It is an action sequence which leads from the start node to the goal node.</a:t>
            </a:r>
          </a:p>
          <a:p>
            <a:r>
              <a:rPr lang="en-IN" sz="2000" b="1" dirty="0"/>
              <a:t>Optimal Solution:</a:t>
            </a:r>
            <a:r>
              <a:rPr lang="en-IN" sz="2000" dirty="0"/>
              <a:t> If a solution has the lowest cost among all solutions.</a:t>
            </a:r>
          </a:p>
          <a:p>
            <a:endParaRPr lang="en-IN" sz="2000" dirty="0"/>
          </a:p>
        </p:txBody>
      </p:sp>
    </p:spTree>
    <p:extLst>
      <p:ext uri="{BB962C8B-B14F-4D97-AF65-F5344CB8AC3E}">
        <p14:creationId xmlns:p14="http://schemas.microsoft.com/office/powerpoint/2010/main" val="33424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Example 5</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2590800"/>
            <a:ext cx="281622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descr="Eight queens puzzle - Wikipedi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405061"/>
            <a:ext cx="4071938" cy="4071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852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4 Queen Problem	</a:t>
            </a:r>
          </a:p>
        </p:txBody>
      </p:sp>
      <p:sp>
        <p:nvSpPr>
          <p:cNvPr id="3" name="Content Placeholder 2"/>
          <p:cNvSpPr>
            <a:spLocks noGrp="1"/>
          </p:cNvSpPr>
          <p:nvPr>
            <p:ph idx="1"/>
          </p:nvPr>
        </p:nvSpPr>
        <p:spPr/>
        <p:txBody>
          <a:bodyPr/>
          <a:lstStyle/>
          <a:p>
            <a:pPr marL="0" indent="0">
              <a:buNone/>
            </a:pPr>
            <a:r>
              <a:rPr lang="en-IN" dirty="0"/>
              <a:t>THE N-QUEEN PROBLEM: Place n queens on an n by n chess board so that no two of them are on the same row, column, or diagonal .</a:t>
            </a:r>
          </a:p>
          <a:p>
            <a:pPr marL="0" indent="0">
              <a:buNone/>
            </a:pPr>
            <a:endParaRPr lang="en-IN" dirty="0"/>
          </a:p>
          <a:p>
            <a:pPr marL="0" indent="0">
              <a:buNone/>
            </a:pP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442854"/>
            <a:ext cx="5486400" cy="2951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994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7709"/>
            <a:ext cx="6067426" cy="6106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3013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0" y="274638"/>
            <a:ext cx="2286000" cy="792162"/>
          </a:xfrm>
        </p:spPr>
        <p:txBody>
          <a:bodyPr>
            <a:normAutofit/>
          </a:bodyPr>
          <a:lstStyle/>
          <a:p>
            <a:r>
              <a:rPr lang="en-IN" sz="4000" dirty="0">
                <a:solidFill>
                  <a:srgbClr val="FF0000"/>
                </a:solidFill>
                <a:hlinkClick r:id="rId2" action="ppaction://hlinkfile"/>
              </a:rPr>
              <a:t>4 Queen</a:t>
            </a:r>
            <a:endParaRPr lang="en-IN" sz="4000" dirty="0">
              <a:solidFill>
                <a:srgbClr val="FF0000"/>
              </a:solidFill>
            </a:endParaRPr>
          </a:p>
        </p:txBody>
      </p:sp>
      <p:pic>
        <p:nvPicPr>
          <p:cNvPr id="1026" name="Picture 2" descr="Image result for 4 queen problem state space tre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612022"/>
            <a:ext cx="6400800" cy="624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877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79082" cy="1600200"/>
          </a:xfrm>
        </p:spPr>
        <p:txBody>
          <a:bodyPr>
            <a:noAutofit/>
          </a:bodyPr>
          <a:lstStyle/>
          <a:p>
            <a:r>
              <a:rPr lang="en-IN" sz="3600" b="1" dirty="0"/>
              <a:t>8-queens problem</a:t>
            </a:r>
            <a:br>
              <a:rPr lang="en-IN" sz="3600" b="1" dirty="0"/>
            </a:br>
            <a:r>
              <a:rPr lang="en-IN" sz="2000" dirty="0"/>
              <a:t>The goal of the 8-queens problem is to place eight queens on a chessboard such that no queen attacks any other.</a:t>
            </a:r>
            <a:br>
              <a:rPr lang="en-IN" sz="2000" dirty="0"/>
            </a:br>
            <a:r>
              <a:rPr lang="en-IN" sz="2000" dirty="0"/>
              <a:t> (A queen attacks any piece in the same row, column or diagonal.)</a:t>
            </a:r>
          </a:p>
        </p:txBody>
      </p:sp>
      <p:sp>
        <p:nvSpPr>
          <p:cNvPr id="3" name="Content Placeholder 2"/>
          <p:cNvSpPr>
            <a:spLocks noGrp="1"/>
          </p:cNvSpPr>
          <p:nvPr>
            <p:ph idx="1"/>
          </p:nvPr>
        </p:nvSpPr>
        <p:spPr/>
        <p:txBody>
          <a:bodyPr/>
          <a:lstStyle/>
          <a:p>
            <a:endParaRPr lang="en-IN"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36" y="1524000"/>
            <a:ext cx="925830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60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Formulating 8 Queens Problem</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3" y="1905000"/>
            <a:ext cx="88392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101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Example 6</a:t>
            </a:r>
          </a:p>
        </p:txBody>
      </p:sp>
      <p:pic>
        <p:nvPicPr>
          <p:cNvPr id="1026" name="Picture 2" descr="Water Jug Problem in Artificial Intelligence - Easyengine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371600"/>
            <a:ext cx="5029200" cy="50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593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636"/>
            <a:ext cx="8229600" cy="1108364"/>
          </a:xfrm>
        </p:spPr>
        <p:txBody>
          <a:bodyPr/>
          <a:lstStyle/>
          <a:p>
            <a:r>
              <a:rPr lang="en-IN" dirty="0"/>
              <a:t>Water Jug Problem</a:t>
            </a:r>
          </a:p>
        </p:txBody>
      </p:sp>
      <p:sp>
        <p:nvSpPr>
          <p:cNvPr id="4" name="Content Placeholder 3"/>
          <p:cNvSpPr>
            <a:spLocks noGrp="1"/>
          </p:cNvSpPr>
          <p:nvPr>
            <p:ph sz="half" idx="1"/>
          </p:nvPr>
        </p:nvSpPr>
        <p:spPr>
          <a:xfrm>
            <a:off x="228600" y="1589880"/>
            <a:ext cx="4038600" cy="4525963"/>
          </a:xfrm>
        </p:spPr>
        <p:txBody>
          <a:bodyPr>
            <a:normAutofit fontScale="92500" lnSpcReduction="10000"/>
          </a:bodyPr>
          <a:lstStyle/>
          <a:p>
            <a:pPr algn="just">
              <a:lnSpc>
                <a:spcPct val="150000"/>
              </a:lnSpc>
            </a:pPr>
            <a:r>
              <a:rPr lang="en-IN" sz="2400" b="1" dirty="0"/>
              <a:t>Problem: </a:t>
            </a:r>
            <a:r>
              <a:rPr lang="en-IN" sz="2400" dirty="0"/>
              <a:t>You are given two jugs, a 4-gallon one and a 3-gallon one . Neither has any measuring mark on it . There is a pump that can be used to fill the jugs with water . How can you get exactly 2 gallons of water into the 4-gallon jug.</a:t>
            </a:r>
          </a:p>
          <a:p>
            <a:pPr algn="just">
              <a:lnSpc>
                <a:spcPct val="150000"/>
              </a:lnSpc>
            </a:pPr>
            <a:r>
              <a:rPr lang="en-IN" sz="2400" dirty="0"/>
              <a:t> </a:t>
            </a:r>
          </a:p>
        </p:txBody>
      </p:sp>
      <p:sp>
        <p:nvSpPr>
          <p:cNvPr id="5" name="Content Placeholder 4"/>
          <p:cNvSpPr>
            <a:spLocks noGrp="1"/>
          </p:cNvSpPr>
          <p:nvPr>
            <p:ph sz="half" idx="2"/>
          </p:nvPr>
        </p:nvSpPr>
        <p:spPr/>
        <p:txBody>
          <a:bodyPr>
            <a:normAutofit fontScale="92500" lnSpcReduction="10000"/>
          </a:bodyPr>
          <a:lstStyle/>
          <a:p>
            <a:endParaRPr lang="en-IN"/>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756" y="1447800"/>
            <a:ext cx="4675796"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654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X is 4L and Y is 3L</a:t>
            </a:r>
          </a:p>
        </p:txBody>
      </p:sp>
      <p:sp>
        <p:nvSpPr>
          <p:cNvPr id="5" name="Rectangle 4"/>
          <p:cNvSpPr/>
          <p:nvPr/>
        </p:nvSpPr>
        <p:spPr>
          <a:xfrm>
            <a:off x="533400" y="1981200"/>
            <a:ext cx="8001000" cy="3785652"/>
          </a:xfrm>
          <a:prstGeom prst="rect">
            <a:avLst/>
          </a:prstGeom>
        </p:spPr>
        <p:txBody>
          <a:bodyPr wrap="square">
            <a:spAutoFit/>
          </a:bodyPr>
          <a:lstStyle/>
          <a:p>
            <a:pPr marL="514350" indent="-514350">
              <a:lnSpc>
                <a:spcPct val="200000"/>
              </a:lnSpc>
              <a:buAutoNum type="arabicPeriod"/>
            </a:pPr>
            <a:r>
              <a:rPr lang="en-IN" sz="2400" dirty="0"/>
              <a:t>X = 0 ,  Y = 3 .</a:t>
            </a:r>
          </a:p>
          <a:p>
            <a:pPr marL="514350" indent="-514350">
              <a:lnSpc>
                <a:spcPct val="200000"/>
              </a:lnSpc>
              <a:buAutoNum type="arabicPeriod"/>
            </a:pPr>
            <a:r>
              <a:rPr lang="en-IN" sz="2400" dirty="0"/>
              <a:t>X = 3 , Y = 0 . (Transfer Y to X )</a:t>
            </a:r>
          </a:p>
          <a:p>
            <a:pPr marL="514350" indent="-514350">
              <a:lnSpc>
                <a:spcPct val="200000"/>
              </a:lnSpc>
              <a:buAutoNum type="arabicPeriod"/>
            </a:pPr>
            <a:r>
              <a:rPr lang="en-IN" sz="2400" dirty="0"/>
              <a:t>X = 3 , Y = 3 .( Capacity of X being 4)</a:t>
            </a:r>
          </a:p>
          <a:p>
            <a:pPr marL="514350" indent="-514350">
              <a:lnSpc>
                <a:spcPct val="200000"/>
              </a:lnSpc>
              <a:buAutoNum type="arabicPeriod"/>
            </a:pPr>
            <a:r>
              <a:rPr lang="en-IN" sz="2400" dirty="0"/>
              <a:t>X =4 , Y = 2 .  (Fill X up to brim )</a:t>
            </a:r>
          </a:p>
          <a:p>
            <a:pPr marL="514350" indent="-514350">
              <a:lnSpc>
                <a:spcPct val="200000"/>
              </a:lnSpc>
              <a:buAutoNum type="arabicPeriod"/>
            </a:pPr>
            <a:r>
              <a:rPr lang="en-IN" sz="2400" dirty="0"/>
              <a:t>X=2 , Y= 0 . (Fill X with contents of Y after emptying X)</a:t>
            </a:r>
          </a:p>
        </p:txBody>
      </p:sp>
    </p:spTree>
    <p:extLst>
      <p:ext uri="{BB962C8B-B14F-4D97-AF65-F5344CB8AC3E}">
        <p14:creationId xmlns:p14="http://schemas.microsoft.com/office/powerpoint/2010/main" val="225176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Formulating Water Jug Problem</a:t>
            </a:r>
          </a:p>
        </p:txBody>
      </p:sp>
      <p:sp>
        <p:nvSpPr>
          <p:cNvPr id="3" name="Content Placeholder 2"/>
          <p:cNvSpPr>
            <a:spLocks noGrp="1"/>
          </p:cNvSpPr>
          <p:nvPr>
            <p:ph idx="1"/>
          </p:nvPr>
        </p:nvSpPr>
        <p:spPr/>
        <p:txBody>
          <a:bodyPr/>
          <a:lstStyle/>
          <a:p>
            <a:endParaRPr lang="en-IN"/>
          </a:p>
        </p:txBody>
      </p:sp>
      <p:pic>
        <p:nvPicPr>
          <p:cNvPr id="4" name="Picture 3"/>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 y="2209800"/>
            <a:ext cx="9094531" cy="316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967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115" y="0"/>
            <a:ext cx="15179675" cy="853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3407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IN" dirty="0"/>
              <a:t>REAL WORLD PROBLEMS</a:t>
            </a:r>
          </a:p>
        </p:txBody>
      </p:sp>
      <p:sp>
        <p:nvSpPr>
          <p:cNvPr id="3" name="Content Placeholder 2"/>
          <p:cNvSpPr>
            <a:spLocks noGrp="1"/>
          </p:cNvSpPr>
          <p:nvPr>
            <p:ph idx="1"/>
          </p:nvPr>
        </p:nvSpPr>
        <p:spPr>
          <a:xfrm>
            <a:off x="152400" y="914400"/>
            <a:ext cx="8686800" cy="5943600"/>
          </a:xfrm>
        </p:spPr>
        <p:txBody>
          <a:bodyPr>
            <a:normAutofit/>
          </a:bodyPr>
          <a:lstStyle/>
          <a:p>
            <a:pPr>
              <a:lnSpc>
                <a:spcPct val="150000"/>
              </a:lnSpc>
            </a:pPr>
            <a:r>
              <a:rPr lang="en-IN" sz="2400" dirty="0"/>
              <a:t>Web sites and in-car systems that provide driving directions</a:t>
            </a:r>
          </a:p>
          <a:p>
            <a:pPr>
              <a:lnSpc>
                <a:spcPct val="150000"/>
              </a:lnSpc>
            </a:pPr>
            <a:r>
              <a:rPr lang="en-IN" sz="2400" dirty="0"/>
              <a:t>Touring Problems</a:t>
            </a:r>
          </a:p>
          <a:p>
            <a:pPr>
              <a:lnSpc>
                <a:spcPct val="150000"/>
              </a:lnSpc>
            </a:pPr>
            <a:r>
              <a:rPr lang="en-IN" sz="2400" dirty="0"/>
              <a:t>Travelling Salesman Problem</a:t>
            </a:r>
          </a:p>
          <a:p>
            <a:pPr>
              <a:lnSpc>
                <a:spcPct val="150000"/>
              </a:lnSpc>
            </a:pPr>
            <a:r>
              <a:rPr lang="en-IN" sz="2400" dirty="0"/>
              <a:t>Robot Navigation</a:t>
            </a:r>
          </a:p>
          <a:p>
            <a:pPr>
              <a:lnSpc>
                <a:spcPct val="150000"/>
              </a:lnSpc>
            </a:pPr>
            <a:r>
              <a:rPr lang="en-IN" sz="2400" dirty="0"/>
              <a:t> Others, such as </a:t>
            </a:r>
          </a:p>
          <a:p>
            <a:pPr lvl="1">
              <a:lnSpc>
                <a:spcPct val="150000"/>
              </a:lnSpc>
            </a:pPr>
            <a:r>
              <a:rPr lang="en-IN" sz="2000" dirty="0"/>
              <a:t>routing video streams in computer networks</a:t>
            </a:r>
          </a:p>
          <a:p>
            <a:pPr lvl="1">
              <a:lnSpc>
                <a:spcPct val="150000"/>
              </a:lnSpc>
            </a:pPr>
            <a:r>
              <a:rPr lang="en-IN" sz="2000" dirty="0"/>
              <a:t>military operations planning</a:t>
            </a:r>
          </a:p>
          <a:p>
            <a:pPr lvl="1">
              <a:lnSpc>
                <a:spcPct val="150000"/>
              </a:lnSpc>
            </a:pPr>
            <a:r>
              <a:rPr lang="en-IN" sz="2000" dirty="0"/>
              <a:t>airline travel planning systems </a:t>
            </a:r>
          </a:p>
          <a:p>
            <a:pPr marL="457200" lvl="1" indent="0">
              <a:lnSpc>
                <a:spcPct val="150000"/>
              </a:lnSpc>
              <a:buNone/>
            </a:pPr>
            <a:r>
              <a:rPr lang="en-IN" sz="2000" dirty="0"/>
              <a:t>CONSIDER THE </a:t>
            </a:r>
            <a:r>
              <a:rPr lang="en-IN" sz="2000" u="sng" dirty="0">
                <a:solidFill>
                  <a:srgbClr val="7030A0"/>
                </a:solidFill>
              </a:rPr>
              <a:t>AIRLINE TRAVEL PROBLEMS </a:t>
            </a:r>
            <a:r>
              <a:rPr lang="en-IN" sz="2000" dirty="0"/>
              <a:t>THAT MUST BE SOLVED BY A TRAVEL-PLANNING WEB SITE</a:t>
            </a:r>
          </a:p>
        </p:txBody>
      </p:sp>
    </p:spTree>
    <p:extLst>
      <p:ext uri="{BB962C8B-B14F-4D97-AF65-F5344CB8AC3E}">
        <p14:creationId xmlns:p14="http://schemas.microsoft.com/office/powerpoint/2010/main" val="3268688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07440" cy="446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921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8686800" cy="5897563"/>
          </a:xfrm>
        </p:spPr>
        <p:txBody>
          <a:bodyPr>
            <a:normAutofit/>
          </a:bodyPr>
          <a:lstStyle/>
          <a:p>
            <a:pPr algn="just">
              <a:lnSpc>
                <a:spcPct val="200000"/>
              </a:lnSpc>
            </a:pPr>
            <a:r>
              <a:rPr lang="en-IN" sz="2400" b="1" dirty="0">
                <a:solidFill>
                  <a:srgbClr val="FF0000"/>
                </a:solidFill>
              </a:rPr>
              <a:t>A VLSI layout problem </a:t>
            </a:r>
            <a:r>
              <a:rPr lang="en-IN" sz="2400" dirty="0"/>
              <a:t>requires positioning millions of components and connections on a chip to minimize area, minimize circuit delays, minimize stray capacitances, and maximize manufacturing yield.</a:t>
            </a:r>
          </a:p>
          <a:p>
            <a:pPr algn="just">
              <a:lnSpc>
                <a:spcPct val="200000"/>
              </a:lnSpc>
            </a:pPr>
            <a:r>
              <a:rPr lang="en-IN" sz="2400" b="1" dirty="0">
                <a:solidFill>
                  <a:srgbClr val="FF0000"/>
                </a:solidFill>
              </a:rPr>
              <a:t>PROTEIN DESIGN </a:t>
            </a:r>
            <a:r>
              <a:rPr lang="en-IN" sz="2400" dirty="0"/>
              <a:t>in which the goal is to ﬁnd a sequence of amino acids that will fold into a three-dimensional protein with the right properties to cure some disease.</a:t>
            </a:r>
          </a:p>
          <a:p>
            <a:pPr algn="just">
              <a:lnSpc>
                <a:spcPct val="200000"/>
              </a:lnSpc>
            </a:pPr>
            <a:endParaRPr lang="en-IN" sz="2400" dirty="0"/>
          </a:p>
        </p:txBody>
      </p:sp>
    </p:spTree>
    <p:extLst>
      <p:ext uri="{BB962C8B-B14F-4D97-AF65-F5344CB8AC3E}">
        <p14:creationId xmlns:p14="http://schemas.microsoft.com/office/powerpoint/2010/main" val="338819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52400"/>
            <a:ext cx="9753600" cy="1143000"/>
          </a:xfrm>
        </p:spPr>
        <p:txBody>
          <a:bodyPr>
            <a:normAutofit fontScale="90000"/>
          </a:bodyPr>
          <a:lstStyle/>
          <a:p>
            <a:r>
              <a:rPr lang="en-IN" dirty="0"/>
              <a:t>Defining Problem as a </a:t>
            </a:r>
            <a:r>
              <a:rPr lang="en-IN" b="1" dirty="0">
                <a:solidFill>
                  <a:srgbClr val="FF0000"/>
                </a:solidFill>
              </a:rPr>
              <a:t>STATE SPACE SEARCH </a:t>
            </a:r>
          </a:p>
        </p:txBody>
      </p:sp>
      <p:sp>
        <p:nvSpPr>
          <p:cNvPr id="3" name="Content Placeholder 2"/>
          <p:cNvSpPr>
            <a:spLocks noGrp="1"/>
          </p:cNvSpPr>
          <p:nvPr>
            <p:ph idx="1"/>
          </p:nvPr>
        </p:nvSpPr>
        <p:spPr>
          <a:xfrm>
            <a:off x="495300" y="808037"/>
            <a:ext cx="8343900" cy="5745163"/>
          </a:xfrm>
        </p:spPr>
        <p:txBody>
          <a:bodyPr>
            <a:normAutofit fontScale="92500"/>
          </a:bodyPr>
          <a:lstStyle/>
          <a:p>
            <a:pPr marL="514350" indent="-514350">
              <a:lnSpc>
                <a:spcPct val="200000"/>
              </a:lnSpc>
              <a:buFont typeface="+mj-lt"/>
              <a:buAutoNum type="arabicPeriod"/>
            </a:pPr>
            <a:r>
              <a:rPr lang="en-IN" sz="2000" dirty="0"/>
              <a:t>A state space that contains </a:t>
            </a:r>
            <a:r>
              <a:rPr lang="en-IN" sz="2000" b="1" u="sng" dirty="0">
                <a:solidFill>
                  <a:srgbClr val="FF0000"/>
                </a:solidFill>
              </a:rPr>
              <a:t>all possible configurations</a:t>
            </a:r>
            <a:r>
              <a:rPr lang="en-IN" sz="2000" u="sng" dirty="0"/>
              <a:t> </a:t>
            </a:r>
            <a:r>
              <a:rPr lang="en-IN" sz="2000" dirty="0"/>
              <a:t>of all relevant objects.</a:t>
            </a:r>
          </a:p>
          <a:p>
            <a:pPr marL="514350" indent="-514350">
              <a:lnSpc>
                <a:spcPct val="200000"/>
              </a:lnSpc>
              <a:buFont typeface="+mj-lt"/>
              <a:buAutoNum type="arabicPeriod"/>
            </a:pPr>
            <a:r>
              <a:rPr lang="en-IN" sz="2000" dirty="0"/>
              <a:t>Specify one or more states describing all possible situations from which problem solving may </a:t>
            </a:r>
            <a:r>
              <a:rPr lang="en-IN" sz="2000" u="sng" dirty="0"/>
              <a:t>start </a:t>
            </a:r>
            <a:r>
              <a:rPr lang="en-IN" sz="2000" b="1" u="sng" dirty="0">
                <a:solidFill>
                  <a:srgbClr val="FF0000"/>
                </a:solidFill>
              </a:rPr>
              <a:t>(Initial States)</a:t>
            </a:r>
          </a:p>
          <a:p>
            <a:pPr marL="514350" indent="-514350">
              <a:lnSpc>
                <a:spcPct val="200000"/>
              </a:lnSpc>
              <a:buFont typeface="+mj-lt"/>
              <a:buAutoNum type="arabicPeriod"/>
            </a:pPr>
            <a:r>
              <a:rPr lang="en-IN" sz="2000" dirty="0"/>
              <a:t>Specify one or more states that would be </a:t>
            </a:r>
            <a:r>
              <a:rPr lang="en-IN" sz="2000" u="sng" dirty="0"/>
              <a:t>acceptable as solutions </a:t>
            </a:r>
            <a:r>
              <a:rPr lang="en-IN" sz="2000" dirty="0"/>
              <a:t>to problems </a:t>
            </a:r>
            <a:r>
              <a:rPr lang="en-IN" sz="2100" b="1" u="sng" dirty="0">
                <a:solidFill>
                  <a:srgbClr val="FF0000"/>
                </a:solidFill>
              </a:rPr>
              <a:t>(Goal States). </a:t>
            </a:r>
          </a:p>
          <a:p>
            <a:pPr marL="514350" indent="-514350">
              <a:lnSpc>
                <a:spcPct val="200000"/>
              </a:lnSpc>
              <a:buFont typeface="+mj-lt"/>
              <a:buAutoNum type="arabicPeriod"/>
            </a:pPr>
            <a:r>
              <a:rPr lang="en-IN" sz="2000" dirty="0"/>
              <a:t>Specify set of rules that describe </a:t>
            </a:r>
            <a:r>
              <a:rPr lang="en-IN" sz="2000" b="1" u="sng" dirty="0">
                <a:solidFill>
                  <a:srgbClr val="FF0000"/>
                </a:solidFill>
              </a:rPr>
              <a:t>actions</a:t>
            </a:r>
            <a:r>
              <a:rPr lang="en-IN" sz="2000" u="sng" dirty="0"/>
              <a:t> (operators)</a:t>
            </a:r>
            <a:r>
              <a:rPr lang="en-IN" sz="2000" dirty="0"/>
              <a:t> available.</a:t>
            </a:r>
          </a:p>
          <a:p>
            <a:pPr marL="914400" lvl="1" indent="-514350">
              <a:lnSpc>
                <a:spcPct val="200000"/>
              </a:lnSpc>
              <a:buFont typeface="+mj-lt"/>
              <a:buAutoNum type="arabicPeriod"/>
            </a:pPr>
            <a:r>
              <a:rPr lang="en-IN" sz="1600" dirty="0"/>
              <a:t>What unstated assumptions are present in the informal problem description?</a:t>
            </a:r>
          </a:p>
          <a:p>
            <a:pPr marL="914400" lvl="1" indent="-514350">
              <a:lnSpc>
                <a:spcPct val="200000"/>
              </a:lnSpc>
              <a:buFont typeface="+mj-lt"/>
              <a:buAutoNum type="arabicPeriod"/>
            </a:pPr>
            <a:r>
              <a:rPr lang="en-IN" sz="1600" dirty="0"/>
              <a:t>How general should the rules be ?</a:t>
            </a:r>
          </a:p>
          <a:p>
            <a:pPr marL="914400" lvl="1" indent="-514350">
              <a:lnSpc>
                <a:spcPct val="200000"/>
              </a:lnSpc>
              <a:buFont typeface="+mj-lt"/>
              <a:buAutoNum type="arabicPeriod"/>
            </a:pPr>
            <a:r>
              <a:rPr lang="en-IN" sz="1600" dirty="0"/>
              <a:t>How much of the work required to solve the problem should be pre computed and represented in the rules?</a:t>
            </a:r>
          </a:p>
          <a:p>
            <a:pPr marL="400050" lvl="1" indent="0">
              <a:buNone/>
            </a:pPr>
            <a:endParaRPr lang="en-IN" sz="1600" dirty="0"/>
          </a:p>
          <a:p>
            <a:pPr marL="514350" indent="-514350">
              <a:buFont typeface="+mj-lt"/>
              <a:buAutoNum type="arabicPeriod"/>
            </a:pPr>
            <a:endParaRPr lang="en-IN" dirty="0"/>
          </a:p>
        </p:txBody>
      </p:sp>
    </p:spTree>
    <p:extLst>
      <p:ext uri="{BB962C8B-B14F-4D97-AF65-F5344CB8AC3E}">
        <p14:creationId xmlns:p14="http://schemas.microsoft.com/office/powerpoint/2010/main" val="2918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Production Systems</a:t>
            </a:r>
          </a:p>
        </p:txBody>
      </p:sp>
      <p:sp>
        <p:nvSpPr>
          <p:cNvPr id="3" name="Content Placeholder 2"/>
          <p:cNvSpPr>
            <a:spLocks noGrp="1"/>
          </p:cNvSpPr>
          <p:nvPr>
            <p:ph idx="1"/>
          </p:nvPr>
        </p:nvSpPr>
        <p:spPr/>
        <p:txBody>
          <a:bodyPr>
            <a:normAutofit fontScale="92500"/>
          </a:bodyPr>
          <a:lstStyle/>
          <a:p>
            <a:pPr>
              <a:lnSpc>
                <a:spcPct val="200000"/>
              </a:lnSpc>
            </a:pPr>
            <a:r>
              <a:rPr lang="en-IN" sz="2400" dirty="0"/>
              <a:t>A set of </a:t>
            </a:r>
            <a:r>
              <a:rPr lang="en-IN" sz="2400" b="1" dirty="0"/>
              <a:t>rules</a:t>
            </a:r>
            <a:r>
              <a:rPr lang="en-IN" sz="2400" dirty="0"/>
              <a:t>(Left side[pattern] determining applicability of rule on right side[describes operation to be performed if rule applied])</a:t>
            </a:r>
          </a:p>
          <a:p>
            <a:pPr>
              <a:lnSpc>
                <a:spcPct val="200000"/>
              </a:lnSpc>
            </a:pPr>
            <a:r>
              <a:rPr lang="en-IN" sz="2400" dirty="0"/>
              <a:t>One or more </a:t>
            </a:r>
            <a:r>
              <a:rPr lang="en-IN" sz="2400" b="1" dirty="0"/>
              <a:t>knowledge base</a:t>
            </a:r>
            <a:r>
              <a:rPr lang="en-IN" sz="2400" dirty="0"/>
              <a:t> (Structured)</a:t>
            </a:r>
          </a:p>
          <a:p>
            <a:pPr>
              <a:lnSpc>
                <a:spcPct val="200000"/>
              </a:lnSpc>
            </a:pPr>
            <a:r>
              <a:rPr lang="en-IN" sz="2400" b="1" dirty="0"/>
              <a:t>Control strategy</a:t>
            </a:r>
            <a:r>
              <a:rPr lang="en-IN" sz="2400" dirty="0"/>
              <a:t>-order of rules applied/compared , way of resolving conflicts.</a:t>
            </a:r>
          </a:p>
          <a:p>
            <a:pPr>
              <a:lnSpc>
                <a:spcPct val="200000"/>
              </a:lnSpc>
            </a:pPr>
            <a:r>
              <a:rPr lang="en-IN" sz="2400" b="1" dirty="0"/>
              <a:t>A rule applier</a:t>
            </a:r>
          </a:p>
        </p:txBody>
      </p:sp>
    </p:spTree>
    <p:extLst>
      <p:ext uri="{BB962C8B-B14F-4D97-AF65-F5344CB8AC3E}">
        <p14:creationId xmlns:p14="http://schemas.microsoft.com/office/powerpoint/2010/main" val="197680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0602251"/>
              </p:ext>
            </p:extLst>
          </p:nvPr>
        </p:nvGraphicFramePr>
        <p:xfrm>
          <a:off x="76199" y="1142999"/>
          <a:ext cx="9067801" cy="5181600"/>
        </p:xfrm>
        <a:graphic>
          <a:graphicData uri="http://schemas.openxmlformats.org/drawingml/2006/table">
            <a:tbl>
              <a:tblPr>
                <a:tableStyleId>{35758FB7-9AC5-4552-8A53-C91805E547FA}</a:tableStyleId>
              </a:tblPr>
              <a:tblGrid>
                <a:gridCol w="374543">
                  <a:extLst>
                    <a:ext uri="{9D8B030D-6E8A-4147-A177-3AD203B41FA5}">
                      <a16:colId xmlns:a16="http://schemas.microsoft.com/office/drawing/2014/main" val="20000"/>
                    </a:ext>
                  </a:extLst>
                </a:gridCol>
                <a:gridCol w="1123627">
                  <a:extLst>
                    <a:ext uri="{9D8B030D-6E8A-4147-A177-3AD203B41FA5}">
                      <a16:colId xmlns:a16="http://schemas.microsoft.com/office/drawing/2014/main" val="20001"/>
                    </a:ext>
                  </a:extLst>
                </a:gridCol>
                <a:gridCol w="1273444">
                  <a:extLst>
                    <a:ext uri="{9D8B030D-6E8A-4147-A177-3AD203B41FA5}">
                      <a16:colId xmlns:a16="http://schemas.microsoft.com/office/drawing/2014/main" val="20002"/>
                    </a:ext>
                  </a:extLst>
                </a:gridCol>
                <a:gridCol w="1273444">
                  <a:extLst>
                    <a:ext uri="{9D8B030D-6E8A-4147-A177-3AD203B41FA5}">
                      <a16:colId xmlns:a16="http://schemas.microsoft.com/office/drawing/2014/main" val="20003"/>
                    </a:ext>
                  </a:extLst>
                </a:gridCol>
                <a:gridCol w="5022743">
                  <a:extLst>
                    <a:ext uri="{9D8B030D-6E8A-4147-A177-3AD203B41FA5}">
                      <a16:colId xmlns:a16="http://schemas.microsoft.com/office/drawing/2014/main" val="20004"/>
                    </a:ext>
                  </a:extLst>
                </a:gridCol>
              </a:tblGrid>
              <a:tr h="1082187">
                <a:tc>
                  <a:txBody>
                    <a:bodyPr/>
                    <a:lstStyle/>
                    <a:p>
                      <a:pPr algn="l"/>
                      <a:r>
                        <a:rPr lang="en-IN" sz="1800" b="1" dirty="0" err="1">
                          <a:effectLst/>
                        </a:rPr>
                        <a:t>S.No</a:t>
                      </a:r>
                      <a:r>
                        <a:rPr lang="en-IN" sz="1800" b="1" dirty="0">
                          <a:effectLst/>
                        </a:rPr>
                        <a:t>.</a:t>
                      </a:r>
                    </a:p>
                  </a:txBody>
                  <a:tcPr marL="8847" marR="8847" marT="8847" marB="8847" anchor="ctr"/>
                </a:tc>
                <a:tc>
                  <a:txBody>
                    <a:bodyPr/>
                    <a:lstStyle/>
                    <a:p>
                      <a:pPr algn="l"/>
                      <a:r>
                        <a:rPr lang="en-IN" sz="1800" b="1" dirty="0">
                          <a:effectLst/>
                        </a:rPr>
                        <a:t>Initial State</a:t>
                      </a:r>
                    </a:p>
                  </a:txBody>
                  <a:tcPr marL="8847" marR="8847" marT="8847" marB="8847" anchor="ctr"/>
                </a:tc>
                <a:tc>
                  <a:txBody>
                    <a:bodyPr/>
                    <a:lstStyle/>
                    <a:p>
                      <a:pPr algn="l"/>
                      <a:r>
                        <a:rPr lang="en-IN" sz="1800" b="1">
                          <a:effectLst/>
                        </a:rPr>
                        <a:t>Condition</a:t>
                      </a:r>
                    </a:p>
                  </a:txBody>
                  <a:tcPr marL="8847" marR="8847" marT="8847" marB="8847" anchor="ctr"/>
                </a:tc>
                <a:tc>
                  <a:txBody>
                    <a:bodyPr/>
                    <a:lstStyle/>
                    <a:p>
                      <a:pPr algn="l"/>
                      <a:r>
                        <a:rPr lang="en-IN" sz="1800" b="1">
                          <a:effectLst/>
                        </a:rPr>
                        <a:t>Final state</a:t>
                      </a:r>
                    </a:p>
                  </a:txBody>
                  <a:tcPr marL="8847" marR="8847" marT="8847" marB="8847" anchor="ctr"/>
                </a:tc>
                <a:tc>
                  <a:txBody>
                    <a:bodyPr/>
                    <a:lstStyle/>
                    <a:p>
                      <a:pPr algn="l"/>
                      <a:r>
                        <a:rPr lang="en-IN" sz="1800" b="1" dirty="0">
                          <a:effectLst/>
                        </a:rPr>
                        <a:t>Description of action taken</a:t>
                      </a:r>
                    </a:p>
                  </a:txBody>
                  <a:tcPr marL="8847" marR="8847" marT="8847" marB="8847" anchor="ctr"/>
                </a:tc>
                <a:extLst>
                  <a:ext uri="{0D108BD9-81ED-4DB2-BD59-A6C34878D82A}">
                    <a16:rowId xmlns:a16="http://schemas.microsoft.com/office/drawing/2014/main" val="10000"/>
                  </a:ext>
                </a:extLst>
              </a:tr>
              <a:tr h="761802">
                <a:tc>
                  <a:txBody>
                    <a:bodyPr/>
                    <a:lstStyle/>
                    <a:p>
                      <a:pPr algn="l"/>
                      <a:r>
                        <a:rPr lang="en-IN" sz="1800" dirty="0">
                          <a:effectLst/>
                        </a:rPr>
                        <a:t>1.</a:t>
                      </a:r>
                    </a:p>
                  </a:txBody>
                  <a:tcPr marL="8847" marR="8847" marT="8847" marB="8847" anchor="ctr"/>
                </a:tc>
                <a:tc>
                  <a:txBody>
                    <a:bodyPr/>
                    <a:lstStyle/>
                    <a:p>
                      <a:pPr algn="l"/>
                      <a:r>
                        <a:rPr lang="en-IN" sz="1800" dirty="0">
                          <a:effectLst/>
                        </a:rPr>
                        <a:t>(</a:t>
                      </a:r>
                      <a:r>
                        <a:rPr lang="en-IN" sz="1800" dirty="0" err="1">
                          <a:effectLst/>
                        </a:rPr>
                        <a:t>x,y</a:t>
                      </a:r>
                      <a:r>
                        <a:rPr lang="en-IN" sz="1800" dirty="0">
                          <a:effectLst/>
                        </a:rPr>
                        <a:t>)</a:t>
                      </a:r>
                    </a:p>
                  </a:txBody>
                  <a:tcPr marL="8847" marR="8847" marT="8847" marB="8847" anchor="ctr"/>
                </a:tc>
                <a:tc>
                  <a:txBody>
                    <a:bodyPr/>
                    <a:lstStyle/>
                    <a:p>
                      <a:pPr algn="l"/>
                      <a:r>
                        <a:rPr lang="en-IN" sz="1800" dirty="0">
                          <a:effectLst/>
                        </a:rPr>
                        <a:t>If x&lt;4</a:t>
                      </a:r>
                    </a:p>
                  </a:txBody>
                  <a:tcPr marL="8847" marR="8847" marT="8847" marB="8847" anchor="ctr"/>
                </a:tc>
                <a:tc>
                  <a:txBody>
                    <a:bodyPr/>
                    <a:lstStyle/>
                    <a:p>
                      <a:pPr algn="l"/>
                      <a:r>
                        <a:rPr lang="en-IN" sz="1800" dirty="0">
                          <a:effectLst/>
                        </a:rPr>
                        <a:t>(4,y)</a:t>
                      </a:r>
                    </a:p>
                  </a:txBody>
                  <a:tcPr marL="8847" marR="8847" marT="8847" marB="8847" anchor="ctr"/>
                </a:tc>
                <a:tc>
                  <a:txBody>
                    <a:bodyPr/>
                    <a:lstStyle/>
                    <a:p>
                      <a:pPr algn="l"/>
                      <a:r>
                        <a:rPr lang="en-IN" sz="1800" dirty="0">
                          <a:effectLst/>
                        </a:rPr>
                        <a:t>Fill the 4 gallon jug completely</a:t>
                      </a:r>
                    </a:p>
                  </a:txBody>
                  <a:tcPr marL="8847" marR="8847" marT="8847" marB="8847" anchor="ctr"/>
                </a:tc>
                <a:extLst>
                  <a:ext uri="{0D108BD9-81ED-4DB2-BD59-A6C34878D82A}">
                    <a16:rowId xmlns:a16="http://schemas.microsoft.com/office/drawing/2014/main" val="10001"/>
                  </a:ext>
                </a:extLst>
              </a:tr>
              <a:tr h="761802">
                <a:tc>
                  <a:txBody>
                    <a:bodyPr/>
                    <a:lstStyle/>
                    <a:p>
                      <a:pPr algn="l"/>
                      <a:r>
                        <a:rPr lang="en-IN" sz="1800" dirty="0">
                          <a:effectLst/>
                        </a:rPr>
                        <a:t>2.</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dirty="0">
                          <a:effectLst/>
                        </a:rPr>
                        <a:t>if y&lt;3</a:t>
                      </a:r>
                    </a:p>
                  </a:txBody>
                  <a:tcPr marL="8847" marR="8847" marT="8847" marB="8847" anchor="ctr"/>
                </a:tc>
                <a:tc>
                  <a:txBody>
                    <a:bodyPr/>
                    <a:lstStyle/>
                    <a:p>
                      <a:pPr algn="l"/>
                      <a:r>
                        <a:rPr lang="en-IN" sz="1800" dirty="0">
                          <a:effectLst/>
                        </a:rPr>
                        <a:t>(x,3)</a:t>
                      </a:r>
                    </a:p>
                  </a:txBody>
                  <a:tcPr marL="8847" marR="8847" marT="8847" marB="8847" anchor="ctr"/>
                </a:tc>
                <a:tc>
                  <a:txBody>
                    <a:bodyPr/>
                    <a:lstStyle/>
                    <a:p>
                      <a:pPr algn="l"/>
                      <a:r>
                        <a:rPr lang="en-IN" sz="1800" dirty="0">
                          <a:effectLst/>
                        </a:rPr>
                        <a:t>Fill the 3 gallon jug completely</a:t>
                      </a:r>
                    </a:p>
                  </a:txBody>
                  <a:tcPr marL="8847" marR="8847" marT="8847" marB="8847" anchor="ctr"/>
                </a:tc>
                <a:extLst>
                  <a:ext uri="{0D108BD9-81ED-4DB2-BD59-A6C34878D82A}">
                    <a16:rowId xmlns:a16="http://schemas.microsoft.com/office/drawing/2014/main" val="10002"/>
                  </a:ext>
                </a:extLst>
              </a:tr>
              <a:tr h="1008905">
                <a:tc>
                  <a:txBody>
                    <a:bodyPr/>
                    <a:lstStyle/>
                    <a:p>
                      <a:pPr algn="l"/>
                      <a:r>
                        <a:rPr lang="en-IN" sz="1800">
                          <a:effectLst/>
                        </a:rPr>
                        <a:t>3.</a:t>
                      </a:r>
                    </a:p>
                  </a:txBody>
                  <a:tcPr marL="8847" marR="8847" marT="8847" marB="8847" anchor="ctr"/>
                </a:tc>
                <a:tc>
                  <a:txBody>
                    <a:bodyPr/>
                    <a:lstStyle/>
                    <a:p>
                      <a:pPr algn="l"/>
                      <a:r>
                        <a:rPr lang="en-IN" sz="1800" dirty="0">
                          <a:effectLst/>
                        </a:rPr>
                        <a:t>(</a:t>
                      </a:r>
                      <a:r>
                        <a:rPr lang="en-IN" sz="1800" dirty="0" err="1">
                          <a:effectLst/>
                        </a:rPr>
                        <a:t>x,y</a:t>
                      </a:r>
                      <a:r>
                        <a:rPr lang="en-IN" sz="1800" dirty="0">
                          <a:effectLst/>
                        </a:rPr>
                        <a:t>)</a:t>
                      </a:r>
                    </a:p>
                  </a:txBody>
                  <a:tcPr marL="8847" marR="8847" marT="8847" marB="8847" anchor="ctr"/>
                </a:tc>
                <a:tc>
                  <a:txBody>
                    <a:bodyPr/>
                    <a:lstStyle/>
                    <a:p>
                      <a:pPr algn="l"/>
                      <a:r>
                        <a:rPr lang="en-IN" sz="1800">
                          <a:effectLst/>
                        </a:rPr>
                        <a:t>If x&gt;0</a:t>
                      </a:r>
                    </a:p>
                  </a:txBody>
                  <a:tcPr marL="8847" marR="8847" marT="8847" marB="8847" anchor="ctr"/>
                </a:tc>
                <a:tc>
                  <a:txBody>
                    <a:bodyPr/>
                    <a:lstStyle/>
                    <a:p>
                      <a:pPr algn="l"/>
                      <a:r>
                        <a:rPr lang="en-IN" sz="1800">
                          <a:effectLst/>
                        </a:rPr>
                        <a:t>(x-d,y)</a:t>
                      </a:r>
                    </a:p>
                  </a:txBody>
                  <a:tcPr marL="8847" marR="8847" marT="8847" marB="8847" anchor="ctr"/>
                </a:tc>
                <a:tc>
                  <a:txBody>
                    <a:bodyPr/>
                    <a:lstStyle/>
                    <a:p>
                      <a:pPr algn="l"/>
                      <a:r>
                        <a:rPr lang="en-IN" sz="1800" dirty="0">
                          <a:effectLst/>
                        </a:rPr>
                        <a:t>Pour some part from the 4 gallon jug</a:t>
                      </a:r>
                    </a:p>
                  </a:txBody>
                  <a:tcPr marL="8847" marR="8847" marT="8847" marB="8847" anchor="ctr"/>
                </a:tc>
                <a:extLst>
                  <a:ext uri="{0D108BD9-81ED-4DB2-BD59-A6C34878D82A}">
                    <a16:rowId xmlns:a16="http://schemas.microsoft.com/office/drawing/2014/main" val="10003"/>
                  </a:ext>
                </a:extLst>
              </a:tr>
              <a:tr h="1008905">
                <a:tc>
                  <a:txBody>
                    <a:bodyPr/>
                    <a:lstStyle/>
                    <a:p>
                      <a:pPr algn="l"/>
                      <a:r>
                        <a:rPr lang="en-IN" sz="1800" dirty="0">
                          <a:effectLst/>
                        </a:rPr>
                        <a:t>4.</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dirty="0">
                          <a:effectLst/>
                        </a:rPr>
                        <a:t>If y&gt;0</a:t>
                      </a:r>
                    </a:p>
                  </a:txBody>
                  <a:tcPr marL="8847" marR="8847" marT="8847" marB="8847" anchor="ctr"/>
                </a:tc>
                <a:tc>
                  <a:txBody>
                    <a:bodyPr/>
                    <a:lstStyle/>
                    <a:p>
                      <a:pPr algn="l"/>
                      <a:r>
                        <a:rPr lang="en-IN" sz="1800" dirty="0">
                          <a:effectLst/>
                        </a:rPr>
                        <a:t>(</a:t>
                      </a:r>
                      <a:r>
                        <a:rPr lang="en-IN" sz="1800" dirty="0" err="1">
                          <a:effectLst/>
                        </a:rPr>
                        <a:t>x,y</a:t>
                      </a:r>
                      <a:r>
                        <a:rPr lang="en-IN" sz="1800" dirty="0">
                          <a:effectLst/>
                        </a:rPr>
                        <a:t>-d)</a:t>
                      </a:r>
                    </a:p>
                  </a:txBody>
                  <a:tcPr marL="8847" marR="8847" marT="8847" marB="8847" anchor="ctr"/>
                </a:tc>
                <a:tc>
                  <a:txBody>
                    <a:bodyPr/>
                    <a:lstStyle/>
                    <a:p>
                      <a:pPr algn="l"/>
                      <a:r>
                        <a:rPr lang="en-IN" sz="1800" dirty="0">
                          <a:effectLst/>
                        </a:rPr>
                        <a:t>Pour some part from the 3 gallon jug</a:t>
                      </a:r>
                    </a:p>
                  </a:txBody>
                  <a:tcPr marL="8847" marR="8847" marT="8847" marB="8847" anchor="ctr"/>
                </a:tc>
                <a:extLst>
                  <a:ext uri="{0D108BD9-81ED-4DB2-BD59-A6C34878D82A}">
                    <a16:rowId xmlns:a16="http://schemas.microsoft.com/office/drawing/2014/main" val="10004"/>
                  </a:ext>
                </a:extLst>
              </a:tr>
              <a:tr h="557999">
                <a:tc>
                  <a:txBody>
                    <a:bodyPr/>
                    <a:lstStyle/>
                    <a:p>
                      <a:pPr algn="l"/>
                      <a:r>
                        <a:rPr lang="en-IN" sz="1800">
                          <a:effectLst/>
                        </a:rPr>
                        <a:t>5.</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x&gt;0</a:t>
                      </a:r>
                    </a:p>
                  </a:txBody>
                  <a:tcPr marL="8847" marR="8847" marT="8847" marB="8847" anchor="ctr"/>
                </a:tc>
                <a:tc>
                  <a:txBody>
                    <a:bodyPr/>
                    <a:lstStyle/>
                    <a:p>
                      <a:pPr algn="l"/>
                      <a:r>
                        <a:rPr lang="en-IN" sz="1800">
                          <a:effectLst/>
                        </a:rPr>
                        <a:t>(0,y)</a:t>
                      </a:r>
                    </a:p>
                  </a:txBody>
                  <a:tcPr marL="8847" marR="8847" marT="8847" marB="8847" anchor="ctr"/>
                </a:tc>
                <a:tc>
                  <a:txBody>
                    <a:bodyPr/>
                    <a:lstStyle/>
                    <a:p>
                      <a:pPr algn="l"/>
                      <a:r>
                        <a:rPr lang="en-IN" sz="1800" dirty="0">
                          <a:effectLst/>
                        </a:rPr>
                        <a:t>Empty the 4 gallon jug</a:t>
                      </a:r>
                    </a:p>
                  </a:txBody>
                  <a:tcPr marL="8847" marR="8847" marT="8847" marB="8847" anchor="ctr"/>
                </a:tc>
                <a:extLst>
                  <a:ext uri="{0D108BD9-81ED-4DB2-BD59-A6C34878D82A}">
                    <a16:rowId xmlns:a16="http://schemas.microsoft.com/office/drawing/2014/main" val="10005"/>
                  </a:ext>
                </a:extLst>
              </a:tr>
            </a:tbl>
          </a:graphicData>
        </a:graphic>
      </p:graphicFrame>
      <p:sp>
        <p:nvSpPr>
          <p:cNvPr id="5" name="Rectangle 4"/>
          <p:cNvSpPr/>
          <p:nvPr/>
        </p:nvSpPr>
        <p:spPr>
          <a:xfrm>
            <a:off x="4549" y="3059942"/>
            <a:ext cx="914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p:cNvSpPr/>
          <p:nvPr/>
        </p:nvSpPr>
        <p:spPr>
          <a:xfrm>
            <a:off x="28433" y="3962400"/>
            <a:ext cx="914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1415" y="4800600"/>
            <a:ext cx="914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8433" y="5715000"/>
            <a:ext cx="914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274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96605512"/>
              </p:ext>
            </p:extLst>
          </p:nvPr>
        </p:nvGraphicFramePr>
        <p:xfrm>
          <a:off x="-1" y="867226"/>
          <a:ext cx="9067801" cy="5076372"/>
        </p:xfrm>
        <a:graphic>
          <a:graphicData uri="http://schemas.openxmlformats.org/drawingml/2006/table">
            <a:tbl>
              <a:tblPr>
                <a:tableStyleId>{35758FB7-9AC5-4552-8A53-C91805E547FA}</a:tableStyleId>
              </a:tblPr>
              <a:tblGrid>
                <a:gridCol w="374543">
                  <a:extLst>
                    <a:ext uri="{9D8B030D-6E8A-4147-A177-3AD203B41FA5}">
                      <a16:colId xmlns:a16="http://schemas.microsoft.com/office/drawing/2014/main" val="20000"/>
                    </a:ext>
                  </a:extLst>
                </a:gridCol>
                <a:gridCol w="1123627">
                  <a:extLst>
                    <a:ext uri="{9D8B030D-6E8A-4147-A177-3AD203B41FA5}">
                      <a16:colId xmlns:a16="http://schemas.microsoft.com/office/drawing/2014/main" val="20001"/>
                    </a:ext>
                  </a:extLst>
                </a:gridCol>
                <a:gridCol w="1273444">
                  <a:extLst>
                    <a:ext uri="{9D8B030D-6E8A-4147-A177-3AD203B41FA5}">
                      <a16:colId xmlns:a16="http://schemas.microsoft.com/office/drawing/2014/main" val="20002"/>
                    </a:ext>
                  </a:extLst>
                </a:gridCol>
                <a:gridCol w="1273444">
                  <a:extLst>
                    <a:ext uri="{9D8B030D-6E8A-4147-A177-3AD203B41FA5}">
                      <a16:colId xmlns:a16="http://schemas.microsoft.com/office/drawing/2014/main" val="20003"/>
                    </a:ext>
                  </a:extLst>
                </a:gridCol>
                <a:gridCol w="5022743">
                  <a:extLst>
                    <a:ext uri="{9D8B030D-6E8A-4147-A177-3AD203B41FA5}">
                      <a16:colId xmlns:a16="http://schemas.microsoft.com/office/drawing/2014/main" val="20004"/>
                    </a:ext>
                  </a:extLst>
                </a:gridCol>
              </a:tblGrid>
              <a:tr h="794868">
                <a:tc>
                  <a:txBody>
                    <a:bodyPr/>
                    <a:lstStyle/>
                    <a:p>
                      <a:pPr algn="l"/>
                      <a:r>
                        <a:rPr lang="en-IN" sz="1800" b="1" dirty="0" err="1">
                          <a:effectLst/>
                        </a:rPr>
                        <a:t>S.No</a:t>
                      </a:r>
                      <a:r>
                        <a:rPr lang="en-IN" sz="1800" b="1" dirty="0">
                          <a:effectLst/>
                        </a:rPr>
                        <a:t>.</a:t>
                      </a:r>
                    </a:p>
                  </a:txBody>
                  <a:tcPr marL="8847" marR="8847" marT="8847" marB="8847" anchor="ctr"/>
                </a:tc>
                <a:tc>
                  <a:txBody>
                    <a:bodyPr/>
                    <a:lstStyle/>
                    <a:p>
                      <a:pPr algn="l"/>
                      <a:r>
                        <a:rPr lang="en-IN" sz="1800" b="1" dirty="0">
                          <a:effectLst/>
                        </a:rPr>
                        <a:t>Initial State</a:t>
                      </a:r>
                    </a:p>
                  </a:txBody>
                  <a:tcPr marL="8847" marR="8847" marT="8847" marB="8847" anchor="ctr"/>
                </a:tc>
                <a:tc>
                  <a:txBody>
                    <a:bodyPr/>
                    <a:lstStyle/>
                    <a:p>
                      <a:pPr algn="l"/>
                      <a:r>
                        <a:rPr lang="en-IN" sz="1800" b="1">
                          <a:effectLst/>
                        </a:rPr>
                        <a:t>Condition</a:t>
                      </a:r>
                    </a:p>
                  </a:txBody>
                  <a:tcPr marL="8847" marR="8847" marT="8847" marB="8847" anchor="ctr"/>
                </a:tc>
                <a:tc>
                  <a:txBody>
                    <a:bodyPr/>
                    <a:lstStyle/>
                    <a:p>
                      <a:pPr algn="l"/>
                      <a:r>
                        <a:rPr lang="en-IN" sz="1800" b="1">
                          <a:effectLst/>
                        </a:rPr>
                        <a:t>Final state</a:t>
                      </a:r>
                    </a:p>
                  </a:txBody>
                  <a:tcPr marL="8847" marR="8847" marT="8847" marB="8847" anchor="ctr"/>
                </a:tc>
                <a:tc>
                  <a:txBody>
                    <a:bodyPr/>
                    <a:lstStyle/>
                    <a:p>
                      <a:pPr algn="l"/>
                      <a:r>
                        <a:rPr lang="en-IN" sz="1800" b="1" dirty="0">
                          <a:effectLst/>
                        </a:rPr>
                        <a:t>Description of action taken</a:t>
                      </a:r>
                    </a:p>
                  </a:txBody>
                  <a:tcPr marL="8847" marR="8847" marT="8847" marB="8847" anchor="ctr"/>
                </a:tc>
                <a:extLst>
                  <a:ext uri="{0D108BD9-81ED-4DB2-BD59-A6C34878D82A}">
                    <a16:rowId xmlns:a16="http://schemas.microsoft.com/office/drawing/2014/main" val="10000"/>
                  </a:ext>
                </a:extLst>
              </a:tr>
              <a:tr h="409851">
                <a:tc>
                  <a:txBody>
                    <a:bodyPr/>
                    <a:lstStyle/>
                    <a:p>
                      <a:pPr algn="l"/>
                      <a:r>
                        <a:rPr lang="en-IN" sz="1800" dirty="0">
                          <a:effectLst/>
                        </a:rPr>
                        <a:t>6.</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y&gt;0</a:t>
                      </a:r>
                    </a:p>
                  </a:txBody>
                  <a:tcPr marL="8847" marR="8847" marT="8847" marB="8847" anchor="ctr"/>
                </a:tc>
                <a:tc>
                  <a:txBody>
                    <a:bodyPr/>
                    <a:lstStyle/>
                    <a:p>
                      <a:pPr algn="l"/>
                      <a:r>
                        <a:rPr lang="en-IN" sz="1800">
                          <a:effectLst/>
                        </a:rPr>
                        <a:t>(x,0)</a:t>
                      </a:r>
                    </a:p>
                  </a:txBody>
                  <a:tcPr marL="8847" marR="8847" marT="8847" marB="8847" anchor="ctr"/>
                </a:tc>
                <a:tc>
                  <a:txBody>
                    <a:bodyPr/>
                    <a:lstStyle/>
                    <a:p>
                      <a:pPr algn="l"/>
                      <a:r>
                        <a:rPr lang="en-IN" sz="1800" dirty="0">
                          <a:effectLst/>
                        </a:rPr>
                        <a:t>Empty the 3 gallon jug</a:t>
                      </a:r>
                    </a:p>
                  </a:txBody>
                  <a:tcPr marL="8847" marR="8847" marT="8847" marB="8847" anchor="ctr"/>
                </a:tc>
                <a:extLst>
                  <a:ext uri="{0D108BD9-81ED-4DB2-BD59-A6C34878D82A}">
                    <a16:rowId xmlns:a16="http://schemas.microsoft.com/office/drawing/2014/main" val="10001"/>
                  </a:ext>
                </a:extLst>
              </a:tr>
              <a:tr h="1104036">
                <a:tc>
                  <a:txBody>
                    <a:bodyPr/>
                    <a:lstStyle/>
                    <a:p>
                      <a:pPr algn="l"/>
                      <a:r>
                        <a:rPr lang="en-IN" sz="1800">
                          <a:effectLst/>
                        </a:rPr>
                        <a:t>7.</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dirty="0">
                          <a:effectLst/>
                        </a:rPr>
                        <a:t>If (</a:t>
                      </a:r>
                      <a:r>
                        <a:rPr lang="en-IN" sz="1800" dirty="0" err="1">
                          <a:effectLst/>
                        </a:rPr>
                        <a:t>x+y</a:t>
                      </a:r>
                      <a:r>
                        <a:rPr lang="en-IN" sz="1800" dirty="0">
                          <a:effectLst/>
                        </a:rPr>
                        <a:t>)&lt;7</a:t>
                      </a:r>
                    </a:p>
                  </a:txBody>
                  <a:tcPr marL="8847" marR="8847" marT="8847" marB="8847" anchor="ctr"/>
                </a:tc>
                <a:tc>
                  <a:txBody>
                    <a:bodyPr/>
                    <a:lstStyle/>
                    <a:p>
                      <a:pPr algn="l"/>
                      <a:r>
                        <a:rPr lang="en-IN" sz="1800" dirty="0">
                          <a:effectLst/>
                        </a:rPr>
                        <a:t>(4, y-[4-x])</a:t>
                      </a:r>
                    </a:p>
                  </a:txBody>
                  <a:tcPr marL="8847" marR="8847" marT="8847" marB="8847" anchor="ctr"/>
                </a:tc>
                <a:tc>
                  <a:txBody>
                    <a:bodyPr/>
                    <a:lstStyle/>
                    <a:p>
                      <a:pPr algn="l"/>
                      <a:r>
                        <a:rPr lang="en-IN" sz="1800" dirty="0">
                          <a:effectLst/>
                        </a:rPr>
                        <a:t>Pour some water from the 3 gallon jug to fill the four gallon jug</a:t>
                      </a:r>
                    </a:p>
                  </a:txBody>
                  <a:tcPr marL="8847" marR="8847" marT="8847" marB="8847" anchor="ctr"/>
                </a:tc>
                <a:extLst>
                  <a:ext uri="{0D108BD9-81ED-4DB2-BD59-A6C34878D82A}">
                    <a16:rowId xmlns:a16="http://schemas.microsoft.com/office/drawing/2014/main" val="10002"/>
                  </a:ext>
                </a:extLst>
              </a:tr>
              <a:tr h="922539">
                <a:tc>
                  <a:txBody>
                    <a:bodyPr/>
                    <a:lstStyle/>
                    <a:p>
                      <a:pPr algn="l"/>
                      <a:r>
                        <a:rPr lang="en-IN" sz="1800">
                          <a:effectLst/>
                        </a:rPr>
                        <a:t>8.</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(x+y)&lt;7</a:t>
                      </a:r>
                    </a:p>
                  </a:txBody>
                  <a:tcPr marL="8847" marR="8847" marT="8847" marB="8847" anchor="ctr"/>
                </a:tc>
                <a:tc>
                  <a:txBody>
                    <a:bodyPr/>
                    <a:lstStyle/>
                    <a:p>
                      <a:pPr algn="l"/>
                      <a:r>
                        <a:rPr lang="en-IN" sz="1800" dirty="0">
                          <a:effectLst/>
                        </a:rPr>
                        <a:t>(x-[3-y],3)</a:t>
                      </a:r>
                    </a:p>
                  </a:txBody>
                  <a:tcPr marL="8847" marR="8847" marT="8847" marB="8847" anchor="ctr"/>
                </a:tc>
                <a:tc>
                  <a:txBody>
                    <a:bodyPr/>
                    <a:lstStyle/>
                    <a:p>
                      <a:pPr algn="l"/>
                      <a:r>
                        <a:rPr lang="en-IN" sz="1800" dirty="0">
                          <a:effectLst/>
                        </a:rPr>
                        <a:t>Pour some water from the 4 gallon jug to fill the 3 gallon jug.</a:t>
                      </a:r>
                    </a:p>
                  </a:txBody>
                  <a:tcPr marL="8847" marR="8847" marT="8847" marB="8847" anchor="ctr"/>
                </a:tc>
                <a:extLst>
                  <a:ext uri="{0D108BD9-81ED-4DB2-BD59-A6C34878D82A}">
                    <a16:rowId xmlns:a16="http://schemas.microsoft.com/office/drawing/2014/main" val="10003"/>
                  </a:ext>
                </a:extLst>
              </a:tr>
              <a:tr h="922539">
                <a:tc>
                  <a:txBody>
                    <a:bodyPr/>
                    <a:lstStyle/>
                    <a:p>
                      <a:pPr algn="l"/>
                      <a:r>
                        <a:rPr lang="en-IN" sz="1800">
                          <a:effectLst/>
                        </a:rPr>
                        <a:t>9.</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(x+y)&lt;4</a:t>
                      </a:r>
                    </a:p>
                  </a:txBody>
                  <a:tcPr marL="8847" marR="8847" marT="8847" marB="8847" anchor="ctr"/>
                </a:tc>
                <a:tc>
                  <a:txBody>
                    <a:bodyPr/>
                    <a:lstStyle/>
                    <a:p>
                      <a:pPr algn="l"/>
                      <a:r>
                        <a:rPr lang="en-IN" sz="1800">
                          <a:effectLst/>
                        </a:rPr>
                        <a:t>(x+y,0)</a:t>
                      </a:r>
                    </a:p>
                  </a:txBody>
                  <a:tcPr marL="8847" marR="8847" marT="8847" marB="8847" anchor="ctr"/>
                </a:tc>
                <a:tc>
                  <a:txBody>
                    <a:bodyPr/>
                    <a:lstStyle/>
                    <a:p>
                      <a:pPr algn="l"/>
                      <a:r>
                        <a:rPr lang="en-IN" sz="1800" dirty="0">
                          <a:effectLst/>
                        </a:rPr>
                        <a:t>Pour all water from 3 gallon jug to the 4 gallon jug</a:t>
                      </a:r>
                    </a:p>
                  </a:txBody>
                  <a:tcPr marL="8847" marR="8847" marT="8847" marB="8847" anchor="ctr"/>
                </a:tc>
                <a:extLst>
                  <a:ext uri="{0D108BD9-81ED-4DB2-BD59-A6C34878D82A}">
                    <a16:rowId xmlns:a16="http://schemas.microsoft.com/office/drawing/2014/main" val="10004"/>
                  </a:ext>
                </a:extLst>
              </a:tr>
              <a:tr h="922539">
                <a:tc>
                  <a:txBody>
                    <a:bodyPr/>
                    <a:lstStyle/>
                    <a:p>
                      <a:pPr algn="l"/>
                      <a:r>
                        <a:rPr lang="en-IN" sz="1800">
                          <a:effectLst/>
                        </a:rPr>
                        <a:t>10.</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(x+y)&lt;3</a:t>
                      </a:r>
                    </a:p>
                  </a:txBody>
                  <a:tcPr marL="8847" marR="8847" marT="8847" marB="8847" anchor="ctr"/>
                </a:tc>
                <a:tc>
                  <a:txBody>
                    <a:bodyPr/>
                    <a:lstStyle/>
                    <a:p>
                      <a:pPr algn="l"/>
                      <a:r>
                        <a:rPr lang="en-IN" sz="1800">
                          <a:effectLst/>
                        </a:rPr>
                        <a:t>(0, x+y)</a:t>
                      </a:r>
                    </a:p>
                  </a:txBody>
                  <a:tcPr marL="8847" marR="8847" marT="8847" marB="8847" anchor="ctr"/>
                </a:tc>
                <a:tc>
                  <a:txBody>
                    <a:bodyPr/>
                    <a:lstStyle/>
                    <a:p>
                      <a:pPr algn="l"/>
                      <a:r>
                        <a:rPr lang="en-IN" sz="1800" dirty="0">
                          <a:effectLst/>
                        </a:rPr>
                        <a:t>Pour all water from the 4 gallon jug to the 3 gallon jug</a:t>
                      </a:r>
                    </a:p>
                  </a:txBody>
                  <a:tcPr marL="8847" marR="8847" marT="8847" marB="8847" anchor="ctr"/>
                </a:tc>
                <a:extLst>
                  <a:ext uri="{0D108BD9-81ED-4DB2-BD59-A6C34878D82A}">
                    <a16:rowId xmlns:a16="http://schemas.microsoft.com/office/drawing/2014/main" val="10005"/>
                  </a:ext>
                </a:extLst>
              </a:tr>
            </a:tbl>
          </a:graphicData>
        </a:graphic>
      </p:graphicFrame>
      <p:sp>
        <p:nvSpPr>
          <p:cNvPr id="5" name="Rectangle 1"/>
          <p:cNvSpPr>
            <a:spLocks noChangeArrowheads="1"/>
          </p:cNvSpPr>
          <p:nvPr/>
        </p:nvSpPr>
        <p:spPr bwMode="auto">
          <a:xfrm>
            <a:off x="2862263" y="150563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itchFamily="34" charset="0"/>
                <a:cs typeface="Arial" pitchFamily="34" charset="0"/>
              </a:rPr>
            </a:b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 name="Rectangle 2"/>
          <p:cNvSpPr/>
          <p:nvPr/>
        </p:nvSpPr>
        <p:spPr>
          <a:xfrm>
            <a:off x="0" y="2057400"/>
            <a:ext cx="8991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0" y="3200400"/>
            <a:ext cx="8991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0" y="3914633"/>
            <a:ext cx="8991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0" y="5105400"/>
            <a:ext cx="8991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127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60224910"/>
              </p:ext>
            </p:extLst>
          </p:nvPr>
        </p:nvGraphicFramePr>
        <p:xfrm>
          <a:off x="228600" y="381000"/>
          <a:ext cx="9144001" cy="5762174"/>
        </p:xfrm>
        <a:graphic>
          <a:graphicData uri="http://schemas.openxmlformats.org/drawingml/2006/table">
            <a:tbl>
              <a:tblPr>
                <a:tableStyleId>{35758FB7-9AC5-4552-8A53-C91805E547FA}</a:tableStyleId>
              </a:tblPr>
              <a:tblGrid>
                <a:gridCol w="450743">
                  <a:extLst>
                    <a:ext uri="{9D8B030D-6E8A-4147-A177-3AD203B41FA5}">
                      <a16:colId xmlns:a16="http://schemas.microsoft.com/office/drawing/2014/main" val="20000"/>
                    </a:ext>
                  </a:extLst>
                </a:gridCol>
                <a:gridCol w="1123627">
                  <a:extLst>
                    <a:ext uri="{9D8B030D-6E8A-4147-A177-3AD203B41FA5}">
                      <a16:colId xmlns:a16="http://schemas.microsoft.com/office/drawing/2014/main" val="20001"/>
                    </a:ext>
                  </a:extLst>
                </a:gridCol>
                <a:gridCol w="1273444">
                  <a:extLst>
                    <a:ext uri="{9D8B030D-6E8A-4147-A177-3AD203B41FA5}">
                      <a16:colId xmlns:a16="http://schemas.microsoft.com/office/drawing/2014/main" val="20002"/>
                    </a:ext>
                  </a:extLst>
                </a:gridCol>
                <a:gridCol w="1273444">
                  <a:extLst>
                    <a:ext uri="{9D8B030D-6E8A-4147-A177-3AD203B41FA5}">
                      <a16:colId xmlns:a16="http://schemas.microsoft.com/office/drawing/2014/main" val="20003"/>
                    </a:ext>
                  </a:extLst>
                </a:gridCol>
                <a:gridCol w="5022743">
                  <a:extLst>
                    <a:ext uri="{9D8B030D-6E8A-4147-A177-3AD203B41FA5}">
                      <a16:colId xmlns:a16="http://schemas.microsoft.com/office/drawing/2014/main" val="20004"/>
                    </a:ext>
                  </a:extLst>
                </a:gridCol>
              </a:tblGrid>
              <a:tr h="566334">
                <a:tc>
                  <a:txBody>
                    <a:bodyPr/>
                    <a:lstStyle/>
                    <a:p>
                      <a:pPr algn="l"/>
                      <a:r>
                        <a:rPr lang="en-IN" sz="1800" b="1" dirty="0" err="1">
                          <a:effectLst/>
                        </a:rPr>
                        <a:t>S.No</a:t>
                      </a:r>
                      <a:r>
                        <a:rPr lang="en-IN" sz="1800" b="1" dirty="0">
                          <a:effectLst/>
                        </a:rPr>
                        <a:t>.</a:t>
                      </a:r>
                    </a:p>
                  </a:txBody>
                  <a:tcPr marL="8847" marR="8847" marT="8847" marB="8847" anchor="ctr"/>
                </a:tc>
                <a:tc>
                  <a:txBody>
                    <a:bodyPr/>
                    <a:lstStyle/>
                    <a:p>
                      <a:pPr algn="l"/>
                      <a:r>
                        <a:rPr lang="en-IN" sz="1800" b="1" dirty="0">
                          <a:effectLst/>
                        </a:rPr>
                        <a:t>Initial State</a:t>
                      </a:r>
                    </a:p>
                  </a:txBody>
                  <a:tcPr marL="8847" marR="8847" marT="8847" marB="8847" anchor="ctr"/>
                </a:tc>
                <a:tc>
                  <a:txBody>
                    <a:bodyPr/>
                    <a:lstStyle/>
                    <a:p>
                      <a:pPr algn="l"/>
                      <a:r>
                        <a:rPr lang="en-IN" sz="1800" b="1">
                          <a:effectLst/>
                        </a:rPr>
                        <a:t>Condition</a:t>
                      </a:r>
                    </a:p>
                  </a:txBody>
                  <a:tcPr marL="8847" marR="8847" marT="8847" marB="8847" anchor="ctr"/>
                </a:tc>
                <a:tc>
                  <a:txBody>
                    <a:bodyPr/>
                    <a:lstStyle/>
                    <a:p>
                      <a:pPr algn="l"/>
                      <a:r>
                        <a:rPr lang="en-IN" sz="1800" b="1">
                          <a:effectLst/>
                        </a:rPr>
                        <a:t>Final state</a:t>
                      </a:r>
                    </a:p>
                  </a:txBody>
                  <a:tcPr marL="8847" marR="8847" marT="8847" marB="8847" anchor="ctr"/>
                </a:tc>
                <a:tc>
                  <a:txBody>
                    <a:bodyPr/>
                    <a:lstStyle/>
                    <a:p>
                      <a:pPr algn="l"/>
                      <a:r>
                        <a:rPr lang="en-IN" sz="1800" b="1" dirty="0">
                          <a:effectLst/>
                        </a:rPr>
                        <a:t>Description of action taken</a:t>
                      </a:r>
                    </a:p>
                  </a:txBody>
                  <a:tcPr marL="8847" marR="8847" marT="8847" marB="8847" anchor="ctr"/>
                </a:tc>
                <a:extLst>
                  <a:ext uri="{0D108BD9-81ED-4DB2-BD59-A6C34878D82A}">
                    <a16:rowId xmlns:a16="http://schemas.microsoft.com/office/drawing/2014/main" val="10000"/>
                  </a:ext>
                </a:extLst>
              </a:tr>
              <a:tr h="398669">
                <a:tc>
                  <a:txBody>
                    <a:bodyPr/>
                    <a:lstStyle/>
                    <a:p>
                      <a:pPr algn="l"/>
                      <a:r>
                        <a:rPr lang="en-IN" sz="1800" dirty="0">
                          <a:effectLst/>
                        </a:rPr>
                        <a:t>1.</a:t>
                      </a:r>
                    </a:p>
                  </a:txBody>
                  <a:tcPr marL="8847" marR="8847" marT="8847" marB="8847" anchor="ctr"/>
                </a:tc>
                <a:tc>
                  <a:txBody>
                    <a:bodyPr/>
                    <a:lstStyle/>
                    <a:p>
                      <a:pPr algn="l"/>
                      <a:r>
                        <a:rPr lang="en-IN" sz="1800" dirty="0">
                          <a:effectLst/>
                        </a:rPr>
                        <a:t>(</a:t>
                      </a:r>
                      <a:r>
                        <a:rPr lang="en-IN" sz="1800" dirty="0" err="1">
                          <a:effectLst/>
                        </a:rPr>
                        <a:t>x,y</a:t>
                      </a:r>
                      <a:r>
                        <a:rPr lang="en-IN" sz="1800" dirty="0">
                          <a:effectLst/>
                        </a:rPr>
                        <a:t>)</a:t>
                      </a:r>
                    </a:p>
                  </a:txBody>
                  <a:tcPr marL="8847" marR="8847" marT="8847" marB="8847" anchor="ctr"/>
                </a:tc>
                <a:tc>
                  <a:txBody>
                    <a:bodyPr/>
                    <a:lstStyle/>
                    <a:p>
                      <a:pPr algn="l"/>
                      <a:r>
                        <a:rPr lang="en-IN" sz="1800" dirty="0">
                          <a:effectLst/>
                        </a:rPr>
                        <a:t>If x&lt;4</a:t>
                      </a:r>
                    </a:p>
                  </a:txBody>
                  <a:tcPr marL="8847" marR="8847" marT="8847" marB="8847" anchor="ctr"/>
                </a:tc>
                <a:tc>
                  <a:txBody>
                    <a:bodyPr/>
                    <a:lstStyle/>
                    <a:p>
                      <a:pPr algn="l"/>
                      <a:r>
                        <a:rPr lang="en-IN" sz="1800" dirty="0">
                          <a:effectLst/>
                        </a:rPr>
                        <a:t>(4,y)</a:t>
                      </a:r>
                    </a:p>
                  </a:txBody>
                  <a:tcPr marL="8847" marR="8847" marT="8847" marB="8847" anchor="ctr"/>
                </a:tc>
                <a:tc>
                  <a:txBody>
                    <a:bodyPr/>
                    <a:lstStyle/>
                    <a:p>
                      <a:pPr algn="l"/>
                      <a:r>
                        <a:rPr lang="en-IN" sz="1800" dirty="0">
                          <a:effectLst/>
                        </a:rPr>
                        <a:t>Fill the 4 gallon jug completely</a:t>
                      </a:r>
                    </a:p>
                  </a:txBody>
                  <a:tcPr marL="8847" marR="8847" marT="8847" marB="8847" anchor="ctr"/>
                </a:tc>
                <a:extLst>
                  <a:ext uri="{0D108BD9-81ED-4DB2-BD59-A6C34878D82A}">
                    <a16:rowId xmlns:a16="http://schemas.microsoft.com/office/drawing/2014/main" val="10001"/>
                  </a:ext>
                </a:extLst>
              </a:tr>
              <a:tr h="398669">
                <a:tc>
                  <a:txBody>
                    <a:bodyPr/>
                    <a:lstStyle/>
                    <a:p>
                      <a:pPr algn="l"/>
                      <a:r>
                        <a:rPr lang="en-IN" sz="1800" dirty="0">
                          <a:effectLst/>
                        </a:rPr>
                        <a:t>2.</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dirty="0">
                          <a:effectLst/>
                        </a:rPr>
                        <a:t>if y&lt;3</a:t>
                      </a:r>
                    </a:p>
                  </a:txBody>
                  <a:tcPr marL="8847" marR="8847" marT="8847" marB="8847" anchor="ctr"/>
                </a:tc>
                <a:tc>
                  <a:txBody>
                    <a:bodyPr/>
                    <a:lstStyle/>
                    <a:p>
                      <a:pPr algn="l"/>
                      <a:r>
                        <a:rPr lang="en-IN" sz="1800" dirty="0">
                          <a:effectLst/>
                        </a:rPr>
                        <a:t>(x,3)</a:t>
                      </a:r>
                    </a:p>
                  </a:txBody>
                  <a:tcPr marL="8847" marR="8847" marT="8847" marB="8847" anchor="ctr"/>
                </a:tc>
                <a:tc>
                  <a:txBody>
                    <a:bodyPr/>
                    <a:lstStyle/>
                    <a:p>
                      <a:pPr algn="l"/>
                      <a:r>
                        <a:rPr lang="en-IN" sz="1800" dirty="0">
                          <a:effectLst/>
                        </a:rPr>
                        <a:t>Fill the 3 gallon jug completely</a:t>
                      </a:r>
                    </a:p>
                  </a:txBody>
                  <a:tcPr marL="8847" marR="8847" marT="8847" marB="8847" anchor="ctr"/>
                </a:tc>
                <a:extLst>
                  <a:ext uri="{0D108BD9-81ED-4DB2-BD59-A6C34878D82A}">
                    <a16:rowId xmlns:a16="http://schemas.microsoft.com/office/drawing/2014/main" val="10002"/>
                  </a:ext>
                </a:extLst>
              </a:tr>
              <a:tr h="527984">
                <a:tc>
                  <a:txBody>
                    <a:bodyPr/>
                    <a:lstStyle/>
                    <a:p>
                      <a:pPr algn="l"/>
                      <a:r>
                        <a:rPr lang="en-IN" sz="1800">
                          <a:effectLst/>
                        </a:rPr>
                        <a:t>3.</a:t>
                      </a:r>
                    </a:p>
                  </a:txBody>
                  <a:tcPr marL="8847" marR="8847" marT="8847" marB="8847" anchor="ctr"/>
                </a:tc>
                <a:tc>
                  <a:txBody>
                    <a:bodyPr/>
                    <a:lstStyle/>
                    <a:p>
                      <a:pPr algn="l"/>
                      <a:r>
                        <a:rPr lang="en-IN" sz="1800" dirty="0">
                          <a:effectLst/>
                        </a:rPr>
                        <a:t>(</a:t>
                      </a:r>
                      <a:r>
                        <a:rPr lang="en-IN" sz="1800" dirty="0" err="1">
                          <a:effectLst/>
                        </a:rPr>
                        <a:t>x,y</a:t>
                      </a:r>
                      <a:r>
                        <a:rPr lang="en-IN" sz="1800" dirty="0">
                          <a:effectLst/>
                        </a:rPr>
                        <a:t>)</a:t>
                      </a:r>
                    </a:p>
                  </a:txBody>
                  <a:tcPr marL="8847" marR="8847" marT="8847" marB="8847" anchor="ctr"/>
                </a:tc>
                <a:tc>
                  <a:txBody>
                    <a:bodyPr/>
                    <a:lstStyle/>
                    <a:p>
                      <a:pPr algn="l"/>
                      <a:r>
                        <a:rPr lang="en-IN" sz="1800">
                          <a:effectLst/>
                        </a:rPr>
                        <a:t>If x&gt;0</a:t>
                      </a:r>
                    </a:p>
                  </a:txBody>
                  <a:tcPr marL="8847" marR="8847" marT="8847" marB="8847" anchor="ctr"/>
                </a:tc>
                <a:tc>
                  <a:txBody>
                    <a:bodyPr/>
                    <a:lstStyle/>
                    <a:p>
                      <a:pPr algn="l"/>
                      <a:r>
                        <a:rPr lang="en-IN" sz="1800">
                          <a:effectLst/>
                        </a:rPr>
                        <a:t>(x-d,y)</a:t>
                      </a:r>
                    </a:p>
                  </a:txBody>
                  <a:tcPr marL="8847" marR="8847" marT="8847" marB="8847" anchor="ctr"/>
                </a:tc>
                <a:tc>
                  <a:txBody>
                    <a:bodyPr/>
                    <a:lstStyle/>
                    <a:p>
                      <a:pPr algn="l"/>
                      <a:r>
                        <a:rPr lang="en-IN" sz="1800" dirty="0">
                          <a:effectLst/>
                        </a:rPr>
                        <a:t>Pour some part from the 4 gallon jug</a:t>
                      </a:r>
                    </a:p>
                  </a:txBody>
                  <a:tcPr marL="8847" marR="8847" marT="8847" marB="8847" anchor="ctr"/>
                </a:tc>
                <a:extLst>
                  <a:ext uri="{0D108BD9-81ED-4DB2-BD59-A6C34878D82A}">
                    <a16:rowId xmlns:a16="http://schemas.microsoft.com/office/drawing/2014/main" val="10003"/>
                  </a:ext>
                </a:extLst>
              </a:tr>
              <a:tr h="527984">
                <a:tc>
                  <a:txBody>
                    <a:bodyPr/>
                    <a:lstStyle/>
                    <a:p>
                      <a:pPr algn="l"/>
                      <a:r>
                        <a:rPr lang="en-IN" sz="1800" dirty="0">
                          <a:effectLst/>
                        </a:rPr>
                        <a:t>4.</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dirty="0">
                          <a:effectLst/>
                        </a:rPr>
                        <a:t>If y&gt;0</a:t>
                      </a:r>
                    </a:p>
                  </a:txBody>
                  <a:tcPr marL="8847" marR="8847" marT="8847" marB="8847" anchor="ctr"/>
                </a:tc>
                <a:tc>
                  <a:txBody>
                    <a:bodyPr/>
                    <a:lstStyle/>
                    <a:p>
                      <a:pPr algn="l"/>
                      <a:r>
                        <a:rPr lang="en-IN" sz="1800" dirty="0">
                          <a:effectLst/>
                        </a:rPr>
                        <a:t>(</a:t>
                      </a:r>
                      <a:r>
                        <a:rPr lang="en-IN" sz="1800" dirty="0" err="1">
                          <a:effectLst/>
                        </a:rPr>
                        <a:t>x,y</a:t>
                      </a:r>
                      <a:r>
                        <a:rPr lang="en-IN" sz="1800" dirty="0">
                          <a:effectLst/>
                        </a:rPr>
                        <a:t>-d)</a:t>
                      </a:r>
                    </a:p>
                  </a:txBody>
                  <a:tcPr marL="8847" marR="8847" marT="8847" marB="8847" anchor="ctr"/>
                </a:tc>
                <a:tc>
                  <a:txBody>
                    <a:bodyPr/>
                    <a:lstStyle/>
                    <a:p>
                      <a:pPr algn="l"/>
                      <a:r>
                        <a:rPr lang="en-IN" sz="1800" dirty="0">
                          <a:effectLst/>
                        </a:rPr>
                        <a:t>Pour some part from the 3 gallon jug</a:t>
                      </a:r>
                    </a:p>
                  </a:txBody>
                  <a:tcPr marL="8847" marR="8847" marT="8847" marB="8847" anchor="ctr"/>
                </a:tc>
                <a:extLst>
                  <a:ext uri="{0D108BD9-81ED-4DB2-BD59-A6C34878D82A}">
                    <a16:rowId xmlns:a16="http://schemas.microsoft.com/office/drawing/2014/main" val="10004"/>
                  </a:ext>
                </a:extLst>
              </a:tr>
              <a:tr h="280039">
                <a:tc>
                  <a:txBody>
                    <a:bodyPr/>
                    <a:lstStyle/>
                    <a:p>
                      <a:pPr algn="l"/>
                      <a:r>
                        <a:rPr lang="en-IN" sz="1800">
                          <a:effectLst/>
                        </a:rPr>
                        <a:t>5.</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x&gt;0</a:t>
                      </a:r>
                    </a:p>
                  </a:txBody>
                  <a:tcPr marL="8847" marR="8847" marT="8847" marB="8847" anchor="ctr"/>
                </a:tc>
                <a:tc>
                  <a:txBody>
                    <a:bodyPr/>
                    <a:lstStyle/>
                    <a:p>
                      <a:pPr algn="l"/>
                      <a:r>
                        <a:rPr lang="en-IN" sz="1800">
                          <a:effectLst/>
                        </a:rPr>
                        <a:t>(0,y)</a:t>
                      </a:r>
                    </a:p>
                  </a:txBody>
                  <a:tcPr marL="8847" marR="8847" marT="8847" marB="8847" anchor="ctr"/>
                </a:tc>
                <a:tc>
                  <a:txBody>
                    <a:bodyPr/>
                    <a:lstStyle/>
                    <a:p>
                      <a:pPr algn="l"/>
                      <a:r>
                        <a:rPr lang="en-IN" sz="1800" dirty="0">
                          <a:effectLst/>
                        </a:rPr>
                        <a:t>Empty the 4 gallon jug</a:t>
                      </a:r>
                    </a:p>
                  </a:txBody>
                  <a:tcPr marL="8847" marR="8847" marT="8847" marB="8847" anchor="ctr"/>
                </a:tc>
                <a:extLst>
                  <a:ext uri="{0D108BD9-81ED-4DB2-BD59-A6C34878D82A}">
                    <a16:rowId xmlns:a16="http://schemas.microsoft.com/office/drawing/2014/main" val="10005"/>
                  </a:ext>
                </a:extLst>
              </a:tr>
              <a:tr h="280039">
                <a:tc>
                  <a:txBody>
                    <a:bodyPr/>
                    <a:lstStyle/>
                    <a:p>
                      <a:pPr algn="l"/>
                      <a:r>
                        <a:rPr lang="en-IN" sz="1800">
                          <a:effectLst/>
                        </a:rPr>
                        <a:t>6.</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y&gt;0</a:t>
                      </a:r>
                    </a:p>
                  </a:txBody>
                  <a:tcPr marL="8847" marR="8847" marT="8847" marB="8847" anchor="ctr"/>
                </a:tc>
                <a:tc>
                  <a:txBody>
                    <a:bodyPr/>
                    <a:lstStyle/>
                    <a:p>
                      <a:pPr algn="l"/>
                      <a:r>
                        <a:rPr lang="en-IN" sz="1800">
                          <a:effectLst/>
                        </a:rPr>
                        <a:t>(x,0)</a:t>
                      </a:r>
                    </a:p>
                  </a:txBody>
                  <a:tcPr marL="8847" marR="8847" marT="8847" marB="8847" anchor="ctr"/>
                </a:tc>
                <a:tc>
                  <a:txBody>
                    <a:bodyPr/>
                    <a:lstStyle/>
                    <a:p>
                      <a:pPr algn="l"/>
                      <a:r>
                        <a:rPr lang="en-IN" sz="1800" dirty="0">
                          <a:effectLst/>
                        </a:rPr>
                        <a:t>Empty the 3 gallon jug</a:t>
                      </a:r>
                    </a:p>
                  </a:txBody>
                  <a:tcPr marL="8847" marR="8847" marT="8847" marB="8847" anchor="ctr"/>
                </a:tc>
                <a:extLst>
                  <a:ext uri="{0D108BD9-81ED-4DB2-BD59-A6C34878D82A}">
                    <a16:rowId xmlns:a16="http://schemas.microsoft.com/office/drawing/2014/main" val="10006"/>
                  </a:ext>
                </a:extLst>
              </a:tr>
              <a:tr h="786612">
                <a:tc>
                  <a:txBody>
                    <a:bodyPr/>
                    <a:lstStyle/>
                    <a:p>
                      <a:pPr algn="l"/>
                      <a:r>
                        <a:rPr lang="en-IN" sz="1800">
                          <a:effectLst/>
                        </a:rPr>
                        <a:t>7.</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dirty="0">
                          <a:effectLst/>
                        </a:rPr>
                        <a:t>If (</a:t>
                      </a:r>
                      <a:r>
                        <a:rPr lang="en-IN" sz="1800" dirty="0" err="1">
                          <a:effectLst/>
                        </a:rPr>
                        <a:t>x+y</a:t>
                      </a:r>
                      <a:r>
                        <a:rPr lang="en-IN" sz="1800" dirty="0">
                          <a:effectLst/>
                        </a:rPr>
                        <a:t>)&lt;7</a:t>
                      </a:r>
                    </a:p>
                  </a:txBody>
                  <a:tcPr marL="8847" marR="8847" marT="8847" marB="8847" anchor="ctr"/>
                </a:tc>
                <a:tc>
                  <a:txBody>
                    <a:bodyPr/>
                    <a:lstStyle/>
                    <a:p>
                      <a:pPr algn="l"/>
                      <a:r>
                        <a:rPr lang="en-IN" sz="1800" dirty="0">
                          <a:effectLst/>
                        </a:rPr>
                        <a:t>(4, y-[4-x])</a:t>
                      </a:r>
                    </a:p>
                  </a:txBody>
                  <a:tcPr marL="8847" marR="8847" marT="8847" marB="8847" anchor="ctr"/>
                </a:tc>
                <a:tc>
                  <a:txBody>
                    <a:bodyPr/>
                    <a:lstStyle/>
                    <a:p>
                      <a:pPr algn="l"/>
                      <a:r>
                        <a:rPr lang="en-IN" sz="1800" dirty="0">
                          <a:effectLst/>
                        </a:rPr>
                        <a:t>Pour some water from the 3 gallon jug to fill the four gallon jug</a:t>
                      </a:r>
                    </a:p>
                  </a:txBody>
                  <a:tcPr marL="8847" marR="8847" marT="8847" marB="8847" anchor="ctr"/>
                </a:tc>
                <a:extLst>
                  <a:ext uri="{0D108BD9-81ED-4DB2-BD59-A6C34878D82A}">
                    <a16:rowId xmlns:a16="http://schemas.microsoft.com/office/drawing/2014/main" val="10007"/>
                  </a:ext>
                </a:extLst>
              </a:tr>
              <a:tr h="657298">
                <a:tc>
                  <a:txBody>
                    <a:bodyPr/>
                    <a:lstStyle/>
                    <a:p>
                      <a:pPr algn="l"/>
                      <a:r>
                        <a:rPr lang="en-IN" sz="1800">
                          <a:effectLst/>
                        </a:rPr>
                        <a:t>8.</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(x+y)&lt;7</a:t>
                      </a:r>
                    </a:p>
                  </a:txBody>
                  <a:tcPr marL="8847" marR="8847" marT="8847" marB="8847" anchor="ctr"/>
                </a:tc>
                <a:tc>
                  <a:txBody>
                    <a:bodyPr/>
                    <a:lstStyle/>
                    <a:p>
                      <a:pPr algn="l"/>
                      <a:r>
                        <a:rPr lang="en-IN" sz="1800" dirty="0">
                          <a:effectLst/>
                        </a:rPr>
                        <a:t>(x-[3-y],3)</a:t>
                      </a:r>
                    </a:p>
                  </a:txBody>
                  <a:tcPr marL="8847" marR="8847" marT="8847" marB="8847" anchor="ctr"/>
                </a:tc>
                <a:tc>
                  <a:txBody>
                    <a:bodyPr/>
                    <a:lstStyle/>
                    <a:p>
                      <a:pPr algn="l"/>
                      <a:r>
                        <a:rPr lang="en-IN" sz="1800" dirty="0">
                          <a:effectLst/>
                        </a:rPr>
                        <a:t>Pour some water from the 4 gallon jug to fill the 3 gallon jug.</a:t>
                      </a:r>
                    </a:p>
                  </a:txBody>
                  <a:tcPr marL="8847" marR="8847" marT="8847" marB="8847" anchor="ctr"/>
                </a:tc>
                <a:extLst>
                  <a:ext uri="{0D108BD9-81ED-4DB2-BD59-A6C34878D82A}">
                    <a16:rowId xmlns:a16="http://schemas.microsoft.com/office/drawing/2014/main" val="10008"/>
                  </a:ext>
                </a:extLst>
              </a:tr>
              <a:tr h="657298">
                <a:tc>
                  <a:txBody>
                    <a:bodyPr/>
                    <a:lstStyle/>
                    <a:p>
                      <a:pPr algn="l"/>
                      <a:r>
                        <a:rPr lang="en-IN" sz="1800">
                          <a:effectLst/>
                        </a:rPr>
                        <a:t>9.</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(x+y)&lt;4</a:t>
                      </a:r>
                    </a:p>
                  </a:txBody>
                  <a:tcPr marL="8847" marR="8847" marT="8847" marB="8847" anchor="ctr"/>
                </a:tc>
                <a:tc>
                  <a:txBody>
                    <a:bodyPr/>
                    <a:lstStyle/>
                    <a:p>
                      <a:pPr algn="l"/>
                      <a:r>
                        <a:rPr lang="en-IN" sz="1800">
                          <a:effectLst/>
                        </a:rPr>
                        <a:t>(x+y,0)</a:t>
                      </a:r>
                    </a:p>
                  </a:txBody>
                  <a:tcPr marL="8847" marR="8847" marT="8847" marB="8847" anchor="ctr"/>
                </a:tc>
                <a:tc>
                  <a:txBody>
                    <a:bodyPr/>
                    <a:lstStyle/>
                    <a:p>
                      <a:pPr algn="l"/>
                      <a:r>
                        <a:rPr lang="en-IN" sz="1800" dirty="0">
                          <a:effectLst/>
                        </a:rPr>
                        <a:t>Pour all water from 3 gallon jug to the 4 gallon jug</a:t>
                      </a:r>
                    </a:p>
                  </a:txBody>
                  <a:tcPr marL="8847" marR="8847" marT="8847" marB="8847" anchor="ctr"/>
                </a:tc>
                <a:extLst>
                  <a:ext uri="{0D108BD9-81ED-4DB2-BD59-A6C34878D82A}">
                    <a16:rowId xmlns:a16="http://schemas.microsoft.com/office/drawing/2014/main" val="10009"/>
                  </a:ext>
                </a:extLst>
              </a:tr>
              <a:tr h="657298">
                <a:tc>
                  <a:txBody>
                    <a:bodyPr/>
                    <a:lstStyle/>
                    <a:p>
                      <a:pPr algn="l"/>
                      <a:r>
                        <a:rPr lang="en-IN" sz="1800">
                          <a:effectLst/>
                        </a:rPr>
                        <a:t>10.</a:t>
                      </a:r>
                    </a:p>
                  </a:txBody>
                  <a:tcPr marL="8847" marR="8847" marT="8847" marB="8847" anchor="ctr"/>
                </a:tc>
                <a:tc>
                  <a:txBody>
                    <a:bodyPr/>
                    <a:lstStyle/>
                    <a:p>
                      <a:pPr algn="l"/>
                      <a:r>
                        <a:rPr lang="en-IN" sz="1800">
                          <a:effectLst/>
                        </a:rPr>
                        <a:t>(x,y)</a:t>
                      </a:r>
                    </a:p>
                  </a:txBody>
                  <a:tcPr marL="8847" marR="8847" marT="8847" marB="8847" anchor="ctr"/>
                </a:tc>
                <a:tc>
                  <a:txBody>
                    <a:bodyPr/>
                    <a:lstStyle/>
                    <a:p>
                      <a:pPr algn="l"/>
                      <a:r>
                        <a:rPr lang="en-IN" sz="1800">
                          <a:effectLst/>
                        </a:rPr>
                        <a:t>if (x+y)&lt;3</a:t>
                      </a:r>
                    </a:p>
                  </a:txBody>
                  <a:tcPr marL="8847" marR="8847" marT="8847" marB="8847" anchor="ctr"/>
                </a:tc>
                <a:tc>
                  <a:txBody>
                    <a:bodyPr/>
                    <a:lstStyle/>
                    <a:p>
                      <a:pPr algn="l"/>
                      <a:r>
                        <a:rPr lang="en-IN" sz="1800">
                          <a:effectLst/>
                        </a:rPr>
                        <a:t>(0, x+y)</a:t>
                      </a:r>
                    </a:p>
                  </a:txBody>
                  <a:tcPr marL="8847" marR="8847" marT="8847" marB="8847" anchor="ctr"/>
                </a:tc>
                <a:tc>
                  <a:txBody>
                    <a:bodyPr/>
                    <a:lstStyle/>
                    <a:p>
                      <a:pPr algn="l"/>
                      <a:r>
                        <a:rPr lang="en-IN" sz="1800" dirty="0">
                          <a:effectLst/>
                        </a:rPr>
                        <a:t>Pour all water from the 4 gallon jug to the 3 gallon jug</a:t>
                      </a:r>
                    </a:p>
                  </a:txBody>
                  <a:tcPr marL="8847" marR="8847" marT="8847" marB="8847"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50067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 puzzle problem</a:t>
            </a:r>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47800"/>
            <a:ext cx="6019800" cy="441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2743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lstStyle/>
          <a:p>
            <a:r>
              <a:rPr lang="en-IN" dirty="0"/>
              <a:t>Problem Characteristics</a:t>
            </a:r>
          </a:p>
        </p:txBody>
      </p:sp>
      <p:sp>
        <p:nvSpPr>
          <p:cNvPr id="3" name="Content Placeholder 2"/>
          <p:cNvSpPr>
            <a:spLocks noGrp="1"/>
          </p:cNvSpPr>
          <p:nvPr>
            <p:ph idx="1"/>
          </p:nvPr>
        </p:nvSpPr>
        <p:spPr>
          <a:xfrm>
            <a:off x="228600" y="990600"/>
            <a:ext cx="8915400" cy="6172200"/>
          </a:xfrm>
        </p:spPr>
        <p:txBody>
          <a:bodyPr>
            <a:noAutofit/>
          </a:bodyPr>
          <a:lstStyle/>
          <a:p>
            <a:pPr marL="457200" indent="-457200">
              <a:lnSpc>
                <a:spcPct val="150000"/>
              </a:lnSpc>
              <a:buFont typeface="+mj-lt"/>
              <a:buAutoNum type="arabicPeriod"/>
            </a:pPr>
            <a:r>
              <a:rPr lang="en-IN" sz="1800" b="1" dirty="0"/>
              <a:t>Is the problem </a:t>
            </a:r>
            <a:r>
              <a:rPr lang="en-IN" sz="1800" b="1" u="sng" dirty="0"/>
              <a:t>decomposable</a:t>
            </a:r>
            <a:r>
              <a:rPr lang="en-IN" sz="1800" b="1" dirty="0"/>
              <a:t>? </a:t>
            </a:r>
            <a:r>
              <a:rPr lang="en-IN" sz="1800" dirty="0">
                <a:solidFill>
                  <a:srgbClr val="FF0000"/>
                </a:solidFill>
              </a:rPr>
              <a:t>Sub goal</a:t>
            </a:r>
          </a:p>
          <a:p>
            <a:pPr marL="457200" indent="-457200">
              <a:lnSpc>
                <a:spcPct val="150000"/>
              </a:lnSpc>
              <a:buFont typeface="+mj-lt"/>
              <a:buAutoNum type="arabicPeriod"/>
            </a:pPr>
            <a:r>
              <a:rPr lang="en-IN" sz="1800" b="1" dirty="0"/>
              <a:t>Can solution steps be ignored or undone ?</a:t>
            </a:r>
            <a:r>
              <a:rPr lang="en-IN" sz="1800" dirty="0" err="1"/>
              <a:t>Eg</a:t>
            </a:r>
            <a:r>
              <a:rPr lang="en-IN" sz="1800" dirty="0"/>
              <a:t> (8 puzzle ,Chess , Theorem Proving)</a:t>
            </a:r>
          </a:p>
          <a:p>
            <a:pPr marL="800100" lvl="1" indent="-342900">
              <a:lnSpc>
                <a:spcPct val="150000"/>
              </a:lnSpc>
              <a:buFont typeface="+mj-lt"/>
              <a:buAutoNum type="arabicPeriod"/>
            </a:pPr>
            <a:r>
              <a:rPr lang="en-IN" sz="1600" dirty="0"/>
              <a:t>Ignorable , Recoverable , Irrecoverable (3 classes of problems).</a:t>
            </a:r>
          </a:p>
          <a:p>
            <a:pPr marL="457200" indent="-457200">
              <a:lnSpc>
                <a:spcPct val="150000"/>
              </a:lnSpc>
              <a:buFont typeface="+mj-lt"/>
              <a:buAutoNum type="arabicPeriod"/>
            </a:pPr>
            <a:r>
              <a:rPr lang="en-IN" sz="1800" b="1" dirty="0"/>
              <a:t>Is the universe predictable?</a:t>
            </a:r>
            <a:r>
              <a:rPr lang="en-IN" sz="1800" dirty="0"/>
              <a:t>(Plan Problem Solving?) </a:t>
            </a:r>
            <a:r>
              <a:rPr lang="en-IN" sz="1800" dirty="0" err="1"/>
              <a:t>Eg</a:t>
            </a:r>
            <a:r>
              <a:rPr lang="en-IN" sz="1800" dirty="0"/>
              <a:t> </a:t>
            </a:r>
            <a:r>
              <a:rPr lang="en-IN" sz="1800" dirty="0" err="1"/>
              <a:t>Lawyer,Controlling</a:t>
            </a:r>
            <a:r>
              <a:rPr lang="en-IN" sz="1800" dirty="0"/>
              <a:t> Robot arm…</a:t>
            </a:r>
          </a:p>
          <a:p>
            <a:pPr marL="457200" indent="-457200">
              <a:lnSpc>
                <a:spcPct val="150000"/>
              </a:lnSpc>
              <a:buFont typeface="+mj-lt"/>
              <a:buAutoNum type="arabicPeriod"/>
            </a:pPr>
            <a:r>
              <a:rPr lang="en-IN" sz="1800" b="1" dirty="0"/>
              <a:t>Is a Good solution Absolute or relative? </a:t>
            </a:r>
            <a:r>
              <a:rPr lang="en-IN" sz="1800" dirty="0"/>
              <a:t>Good Heuristics play imp role.</a:t>
            </a:r>
          </a:p>
          <a:p>
            <a:pPr marL="457200" indent="-457200">
              <a:lnSpc>
                <a:spcPct val="150000"/>
              </a:lnSpc>
              <a:buFont typeface="+mj-lt"/>
              <a:buAutoNum type="arabicPeriod"/>
            </a:pPr>
            <a:r>
              <a:rPr lang="en-IN" sz="1800" b="1" dirty="0"/>
              <a:t>Is the Solution a state or a path?</a:t>
            </a:r>
          </a:p>
          <a:p>
            <a:pPr marL="457200" indent="-457200">
              <a:lnSpc>
                <a:spcPct val="150000"/>
              </a:lnSpc>
              <a:buFont typeface="+mj-lt"/>
              <a:buAutoNum type="arabicPeriod"/>
            </a:pPr>
            <a:r>
              <a:rPr lang="en-IN" sz="1800" b="1" dirty="0"/>
              <a:t>What is the role of </a:t>
            </a:r>
            <a:r>
              <a:rPr lang="en-IN" sz="1800" b="1" u="sng" dirty="0"/>
              <a:t>knowledge</a:t>
            </a:r>
            <a:r>
              <a:rPr lang="en-IN" sz="1800" b="1" dirty="0"/>
              <a:t>? </a:t>
            </a:r>
            <a:r>
              <a:rPr lang="en-IN" sz="1800" dirty="0" err="1"/>
              <a:t>Eg</a:t>
            </a:r>
            <a:r>
              <a:rPr lang="en-IN" sz="1800" dirty="0"/>
              <a:t> </a:t>
            </a:r>
            <a:r>
              <a:rPr lang="en-IN" sz="1800" u="sng" dirty="0"/>
              <a:t>Chess</a:t>
            </a:r>
            <a:r>
              <a:rPr lang="en-IN" sz="1800" dirty="0"/>
              <a:t>-Strategy and Tactics, </a:t>
            </a:r>
            <a:r>
              <a:rPr lang="en-IN" sz="1800" u="sng" dirty="0"/>
              <a:t>Newspaper reading</a:t>
            </a:r>
            <a:r>
              <a:rPr lang="en-IN" sz="1800" dirty="0"/>
              <a:t>?</a:t>
            </a:r>
          </a:p>
          <a:p>
            <a:pPr marL="457200" indent="-457200">
              <a:lnSpc>
                <a:spcPct val="150000"/>
              </a:lnSpc>
              <a:buFont typeface="+mj-lt"/>
              <a:buAutoNum type="arabicPeriod"/>
            </a:pPr>
            <a:r>
              <a:rPr lang="en-IN" sz="1800" b="1" dirty="0"/>
              <a:t>Does the task require interaction with a person? </a:t>
            </a:r>
            <a:r>
              <a:rPr lang="en-IN" sz="1800" dirty="0"/>
              <a:t>Solitary and Conversational. </a:t>
            </a:r>
            <a:r>
              <a:rPr lang="en-IN" sz="1800" dirty="0" err="1"/>
              <a:t>Eg</a:t>
            </a:r>
            <a:r>
              <a:rPr lang="en-IN" sz="1800" dirty="0"/>
              <a:t> Medical diagnosis v/s peoples reaction?</a:t>
            </a:r>
          </a:p>
          <a:p>
            <a:pPr marL="457200" indent="-457200">
              <a:lnSpc>
                <a:spcPct val="150000"/>
              </a:lnSpc>
              <a:buFont typeface="+mj-lt"/>
              <a:buAutoNum type="arabicPeriod"/>
            </a:pPr>
            <a:r>
              <a:rPr lang="en-IN" sz="2000" b="1" dirty="0"/>
              <a:t>Problem Classification</a:t>
            </a:r>
          </a:p>
          <a:p>
            <a:pPr marL="457200" indent="-457200">
              <a:lnSpc>
                <a:spcPct val="150000"/>
              </a:lnSpc>
              <a:buFont typeface="+mj-lt"/>
              <a:buAutoNum type="arabicPeriod"/>
            </a:pPr>
            <a:endParaRPr lang="en-IN" sz="2000" b="1" dirty="0"/>
          </a:p>
          <a:p>
            <a:pPr marL="457200" indent="-457200">
              <a:lnSpc>
                <a:spcPct val="150000"/>
              </a:lnSpc>
              <a:buFont typeface="+mj-lt"/>
              <a:buAutoNum type="arabicPeriod"/>
            </a:pPr>
            <a:endParaRPr lang="en-IN" sz="1800" dirty="0"/>
          </a:p>
        </p:txBody>
      </p:sp>
    </p:spTree>
    <p:extLst>
      <p:ext uri="{BB962C8B-B14F-4D97-AF65-F5344CB8AC3E}">
        <p14:creationId xmlns:p14="http://schemas.microsoft.com/office/powerpoint/2010/main" val="167344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1143000"/>
          </a:xfrm>
        </p:spPr>
        <p:txBody>
          <a:bodyPr/>
          <a:lstStyle/>
          <a:p>
            <a:r>
              <a:rPr lang="en-IN" dirty="0"/>
              <a:t>PROBLEM-SOLVING AGENTS</a:t>
            </a:r>
          </a:p>
        </p:txBody>
      </p:sp>
      <p:sp>
        <p:nvSpPr>
          <p:cNvPr id="3" name="Content Placeholder 2"/>
          <p:cNvSpPr>
            <a:spLocks noGrp="1"/>
          </p:cNvSpPr>
          <p:nvPr>
            <p:ph idx="1"/>
          </p:nvPr>
        </p:nvSpPr>
        <p:spPr>
          <a:xfrm>
            <a:off x="152400" y="762000"/>
            <a:ext cx="8991600" cy="6096000"/>
          </a:xfrm>
        </p:spPr>
        <p:txBody>
          <a:bodyPr>
            <a:normAutofit lnSpcReduction="10000"/>
          </a:bodyPr>
          <a:lstStyle/>
          <a:p>
            <a:pPr marL="457200" lvl="1" indent="0" algn="just">
              <a:lnSpc>
                <a:spcPct val="150000"/>
              </a:lnSpc>
              <a:buNone/>
            </a:pPr>
            <a:r>
              <a:rPr lang="en-IN" sz="2400" dirty="0"/>
              <a:t>Ex:- (Imagine an agent in the city of Arad-Romania, enjoying a touring holiday- AGENT’s PERFORMANCE MEASURE?</a:t>
            </a:r>
          </a:p>
          <a:p>
            <a:pPr marL="457200" lvl="1" indent="0" algn="just">
              <a:lnSpc>
                <a:spcPct val="150000"/>
              </a:lnSpc>
              <a:buNone/>
            </a:pPr>
            <a:r>
              <a:rPr lang="en-IN" sz="2400" dirty="0"/>
              <a:t>[then Bucharest- Flight Ticket )).</a:t>
            </a:r>
          </a:p>
          <a:p>
            <a:pPr marL="457200" lvl="1" indent="0" algn="just">
              <a:lnSpc>
                <a:spcPct val="150000"/>
              </a:lnSpc>
              <a:buNone/>
            </a:pPr>
            <a:r>
              <a:rPr lang="en-IN" sz="2400" dirty="0"/>
              <a:t>Parking lot-left right ,by an </a:t>
            </a:r>
            <a:r>
              <a:rPr lang="en-IN" sz="2400" dirty="0" err="1"/>
              <a:t>inch,etc</a:t>
            </a:r>
            <a:r>
              <a:rPr lang="en-IN" sz="2400" dirty="0"/>
              <a:t>.</a:t>
            </a:r>
          </a:p>
          <a:p>
            <a:pPr lvl="1" algn="just">
              <a:lnSpc>
                <a:spcPct val="150000"/>
              </a:lnSpc>
              <a:buFont typeface="Wingdings" pitchFamily="2" charset="2"/>
              <a:buChar char="§"/>
            </a:pPr>
            <a:r>
              <a:rPr lang="en-IN" sz="2400" b="1" dirty="0">
                <a:solidFill>
                  <a:srgbClr val="FF0000"/>
                </a:solidFill>
              </a:rPr>
              <a:t>GOAL FORMULATION</a:t>
            </a:r>
            <a:r>
              <a:rPr lang="en-IN" sz="2400" dirty="0"/>
              <a:t>:- Based on the </a:t>
            </a:r>
            <a:r>
              <a:rPr lang="en-IN" sz="2400" b="1" dirty="0"/>
              <a:t>current situation</a:t>
            </a:r>
            <a:r>
              <a:rPr lang="en-IN" sz="2400" dirty="0"/>
              <a:t> and the agent’s performance measure.</a:t>
            </a:r>
          </a:p>
          <a:p>
            <a:pPr lvl="1" algn="just">
              <a:lnSpc>
                <a:spcPct val="150000"/>
              </a:lnSpc>
              <a:buFont typeface="Wingdings" pitchFamily="2" charset="2"/>
              <a:buChar char="§"/>
            </a:pPr>
            <a:r>
              <a:rPr lang="en-IN" sz="2400" b="1" dirty="0">
                <a:solidFill>
                  <a:srgbClr val="FF0000"/>
                </a:solidFill>
              </a:rPr>
              <a:t>PROBLEM FORMULATION</a:t>
            </a:r>
            <a:r>
              <a:rPr lang="en-IN" sz="2400" dirty="0"/>
              <a:t>:- Process of </a:t>
            </a:r>
            <a:r>
              <a:rPr lang="en-IN" sz="2400" b="1" dirty="0"/>
              <a:t>deciding what action</a:t>
            </a:r>
            <a:r>
              <a:rPr lang="en-IN" sz="2400" dirty="0"/>
              <a:t>s and states to </a:t>
            </a:r>
            <a:r>
              <a:rPr lang="en-IN" sz="2400" b="1" dirty="0"/>
              <a:t>consider</a:t>
            </a:r>
            <a:r>
              <a:rPr lang="en-IN" sz="2400" dirty="0"/>
              <a:t>, given a </a:t>
            </a:r>
            <a:r>
              <a:rPr lang="en-IN" sz="2400" b="1" u="sng" dirty="0"/>
              <a:t>GOAL</a:t>
            </a:r>
            <a:r>
              <a:rPr lang="en-IN" sz="2400" dirty="0"/>
              <a:t>.</a:t>
            </a:r>
          </a:p>
          <a:p>
            <a:pPr lvl="2" algn="just">
              <a:lnSpc>
                <a:spcPct val="150000"/>
              </a:lnSpc>
              <a:buFont typeface="Wingdings" pitchFamily="2" charset="2"/>
              <a:buChar char="§"/>
            </a:pPr>
            <a:r>
              <a:rPr lang="en-IN" sz="2000" dirty="0"/>
              <a:t>The agent will consider actions at the level of driving from one major town to another.</a:t>
            </a:r>
          </a:p>
          <a:p>
            <a:pPr lvl="3" algn="just">
              <a:lnSpc>
                <a:spcPct val="150000"/>
              </a:lnSpc>
              <a:buFont typeface="Wingdings" pitchFamily="2" charset="2"/>
              <a:buChar char="§"/>
            </a:pPr>
            <a:r>
              <a:rPr lang="en-IN" sz="1600" dirty="0"/>
              <a:t>Each state therefore corresponds to being in a particular town.</a:t>
            </a:r>
          </a:p>
          <a:p>
            <a:pPr marL="457200" lvl="1" indent="0" algn="just">
              <a:lnSpc>
                <a:spcPct val="150000"/>
              </a:lnSpc>
              <a:buNone/>
            </a:pPr>
            <a:endParaRPr lang="en-IN" sz="2000" dirty="0"/>
          </a:p>
        </p:txBody>
      </p:sp>
    </p:spTree>
    <p:extLst>
      <p:ext uri="{BB962C8B-B14F-4D97-AF65-F5344CB8AC3E}">
        <p14:creationId xmlns:p14="http://schemas.microsoft.com/office/powerpoint/2010/main" val="32850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Issues in designing of search problems	</a:t>
            </a:r>
          </a:p>
        </p:txBody>
      </p:sp>
      <p:sp>
        <p:nvSpPr>
          <p:cNvPr id="3" name="Content Placeholder 2"/>
          <p:cNvSpPr>
            <a:spLocks noGrp="1"/>
          </p:cNvSpPr>
          <p:nvPr>
            <p:ph idx="1"/>
          </p:nvPr>
        </p:nvSpPr>
        <p:spPr>
          <a:xfrm>
            <a:off x="457200" y="1219200"/>
            <a:ext cx="8229600" cy="4525963"/>
          </a:xfrm>
        </p:spPr>
        <p:txBody>
          <a:bodyPr>
            <a:normAutofit/>
          </a:bodyPr>
          <a:lstStyle/>
          <a:p>
            <a:pPr>
              <a:lnSpc>
                <a:spcPct val="200000"/>
              </a:lnSpc>
            </a:pPr>
            <a:r>
              <a:rPr lang="en-IN" sz="2400" dirty="0"/>
              <a:t>Direction of search(Forwards v/s Backward reasoning)</a:t>
            </a:r>
          </a:p>
          <a:p>
            <a:pPr>
              <a:lnSpc>
                <a:spcPct val="200000"/>
              </a:lnSpc>
            </a:pPr>
            <a:r>
              <a:rPr lang="en-IN" sz="2400" dirty="0"/>
              <a:t>Selecting matching (applicable)rules.</a:t>
            </a:r>
          </a:p>
          <a:p>
            <a:pPr lvl="1">
              <a:lnSpc>
                <a:spcPct val="200000"/>
              </a:lnSpc>
            </a:pPr>
            <a:r>
              <a:rPr lang="en-IN" sz="2000" dirty="0"/>
              <a:t>Efficient procedures to match rules against states in production system.</a:t>
            </a:r>
          </a:p>
          <a:p>
            <a:pPr>
              <a:lnSpc>
                <a:spcPct val="200000"/>
              </a:lnSpc>
            </a:pPr>
            <a:r>
              <a:rPr lang="en-IN" sz="2400" dirty="0"/>
              <a:t>Knowledge Representational Problem-representing each node of the search process-</a:t>
            </a:r>
            <a:r>
              <a:rPr lang="en-IN" sz="2400" dirty="0" err="1"/>
              <a:t>Eg</a:t>
            </a:r>
            <a:r>
              <a:rPr lang="en-IN" sz="2400" dirty="0"/>
              <a:t> Chess (Array[small] v/s ??)</a:t>
            </a:r>
          </a:p>
        </p:txBody>
      </p:sp>
    </p:spTree>
    <p:extLst>
      <p:ext uri="{BB962C8B-B14F-4D97-AF65-F5344CB8AC3E}">
        <p14:creationId xmlns:p14="http://schemas.microsoft.com/office/powerpoint/2010/main" val="3609098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Issues in designing of search problems	</a:t>
            </a:r>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81200"/>
            <a:ext cx="8117578"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8281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703909" cy="572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17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Categories of search algorithms in A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p:cNvSpPr/>
          <p:nvPr/>
        </p:nvSpPr>
        <p:spPr>
          <a:xfrm>
            <a:off x="3048000" y="3733800"/>
            <a:ext cx="1562098" cy="1724890"/>
          </a:xfrm>
          <a:prstGeom prst="rect">
            <a:avLst/>
          </a:prstGeom>
          <a:solidFill>
            <a:schemeClr val="bg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96" y="990600"/>
            <a:ext cx="8949003" cy="4985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8382000" y="4191000"/>
            <a:ext cx="0" cy="6096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72400" y="4800600"/>
            <a:ext cx="6096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317173" y="4728949"/>
            <a:ext cx="761999" cy="533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AO*</a:t>
            </a:r>
          </a:p>
        </p:txBody>
      </p:sp>
      <p:sp>
        <p:nvSpPr>
          <p:cNvPr id="5" name="Oval 4"/>
          <p:cNvSpPr/>
          <p:nvPr/>
        </p:nvSpPr>
        <p:spPr>
          <a:xfrm>
            <a:off x="4405952" y="4386049"/>
            <a:ext cx="1219200" cy="685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Depth Limited Search</a:t>
            </a:r>
          </a:p>
        </p:txBody>
      </p:sp>
      <p:sp>
        <p:nvSpPr>
          <p:cNvPr id="10" name="Oval 9"/>
          <p:cNvSpPr/>
          <p:nvPr/>
        </p:nvSpPr>
        <p:spPr>
          <a:xfrm>
            <a:off x="3441197" y="5293074"/>
            <a:ext cx="1969003" cy="118392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Iterative deepening Depth First Search</a:t>
            </a:r>
          </a:p>
        </p:txBody>
      </p:sp>
      <p:cxnSp>
        <p:nvCxnSpPr>
          <p:cNvPr id="11" name="Straight Connector 10"/>
          <p:cNvCxnSpPr/>
          <p:nvPr/>
        </p:nvCxnSpPr>
        <p:spPr>
          <a:xfrm>
            <a:off x="2895600" y="4728949"/>
            <a:ext cx="15240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0" idx="0"/>
          </p:cNvCxnSpPr>
          <p:nvPr/>
        </p:nvCxnSpPr>
        <p:spPr>
          <a:xfrm>
            <a:off x="2895600" y="4728949"/>
            <a:ext cx="1530099" cy="56412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82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448800" cy="1143000"/>
          </a:xfrm>
        </p:spPr>
        <p:txBody>
          <a:bodyPr>
            <a:noAutofit/>
          </a:bodyPr>
          <a:lstStyle/>
          <a:p>
            <a:r>
              <a:rPr lang="en-IN" sz="3600" b="1" dirty="0">
                <a:solidFill>
                  <a:srgbClr val="FF0000"/>
                </a:solidFill>
              </a:rPr>
              <a:t>UNINFORMED SEARCH STRATEGIES(blind search)</a:t>
            </a:r>
          </a:p>
        </p:txBody>
      </p:sp>
      <p:sp>
        <p:nvSpPr>
          <p:cNvPr id="3" name="Content Placeholder 2"/>
          <p:cNvSpPr>
            <a:spLocks noGrp="1"/>
          </p:cNvSpPr>
          <p:nvPr>
            <p:ph idx="1"/>
          </p:nvPr>
        </p:nvSpPr>
        <p:spPr>
          <a:xfrm>
            <a:off x="0" y="838200"/>
            <a:ext cx="9144000" cy="5943600"/>
          </a:xfrm>
        </p:spPr>
        <p:txBody>
          <a:bodyPr>
            <a:normAutofit/>
          </a:bodyPr>
          <a:lstStyle/>
          <a:p>
            <a:pPr marL="0" indent="0" algn="just">
              <a:lnSpc>
                <a:spcPct val="150000"/>
              </a:lnSpc>
              <a:buNone/>
            </a:pPr>
            <a:r>
              <a:rPr lang="en-IN" sz="2800" dirty="0"/>
              <a:t>“Strategies have </a:t>
            </a:r>
            <a:r>
              <a:rPr lang="en-IN" sz="2800" b="1" dirty="0">
                <a:solidFill>
                  <a:srgbClr val="FF0000"/>
                </a:solidFill>
              </a:rPr>
              <a:t>no additional information </a:t>
            </a:r>
            <a:r>
              <a:rPr lang="en-IN" sz="2800" dirty="0"/>
              <a:t>about states beyond that provided in the </a:t>
            </a:r>
            <a:r>
              <a:rPr lang="en-IN" sz="2800" b="1" u="sng" dirty="0"/>
              <a:t>problem deﬁnition</a:t>
            </a:r>
            <a:r>
              <a:rPr lang="en-IN" sz="2800" dirty="0"/>
              <a:t>”</a:t>
            </a:r>
          </a:p>
          <a:p>
            <a:pPr algn="just">
              <a:lnSpc>
                <a:spcPct val="150000"/>
              </a:lnSpc>
            </a:pPr>
            <a:r>
              <a:rPr lang="en-IN" sz="2800" dirty="0"/>
              <a:t>All they can do is generate successors and </a:t>
            </a:r>
            <a:r>
              <a:rPr lang="en-IN" sz="2800" b="1" dirty="0">
                <a:solidFill>
                  <a:srgbClr val="FF0000"/>
                </a:solidFill>
              </a:rPr>
              <a:t>distinguish a goal state from a non-goal state.</a:t>
            </a:r>
          </a:p>
          <a:p>
            <a:pPr lvl="1" algn="just">
              <a:lnSpc>
                <a:spcPct val="150000"/>
              </a:lnSpc>
            </a:pPr>
            <a:r>
              <a:rPr lang="en-IN" sz="2400" dirty="0"/>
              <a:t>Breadth-ﬁrst search (BFS)</a:t>
            </a:r>
          </a:p>
          <a:p>
            <a:pPr lvl="1" algn="just">
              <a:lnSpc>
                <a:spcPct val="150000"/>
              </a:lnSpc>
            </a:pPr>
            <a:r>
              <a:rPr lang="en-IN" sz="2400" dirty="0"/>
              <a:t>Depth-ﬁrst search (DFS)</a:t>
            </a:r>
          </a:p>
          <a:p>
            <a:pPr lvl="1" algn="just">
              <a:lnSpc>
                <a:spcPct val="150000"/>
              </a:lnSpc>
            </a:pPr>
            <a:r>
              <a:rPr lang="en-IN" sz="2400" dirty="0"/>
              <a:t>Depth Limited search(DLS)</a:t>
            </a:r>
          </a:p>
          <a:p>
            <a:pPr lvl="1" algn="just">
              <a:lnSpc>
                <a:spcPct val="150000"/>
              </a:lnSpc>
            </a:pPr>
            <a:r>
              <a:rPr lang="en-IN" sz="2400" dirty="0"/>
              <a:t>Iterative Deepening depth first search(IDDS)</a:t>
            </a:r>
          </a:p>
        </p:txBody>
      </p:sp>
    </p:spTree>
    <p:extLst>
      <p:ext uri="{BB962C8B-B14F-4D97-AF65-F5344CB8AC3E}">
        <p14:creationId xmlns:p14="http://schemas.microsoft.com/office/powerpoint/2010/main" val="184793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8" name="Picture 4" descr="Image for pos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375" y="990600"/>
            <a:ext cx="922637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12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a:t>
            </a:r>
            <a:endParaRPr lang="en-IN" b="1" dirty="0"/>
          </a:p>
        </p:txBody>
      </p:sp>
      <p:sp>
        <p:nvSpPr>
          <p:cNvPr id="3" name="Content Placeholder 2"/>
          <p:cNvSpPr>
            <a:spLocks noGrp="1"/>
          </p:cNvSpPr>
          <p:nvPr>
            <p:ph idx="1"/>
          </p:nvPr>
        </p:nvSpPr>
        <p:spPr>
          <a:xfrm>
            <a:off x="533400" y="1295400"/>
            <a:ext cx="8229600" cy="4525963"/>
          </a:xfrm>
        </p:spPr>
        <p:txBody>
          <a:bodyPr>
            <a:normAutofit/>
          </a:bodyPr>
          <a:lstStyle/>
          <a:p>
            <a:pPr marL="0" indent="0" algn="just">
              <a:lnSpc>
                <a:spcPct val="150000"/>
              </a:lnSpc>
              <a:buNone/>
            </a:pPr>
            <a:r>
              <a:rPr lang="en-IN" dirty="0"/>
              <a:t>Breadth-ﬁrst search is a simple strategy in which the root node is expanded ﬁrst, then all the successors of the root node are expanded next, then their successors, and so on. </a:t>
            </a:r>
          </a:p>
        </p:txBody>
      </p:sp>
    </p:spTree>
    <p:extLst>
      <p:ext uri="{BB962C8B-B14F-4D97-AF65-F5344CB8AC3E}">
        <p14:creationId xmlns:p14="http://schemas.microsoft.com/office/powerpoint/2010/main" val="27321841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713"/>
            <a:ext cx="7086600" cy="6794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580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457200"/>
            <a:ext cx="8534400" cy="5668963"/>
          </a:xfrm>
        </p:spPr>
        <p:txBody>
          <a:bodyPr>
            <a:normAutofit fontScale="92500"/>
          </a:bodyPr>
          <a:lstStyle/>
          <a:p>
            <a:pPr marL="0" indent="0">
              <a:lnSpc>
                <a:spcPct val="150000"/>
              </a:lnSpc>
              <a:buNone/>
            </a:pPr>
            <a:r>
              <a:rPr lang="en-IN" b="1" dirty="0"/>
              <a:t>ADVANTAGES</a:t>
            </a:r>
            <a:r>
              <a:rPr lang="en-IN" dirty="0"/>
              <a:t>:</a:t>
            </a:r>
          </a:p>
          <a:p>
            <a:pPr>
              <a:lnSpc>
                <a:spcPct val="150000"/>
              </a:lnSpc>
            </a:pPr>
            <a:r>
              <a:rPr lang="en-IN" sz="2400" dirty="0"/>
              <a:t>BFS will </a:t>
            </a:r>
            <a:r>
              <a:rPr lang="en-IN" sz="2400" b="1" dirty="0"/>
              <a:t>provide a solution</a:t>
            </a:r>
            <a:r>
              <a:rPr lang="en-IN" sz="2400" dirty="0"/>
              <a:t> if any solution exists.</a:t>
            </a:r>
          </a:p>
          <a:p>
            <a:pPr>
              <a:lnSpc>
                <a:spcPct val="150000"/>
              </a:lnSpc>
            </a:pPr>
            <a:r>
              <a:rPr lang="en-IN" sz="2400" dirty="0"/>
              <a:t>If there are more than one solutions for a given problem, then BFS will provide the </a:t>
            </a:r>
            <a:r>
              <a:rPr lang="en-IN" sz="2400" b="1" dirty="0"/>
              <a:t>minimal solution</a:t>
            </a:r>
            <a:r>
              <a:rPr lang="en-IN" sz="2400" dirty="0"/>
              <a:t> which requires the least number of steps.</a:t>
            </a:r>
            <a:endParaRPr lang="en-IN" dirty="0"/>
          </a:p>
          <a:p>
            <a:pPr marL="0" indent="0">
              <a:lnSpc>
                <a:spcPct val="150000"/>
              </a:lnSpc>
              <a:buNone/>
            </a:pPr>
            <a:r>
              <a:rPr lang="en-IN" b="1" dirty="0"/>
              <a:t>DISADVANTAGES:</a:t>
            </a:r>
            <a:endParaRPr lang="en-IN" dirty="0"/>
          </a:p>
          <a:p>
            <a:pPr>
              <a:lnSpc>
                <a:spcPct val="150000"/>
              </a:lnSpc>
            </a:pPr>
            <a:r>
              <a:rPr lang="en-IN" sz="2400" dirty="0"/>
              <a:t>It requires </a:t>
            </a:r>
            <a:r>
              <a:rPr lang="en-IN" sz="2400" b="1" dirty="0"/>
              <a:t>lots of memory </a:t>
            </a:r>
            <a:r>
              <a:rPr lang="en-IN" sz="2400" dirty="0"/>
              <a:t>since each level of the tree must be saved into memory to expand the next level.</a:t>
            </a:r>
          </a:p>
          <a:p>
            <a:pPr>
              <a:lnSpc>
                <a:spcPct val="150000"/>
              </a:lnSpc>
            </a:pPr>
            <a:r>
              <a:rPr lang="en-IN" sz="2400" dirty="0"/>
              <a:t>BFS needs lots of time if the solution is </a:t>
            </a:r>
            <a:r>
              <a:rPr lang="en-IN" sz="2400" b="1" dirty="0"/>
              <a:t>far away from the root node.</a:t>
            </a:r>
          </a:p>
          <a:p>
            <a:pPr>
              <a:lnSpc>
                <a:spcPct val="150000"/>
              </a:lnSpc>
            </a:pPr>
            <a:endParaRPr lang="en-IN" b="1" dirty="0"/>
          </a:p>
        </p:txBody>
      </p:sp>
    </p:spTree>
    <p:extLst>
      <p:ext uri="{BB962C8B-B14F-4D97-AF65-F5344CB8AC3E}">
        <p14:creationId xmlns:p14="http://schemas.microsoft.com/office/powerpoint/2010/main" val="425655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DEPTH-FIRST SEARCH</a:t>
            </a:r>
            <a:br>
              <a:rPr lang="en-IN" dirty="0"/>
            </a:br>
            <a:endParaRPr lang="en-IN" dirty="0"/>
          </a:p>
        </p:txBody>
      </p:sp>
      <p:sp>
        <p:nvSpPr>
          <p:cNvPr id="3" name="Content Placeholder 2"/>
          <p:cNvSpPr>
            <a:spLocks noGrp="1"/>
          </p:cNvSpPr>
          <p:nvPr>
            <p:ph idx="1"/>
          </p:nvPr>
        </p:nvSpPr>
        <p:spPr/>
        <p:txBody>
          <a:bodyPr/>
          <a:lstStyle/>
          <a:p>
            <a:pPr>
              <a:lnSpc>
                <a:spcPct val="150000"/>
              </a:lnSpc>
            </a:pPr>
            <a:r>
              <a:rPr lang="en-IN" dirty="0"/>
              <a:t>Depth-ﬁrst search always expands the deepest node in the current frontier of the search tree.</a:t>
            </a:r>
          </a:p>
        </p:txBody>
      </p:sp>
    </p:spTree>
    <p:extLst>
      <p:ext uri="{BB962C8B-B14F-4D97-AF65-F5344CB8AC3E}">
        <p14:creationId xmlns:p14="http://schemas.microsoft.com/office/powerpoint/2010/main" val="4103772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839200" cy="6553200"/>
          </a:xfrm>
        </p:spPr>
        <p:txBody>
          <a:bodyPr>
            <a:normAutofit/>
          </a:bodyPr>
          <a:lstStyle/>
          <a:p>
            <a:pPr marL="0" indent="0" algn="just">
              <a:lnSpc>
                <a:spcPct val="150000"/>
              </a:lnSpc>
              <a:buNone/>
            </a:pPr>
            <a:r>
              <a:rPr lang="en-IN" sz="2400" dirty="0"/>
              <a:t>“An agent with several immediate options of unknown value can decide what to do by ﬁrst </a:t>
            </a:r>
            <a:r>
              <a:rPr lang="en-IN" sz="2400" b="1" u="sng" dirty="0">
                <a:solidFill>
                  <a:schemeClr val="tx2">
                    <a:lumMod val="75000"/>
                  </a:schemeClr>
                </a:solidFill>
                <a:effectLst>
                  <a:outerShdw blurRad="38100" dist="38100" dir="2700000" algn="tl">
                    <a:srgbClr val="000000">
                      <a:alpha val="43137"/>
                    </a:srgbClr>
                  </a:outerShdw>
                </a:effectLst>
              </a:rPr>
              <a:t>examining future actions</a:t>
            </a:r>
            <a:r>
              <a:rPr lang="en-IN" sz="2400" b="1" u="sng" dirty="0">
                <a:solidFill>
                  <a:schemeClr val="tx2">
                    <a:lumMod val="75000"/>
                  </a:schemeClr>
                </a:solidFill>
              </a:rPr>
              <a:t> </a:t>
            </a:r>
            <a:r>
              <a:rPr lang="en-IN" sz="2400" dirty="0"/>
              <a:t>that eventually lead to states of known value”</a:t>
            </a:r>
          </a:p>
          <a:p>
            <a:pPr marL="457200" lvl="1" indent="0">
              <a:lnSpc>
                <a:spcPct val="150000"/>
              </a:lnSpc>
              <a:buNone/>
            </a:pPr>
            <a:r>
              <a:rPr lang="en-IN" sz="2000" dirty="0" err="1"/>
              <a:t>i.e</a:t>
            </a:r>
            <a:r>
              <a:rPr lang="en-IN" sz="2000" dirty="0"/>
              <a:t> Assumption of Environment: </a:t>
            </a:r>
            <a:r>
              <a:rPr lang="en-IN" sz="2000" b="1" dirty="0"/>
              <a:t>Observable , Discrete(finite) , Known , Deterministic</a:t>
            </a:r>
          </a:p>
          <a:p>
            <a:pPr marL="457200" lvl="1" indent="0">
              <a:lnSpc>
                <a:spcPct val="150000"/>
              </a:lnSpc>
              <a:buNone/>
            </a:pPr>
            <a:r>
              <a:rPr lang="en-IN" sz="2400" dirty="0"/>
              <a:t>Process of looking for a sequence of actions that reaches the goal is called </a:t>
            </a:r>
            <a:r>
              <a:rPr lang="en-IN" sz="2400" b="1" dirty="0">
                <a:solidFill>
                  <a:srgbClr val="FF0000"/>
                </a:solidFill>
              </a:rPr>
              <a:t>search</a:t>
            </a:r>
            <a:r>
              <a:rPr lang="en-IN" sz="2400" dirty="0"/>
              <a:t>.</a:t>
            </a:r>
          </a:p>
          <a:p>
            <a:pPr lvl="1">
              <a:lnSpc>
                <a:spcPct val="150000"/>
              </a:lnSpc>
            </a:pPr>
            <a:r>
              <a:rPr lang="en-IN" sz="2000" b="1" dirty="0">
                <a:solidFill>
                  <a:srgbClr val="FF0000"/>
                </a:solidFill>
              </a:rPr>
              <a:t>SEARCH ALGORITHM </a:t>
            </a:r>
            <a:r>
              <a:rPr lang="en-IN" sz="2000" dirty="0"/>
              <a:t>takes a problem as input and returns a solution in the form of an action sequence. </a:t>
            </a:r>
          </a:p>
          <a:p>
            <a:pPr lvl="2">
              <a:lnSpc>
                <a:spcPct val="150000"/>
              </a:lnSpc>
            </a:pPr>
            <a:r>
              <a:rPr lang="en-IN" sz="1600" dirty="0"/>
              <a:t>EXECUTION PHASE: Once a solution is found, the actions it recommends can be carried out. </a:t>
            </a:r>
            <a:br>
              <a:rPr lang="en-IN" sz="1600" dirty="0"/>
            </a:br>
            <a:r>
              <a:rPr lang="en-IN" sz="1600" dirty="0"/>
              <a:t>“</a:t>
            </a:r>
            <a:r>
              <a:rPr lang="en-IN" sz="2000" b="1" u="sng" dirty="0">
                <a:solidFill>
                  <a:srgbClr val="FF0000"/>
                </a:solidFill>
              </a:rPr>
              <a:t>FORMULATE, SEARCH, EXECUTE</a:t>
            </a:r>
            <a:r>
              <a:rPr lang="en-IN" sz="2000" dirty="0"/>
              <a:t>” design for the agent</a:t>
            </a:r>
          </a:p>
          <a:p>
            <a:pPr algn="just">
              <a:lnSpc>
                <a:spcPct val="150000"/>
              </a:lnSpc>
            </a:pPr>
            <a:endParaRPr lang="en-IN" sz="2400" dirty="0"/>
          </a:p>
        </p:txBody>
      </p:sp>
    </p:spTree>
    <p:extLst>
      <p:ext uri="{BB962C8B-B14F-4D97-AF65-F5344CB8AC3E}">
        <p14:creationId xmlns:p14="http://schemas.microsoft.com/office/powerpoint/2010/main" val="399986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 y="228600"/>
            <a:ext cx="8991600" cy="1143000"/>
          </a:xfrm>
        </p:spPr>
        <p:txBody>
          <a:bodyPr>
            <a:normAutofit fontScale="90000"/>
          </a:bodyPr>
          <a:lstStyle/>
          <a:p>
            <a:br>
              <a:rPr lang="nl-NL" dirty="0"/>
            </a:br>
            <a:br>
              <a:rPr lang="nl-NL" dirty="0"/>
            </a:br>
            <a:br>
              <a:rPr lang="nl-NL" dirty="0"/>
            </a:br>
            <a:r>
              <a:rPr lang="nl-NL" dirty="0"/>
              <a:t>Root node---&gt;Left node ----&gt; right node.</a:t>
            </a:r>
            <a:br>
              <a:rPr lang="nl-NL" dirty="0"/>
            </a:br>
            <a:br>
              <a:rPr lang="nl-NL" dirty="0"/>
            </a:br>
            <a:endParaRPr lang="en-IN" b="1" dirty="0"/>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6477000" cy="4864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865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458200" cy="5516563"/>
          </a:xfrm>
        </p:spPr>
        <p:txBody>
          <a:bodyPr>
            <a:normAutofit/>
          </a:bodyPr>
          <a:lstStyle/>
          <a:p>
            <a:pPr marL="0" indent="0">
              <a:buNone/>
            </a:pPr>
            <a:r>
              <a:rPr lang="en-IN" b="1" dirty="0"/>
              <a:t>Advantages:</a:t>
            </a:r>
            <a:endParaRPr lang="en-IN" dirty="0"/>
          </a:p>
          <a:p>
            <a:pPr marL="0" indent="0">
              <a:buNone/>
            </a:pPr>
            <a:endParaRPr lang="en-IN" dirty="0"/>
          </a:p>
          <a:p>
            <a:pPr algn="just">
              <a:lnSpc>
                <a:spcPct val="150000"/>
              </a:lnSpc>
            </a:pPr>
            <a:r>
              <a:rPr lang="en-IN" sz="2400" dirty="0"/>
              <a:t>DFS consumes very less memory space.</a:t>
            </a:r>
          </a:p>
          <a:p>
            <a:pPr marL="0" indent="0" algn="just">
              <a:lnSpc>
                <a:spcPct val="150000"/>
              </a:lnSpc>
              <a:buNone/>
            </a:pPr>
            <a:endParaRPr lang="en-IN" sz="2400" dirty="0"/>
          </a:p>
          <a:p>
            <a:pPr algn="just">
              <a:lnSpc>
                <a:spcPct val="150000"/>
              </a:lnSpc>
            </a:pPr>
            <a:r>
              <a:rPr lang="en-IN" sz="2400" dirty="0"/>
              <a:t>It will reach at the goal node in a less time period than BFS if it traverses in a right path.</a:t>
            </a:r>
          </a:p>
          <a:p>
            <a:pPr marL="0" indent="0" algn="just">
              <a:lnSpc>
                <a:spcPct val="150000"/>
              </a:lnSpc>
              <a:buNone/>
            </a:pPr>
            <a:endParaRPr lang="en-IN" sz="2400" dirty="0"/>
          </a:p>
          <a:p>
            <a:pPr algn="just">
              <a:lnSpc>
                <a:spcPct val="150000"/>
              </a:lnSpc>
            </a:pPr>
            <a:r>
              <a:rPr lang="en-IN" sz="2400" dirty="0"/>
              <a:t>It may find a solution without examining much of search because we may get the desired solution in the very first go.</a:t>
            </a:r>
          </a:p>
          <a:p>
            <a:endParaRPr lang="en-IN" dirty="0"/>
          </a:p>
        </p:txBody>
      </p:sp>
    </p:spTree>
    <p:extLst>
      <p:ext uri="{BB962C8B-B14F-4D97-AF65-F5344CB8AC3E}">
        <p14:creationId xmlns:p14="http://schemas.microsoft.com/office/powerpoint/2010/main" val="267245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5" y="-152400"/>
            <a:ext cx="8229600" cy="1143000"/>
          </a:xfrm>
        </p:spPr>
        <p:txBody>
          <a:bodyPr>
            <a:normAutofit/>
          </a:bodyPr>
          <a:lstStyle/>
          <a:p>
            <a:pPr algn="l"/>
            <a:r>
              <a:rPr lang="en-IN" b="1" dirty="0"/>
              <a:t>Disadvantages</a:t>
            </a:r>
            <a:endParaRPr lang="en-IN" dirty="0"/>
          </a:p>
        </p:txBody>
      </p:sp>
      <p:sp>
        <p:nvSpPr>
          <p:cNvPr id="3" name="Content Placeholder 2"/>
          <p:cNvSpPr>
            <a:spLocks noGrp="1"/>
          </p:cNvSpPr>
          <p:nvPr>
            <p:ph idx="1"/>
          </p:nvPr>
        </p:nvSpPr>
        <p:spPr>
          <a:xfrm>
            <a:off x="0" y="838200"/>
            <a:ext cx="9144000" cy="6248400"/>
          </a:xfrm>
        </p:spPr>
        <p:txBody>
          <a:bodyPr>
            <a:normAutofit/>
          </a:bodyPr>
          <a:lstStyle/>
          <a:p>
            <a:pPr>
              <a:lnSpc>
                <a:spcPct val="150000"/>
              </a:lnSpc>
            </a:pPr>
            <a:r>
              <a:rPr lang="en-IN" sz="2800" dirty="0"/>
              <a:t>This algorithm may not terminate and go on infinitely on one path. </a:t>
            </a:r>
          </a:p>
          <a:p>
            <a:pPr lvl="1">
              <a:lnSpc>
                <a:spcPct val="150000"/>
              </a:lnSpc>
            </a:pPr>
            <a:r>
              <a:rPr lang="en-IN" sz="2400" dirty="0"/>
              <a:t>The solution to this issue is to </a:t>
            </a:r>
            <a:r>
              <a:rPr lang="en-IN" sz="2400" b="1" dirty="0">
                <a:solidFill>
                  <a:srgbClr val="FF0000"/>
                </a:solidFill>
              </a:rPr>
              <a:t>choose a cut-off depth. </a:t>
            </a:r>
          </a:p>
          <a:p>
            <a:pPr lvl="1">
              <a:lnSpc>
                <a:spcPct val="150000"/>
              </a:lnSpc>
            </a:pPr>
            <a:r>
              <a:rPr lang="en-IN" sz="2400" dirty="0"/>
              <a:t>If the ideal cut-off is </a:t>
            </a:r>
            <a:r>
              <a:rPr lang="en-IN" sz="2400" i="1" dirty="0"/>
              <a:t>d</a:t>
            </a:r>
            <a:r>
              <a:rPr lang="en-IN" sz="2400" dirty="0"/>
              <a:t>, and if </a:t>
            </a:r>
            <a:r>
              <a:rPr lang="en-IN" sz="2400" b="1" dirty="0"/>
              <a:t>chosen cut-off is </a:t>
            </a:r>
            <a:r>
              <a:rPr lang="en-IN" sz="2400" b="1" dirty="0">
                <a:solidFill>
                  <a:srgbClr val="FF0000"/>
                </a:solidFill>
              </a:rPr>
              <a:t>lesser</a:t>
            </a:r>
            <a:r>
              <a:rPr lang="en-IN" sz="2400" b="1" dirty="0"/>
              <a:t> </a:t>
            </a:r>
            <a:r>
              <a:rPr lang="en-IN" sz="2400" dirty="0"/>
              <a:t>than </a:t>
            </a:r>
            <a:r>
              <a:rPr lang="en-IN" sz="2400" i="1" dirty="0"/>
              <a:t>d</a:t>
            </a:r>
            <a:r>
              <a:rPr lang="en-IN" sz="2400" dirty="0"/>
              <a:t>, then this algorithm may fail. </a:t>
            </a:r>
          </a:p>
          <a:p>
            <a:pPr lvl="1">
              <a:lnSpc>
                <a:spcPct val="150000"/>
              </a:lnSpc>
            </a:pPr>
            <a:r>
              <a:rPr lang="en-IN" sz="2400" dirty="0"/>
              <a:t>If </a:t>
            </a:r>
            <a:r>
              <a:rPr lang="en-IN" sz="2400" b="1" dirty="0"/>
              <a:t>chosen cut-off is </a:t>
            </a:r>
            <a:r>
              <a:rPr lang="en-IN" sz="2400" b="1" dirty="0">
                <a:solidFill>
                  <a:srgbClr val="FF0000"/>
                </a:solidFill>
              </a:rPr>
              <a:t>more</a:t>
            </a:r>
            <a:r>
              <a:rPr lang="en-IN" sz="2400" b="1" dirty="0"/>
              <a:t> </a:t>
            </a:r>
            <a:r>
              <a:rPr lang="en-IN" sz="2400" dirty="0"/>
              <a:t>than </a:t>
            </a:r>
            <a:r>
              <a:rPr lang="en-IN" sz="2400" i="1" dirty="0"/>
              <a:t>d</a:t>
            </a:r>
            <a:r>
              <a:rPr lang="en-IN" sz="2400" dirty="0"/>
              <a:t>, then execution time increases.</a:t>
            </a:r>
          </a:p>
          <a:p>
            <a:pPr>
              <a:lnSpc>
                <a:spcPct val="150000"/>
              </a:lnSpc>
            </a:pPr>
            <a:r>
              <a:rPr lang="en-IN" sz="2800" dirty="0"/>
              <a:t>Its complexity depends on the number of paths</a:t>
            </a:r>
          </a:p>
          <a:p>
            <a:pPr>
              <a:lnSpc>
                <a:spcPct val="150000"/>
              </a:lnSpc>
            </a:pPr>
            <a:r>
              <a:rPr lang="en-IN" sz="2800" dirty="0"/>
              <a:t>It cannot check duplicate nodes.</a:t>
            </a:r>
          </a:p>
          <a:p>
            <a:pPr>
              <a:lnSpc>
                <a:spcPct val="150000"/>
              </a:lnSpc>
            </a:pPr>
            <a:endParaRPr lang="en-IN" sz="2800" dirty="0"/>
          </a:p>
        </p:txBody>
      </p:sp>
    </p:spTree>
    <p:extLst>
      <p:ext uri="{BB962C8B-B14F-4D97-AF65-F5344CB8AC3E}">
        <p14:creationId xmlns:p14="http://schemas.microsoft.com/office/powerpoint/2010/main" val="164726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DEPTH LIMITED SEARCH</a:t>
            </a:r>
          </a:p>
        </p:txBody>
      </p:sp>
      <p:sp>
        <p:nvSpPr>
          <p:cNvPr id="3" name="Content Placeholder 2"/>
          <p:cNvSpPr>
            <a:spLocks noGrp="1"/>
          </p:cNvSpPr>
          <p:nvPr>
            <p:ph idx="1"/>
          </p:nvPr>
        </p:nvSpPr>
        <p:spPr/>
        <p:txBody>
          <a:bodyPr>
            <a:normAutofit fontScale="92500" lnSpcReduction="20000"/>
          </a:bodyPr>
          <a:lstStyle/>
          <a:p>
            <a:pPr algn="just">
              <a:lnSpc>
                <a:spcPct val="150000"/>
              </a:lnSpc>
            </a:pPr>
            <a:r>
              <a:rPr lang="en-IN" dirty="0"/>
              <a:t>The embarrassing failure of depth-ﬁrst search in inﬁnite state spaces can be alleviated by supplying depth-ﬁrst search with a </a:t>
            </a:r>
            <a:r>
              <a:rPr lang="en-IN" b="1" dirty="0">
                <a:solidFill>
                  <a:srgbClr val="FF0000"/>
                </a:solidFill>
              </a:rPr>
              <a:t>predetermined depth limit . </a:t>
            </a:r>
          </a:p>
          <a:p>
            <a:pPr lvl="1" algn="just">
              <a:lnSpc>
                <a:spcPct val="150000"/>
              </a:lnSpc>
            </a:pPr>
            <a:r>
              <a:rPr lang="en-IN" dirty="0"/>
              <a:t>Nodes at depth  are treated as if they have no successors. </a:t>
            </a:r>
          </a:p>
          <a:p>
            <a:pPr algn="just">
              <a:lnSpc>
                <a:spcPct val="150000"/>
              </a:lnSpc>
            </a:pPr>
            <a:r>
              <a:rPr lang="en-IN" dirty="0"/>
              <a:t>This approach is called depth-limited search</a:t>
            </a:r>
          </a:p>
        </p:txBody>
      </p:sp>
    </p:spTree>
    <p:extLst>
      <p:ext uri="{BB962C8B-B14F-4D97-AF65-F5344CB8AC3E}">
        <p14:creationId xmlns:p14="http://schemas.microsoft.com/office/powerpoint/2010/main" val="141140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839200" cy="6705600"/>
          </a:xfrm>
        </p:spPr>
        <p:txBody>
          <a:bodyPr/>
          <a:lstStyle/>
          <a:p>
            <a:pPr>
              <a:lnSpc>
                <a:spcPct val="150000"/>
              </a:lnSpc>
            </a:pPr>
            <a:r>
              <a:rPr lang="en-IN" sz="2400" dirty="0"/>
              <a:t>Depth-limited search can terminate with two conditions:</a:t>
            </a:r>
          </a:p>
          <a:p>
            <a:pPr lvl="2">
              <a:lnSpc>
                <a:spcPct val="150000"/>
              </a:lnSpc>
            </a:pPr>
            <a:r>
              <a:rPr lang="en-IN" sz="1800" dirty="0"/>
              <a:t>If the solution is found.</a:t>
            </a:r>
          </a:p>
          <a:p>
            <a:pPr lvl="2">
              <a:lnSpc>
                <a:spcPct val="150000"/>
              </a:lnSpc>
            </a:pPr>
            <a:r>
              <a:rPr lang="en-IN" sz="1800" dirty="0"/>
              <a:t>If there is no solution within given depth limit.</a:t>
            </a:r>
          </a:p>
          <a:p>
            <a:pPr>
              <a:lnSpc>
                <a:spcPct val="150000"/>
              </a:lnSpc>
            </a:pPr>
            <a:r>
              <a:rPr lang="en-IN" sz="2400" b="1" u="sng" dirty="0">
                <a:solidFill>
                  <a:srgbClr val="FF0000"/>
                </a:solidFill>
              </a:rPr>
              <a:t>PROCESS</a:t>
            </a:r>
            <a:r>
              <a:rPr lang="en-IN" sz="2400" dirty="0"/>
              <a:t>: If depth is fixed to 2, DLS carries out depth first search till second level in the search tree.</a:t>
            </a:r>
          </a:p>
          <a:p>
            <a:pPr marL="0" indent="0">
              <a:buNone/>
            </a:pPr>
            <a:endParaRPr lang="en-IN" dirty="0"/>
          </a:p>
        </p:txBody>
      </p:sp>
      <p:pic>
        <p:nvPicPr>
          <p:cNvPr id="4098"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3276600"/>
            <a:ext cx="8117259"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8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7848600" cy="5551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777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458200" cy="5668963"/>
          </a:xfrm>
        </p:spPr>
        <p:txBody>
          <a:bodyPr>
            <a:normAutofit/>
          </a:bodyPr>
          <a:lstStyle/>
          <a:p>
            <a:pPr marL="0" indent="0">
              <a:lnSpc>
                <a:spcPct val="150000"/>
              </a:lnSpc>
              <a:buNone/>
            </a:pPr>
            <a:r>
              <a:rPr lang="en-IN" b="1" dirty="0"/>
              <a:t>Advantages:</a:t>
            </a:r>
            <a:endParaRPr lang="en-IN" dirty="0"/>
          </a:p>
          <a:p>
            <a:pPr>
              <a:lnSpc>
                <a:spcPct val="150000"/>
              </a:lnSpc>
            </a:pPr>
            <a:r>
              <a:rPr lang="en-IN" sz="2400" dirty="0"/>
              <a:t>Depth-limited search is Memory efficient.</a:t>
            </a:r>
          </a:p>
          <a:p>
            <a:pPr marL="0" indent="0">
              <a:lnSpc>
                <a:spcPct val="150000"/>
              </a:lnSpc>
              <a:buNone/>
            </a:pPr>
            <a:r>
              <a:rPr lang="en-IN" b="1" dirty="0"/>
              <a:t>Disadvantages:</a:t>
            </a:r>
            <a:endParaRPr lang="en-IN" dirty="0"/>
          </a:p>
          <a:p>
            <a:pPr>
              <a:lnSpc>
                <a:spcPct val="150000"/>
              </a:lnSpc>
            </a:pPr>
            <a:r>
              <a:rPr lang="en-IN" sz="2400" dirty="0"/>
              <a:t>Depth-limited search also has a disadvantage of incompleteness.</a:t>
            </a:r>
          </a:p>
          <a:p>
            <a:pPr>
              <a:lnSpc>
                <a:spcPct val="150000"/>
              </a:lnSpc>
            </a:pPr>
            <a:r>
              <a:rPr lang="en-IN" sz="2400" dirty="0"/>
              <a:t>It may not be optimal if the problem has more than one solution.</a:t>
            </a:r>
          </a:p>
          <a:p>
            <a:pPr>
              <a:lnSpc>
                <a:spcPct val="150000"/>
              </a:lnSpc>
            </a:pPr>
            <a:endParaRPr lang="en-IN" dirty="0"/>
          </a:p>
        </p:txBody>
      </p:sp>
    </p:spTree>
    <p:extLst>
      <p:ext uri="{BB962C8B-B14F-4D97-AF65-F5344CB8AC3E}">
        <p14:creationId xmlns:p14="http://schemas.microsoft.com/office/powerpoint/2010/main" val="3103680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458200" cy="5364163"/>
          </a:xfrm>
        </p:spPr>
        <p:txBody>
          <a:bodyPr/>
          <a:lstStyle/>
          <a:p>
            <a:pPr algn="just">
              <a:lnSpc>
                <a:spcPct val="150000"/>
              </a:lnSpc>
            </a:pPr>
            <a:r>
              <a:rPr lang="en-IN" dirty="0"/>
              <a:t>What if solution is deeper than L?</a:t>
            </a:r>
          </a:p>
          <a:p>
            <a:pPr lvl="1" algn="just">
              <a:lnSpc>
                <a:spcPct val="150000"/>
              </a:lnSpc>
            </a:pPr>
            <a:r>
              <a:rPr lang="en-IN" dirty="0"/>
              <a:t> Increase L iteratively. </a:t>
            </a:r>
          </a:p>
          <a:p>
            <a:pPr marL="0" indent="0" algn="just">
              <a:lnSpc>
                <a:spcPct val="150000"/>
              </a:lnSpc>
              <a:buNone/>
            </a:pPr>
            <a:r>
              <a:rPr lang="en-IN" b="1" dirty="0">
                <a:solidFill>
                  <a:srgbClr val="FF0000"/>
                </a:solidFill>
              </a:rPr>
              <a:t>ITERATIVE DEEPENING SEARCH </a:t>
            </a:r>
          </a:p>
          <a:p>
            <a:pPr marL="0" indent="0" algn="just">
              <a:lnSpc>
                <a:spcPct val="150000"/>
              </a:lnSpc>
              <a:buNone/>
            </a:pPr>
            <a:r>
              <a:rPr lang="en-IN" dirty="0"/>
              <a:t>This inherits the memory advantage of Depth-First search, and is better in terms of time complexity than Breadth first search</a:t>
            </a:r>
          </a:p>
        </p:txBody>
      </p:sp>
    </p:spTree>
    <p:extLst>
      <p:ext uri="{BB962C8B-B14F-4D97-AF65-F5344CB8AC3E}">
        <p14:creationId xmlns:p14="http://schemas.microsoft.com/office/powerpoint/2010/main" val="271828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55"/>
            <a:ext cx="8229600" cy="1143000"/>
          </a:xfrm>
        </p:spPr>
        <p:txBody>
          <a:bodyPr/>
          <a:lstStyle/>
          <a:p>
            <a:r>
              <a:rPr lang="en-IN" dirty="0"/>
              <a:t>ITERATIVE DEEPENING SEARCH</a:t>
            </a:r>
          </a:p>
        </p:txBody>
      </p:sp>
      <p:sp>
        <p:nvSpPr>
          <p:cNvPr id="3" name="Content Placeholder 2"/>
          <p:cNvSpPr>
            <a:spLocks noGrp="1"/>
          </p:cNvSpPr>
          <p:nvPr>
            <p:ph idx="1"/>
          </p:nvPr>
        </p:nvSpPr>
        <p:spPr>
          <a:xfrm>
            <a:off x="533400" y="990600"/>
            <a:ext cx="8229600" cy="4525963"/>
          </a:xfrm>
        </p:spPr>
        <p:txBody>
          <a:bodyPr>
            <a:noAutofit/>
          </a:bodyPr>
          <a:lstStyle/>
          <a:p>
            <a:pPr algn="just">
              <a:lnSpc>
                <a:spcPct val="150000"/>
              </a:lnSpc>
            </a:pPr>
            <a:r>
              <a:rPr lang="en-IN" sz="2400" dirty="0"/>
              <a:t>Iterative deepening depth-ﬁrst search/ Iterative deepening search [</a:t>
            </a:r>
            <a:r>
              <a:rPr lang="en-IN" sz="2400" b="1" dirty="0">
                <a:solidFill>
                  <a:srgbClr val="FF0000"/>
                </a:solidFill>
              </a:rPr>
              <a:t>depth-ﬁrst tree search that ﬁnds the best depth limit</a:t>
            </a:r>
            <a:r>
              <a:rPr lang="en-IN" sz="2400" dirty="0"/>
              <a:t>]</a:t>
            </a:r>
          </a:p>
          <a:p>
            <a:pPr lvl="1" algn="just">
              <a:lnSpc>
                <a:spcPct val="150000"/>
              </a:lnSpc>
            </a:pPr>
            <a:r>
              <a:rPr lang="en-IN" sz="2000" dirty="0"/>
              <a:t>It does this by gradually increasing the limit—ﬁrst 0, then 1, then 2,and so on—until a goal is  found. </a:t>
            </a:r>
          </a:p>
          <a:p>
            <a:pPr algn="just">
              <a:lnSpc>
                <a:spcPct val="150000"/>
              </a:lnSpc>
            </a:pPr>
            <a:r>
              <a:rPr lang="en-IN" sz="2400" dirty="0"/>
              <a:t>This will occur when the depth limit reaches d, the depth of the shallowest goal node. </a:t>
            </a:r>
          </a:p>
          <a:p>
            <a:pPr algn="just">
              <a:lnSpc>
                <a:spcPct val="150000"/>
              </a:lnSpc>
            </a:pPr>
            <a:r>
              <a:rPr lang="en-IN" sz="2400" dirty="0"/>
              <a:t>Iterative deepening combines the beneﬁts of depth-ﬁrst and breadth-ﬁrst search. </a:t>
            </a:r>
          </a:p>
        </p:txBody>
      </p:sp>
    </p:spTree>
    <p:extLst>
      <p:ext uri="{BB962C8B-B14F-4D97-AF65-F5344CB8AC3E}">
        <p14:creationId xmlns:p14="http://schemas.microsoft.com/office/powerpoint/2010/main" val="2913435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Image result for iterative deepening depth-first searc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0"/>
            <a:ext cx="7162800" cy="57302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95400" y="5410200"/>
            <a:ext cx="6934200" cy="1015663"/>
          </a:xfrm>
          <a:prstGeom prst="rect">
            <a:avLst/>
          </a:prstGeom>
        </p:spPr>
        <p:txBody>
          <a:bodyPr wrap="square">
            <a:spAutoFit/>
          </a:bodyPr>
          <a:lstStyle/>
          <a:p>
            <a:r>
              <a:rPr lang="en-IN" sz="2000" b="1" dirty="0"/>
              <a:t>1'st Iteration-----&gt; A</a:t>
            </a:r>
            <a:br>
              <a:rPr lang="en-IN" sz="2000" b="1" dirty="0"/>
            </a:br>
            <a:r>
              <a:rPr lang="en-IN" sz="2000" b="1" dirty="0"/>
              <a:t>2'nd Iteration----&gt; A, B, C</a:t>
            </a:r>
            <a:br>
              <a:rPr lang="en-IN" sz="2000" b="1" dirty="0"/>
            </a:br>
            <a:r>
              <a:rPr lang="en-IN" sz="2000" b="1" dirty="0"/>
              <a:t>3'rd Iteration------&gt;A, B, D, E, C, F, G</a:t>
            </a:r>
          </a:p>
        </p:txBody>
      </p:sp>
    </p:spTree>
    <p:extLst>
      <p:ext uri="{BB962C8B-B14F-4D97-AF65-F5344CB8AC3E}">
        <p14:creationId xmlns:p14="http://schemas.microsoft.com/office/powerpoint/2010/main" val="363223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IN" dirty="0"/>
              <a:t>Formulating problems</a:t>
            </a:r>
          </a:p>
        </p:txBody>
      </p:sp>
      <p:sp>
        <p:nvSpPr>
          <p:cNvPr id="3" name="Content Placeholder 2"/>
          <p:cNvSpPr>
            <a:spLocks noGrp="1"/>
          </p:cNvSpPr>
          <p:nvPr>
            <p:ph idx="1"/>
          </p:nvPr>
        </p:nvSpPr>
        <p:spPr>
          <a:xfrm>
            <a:off x="0" y="990600"/>
            <a:ext cx="9144000" cy="5638800"/>
          </a:xfrm>
        </p:spPr>
        <p:txBody>
          <a:bodyPr>
            <a:noAutofit/>
          </a:bodyPr>
          <a:lstStyle/>
          <a:p>
            <a:pPr algn="just">
              <a:lnSpc>
                <a:spcPct val="150000"/>
              </a:lnSpc>
            </a:pPr>
            <a:r>
              <a:rPr lang="en-IN" sz="2400" dirty="0"/>
              <a:t>Formulation seems reasonable, but it is still a </a:t>
            </a:r>
            <a:r>
              <a:rPr lang="en-IN" sz="2400" b="1" dirty="0">
                <a:solidFill>
                  <a:srgbClr val="FF0000"/>
                </a:solidFill>
              </a:rPr>
              <a:t>model—an abstract mathematical description</a:t>
            </a:r>
          </a:p>
          <a:p>
            <a:pPr marL="457200" lvl="1" indent="0" algn="just">
              <a:buNone/>
            </a:pPr>
            <a:r>
              <a:rPr lang="en-IN" sz="2000" dirty="0"/>
              <a:t>Compare the simple state description chosen,</a:t>
            </a:r>
          </a:p>
          <a:p>
            <a:pPr marL="457200" lvl="1" indent="0" algn="just">
              <a:buNone/>
            </a:pPr>
            <a:r>
              <a:rPr lang="en-IN" sz="2000" dirty="0"/>
              <a:t> In(Arad), to an </a:t>
            </a:r>
            <a:r>
              <a:rPr lang="en-IN" sz="2000" b="1" dirty="0">
                <a:solidFill>
                  <a:srgbClr val="FFFF00"/>
                </a:solidFill>
              </a:rPr>
              <a:t>actual cross- country trip</a:t>
            </a:r>
            <a:r>
              <a:rPr lang="en-IN" sz="2000" dirty="0"/>
              <a:t>, where the state of the world includes so many things: </a:t>
            </a:r>
          </a:p>
          <a:p>
            <a:pPr lvl="1" algn="just"/>
            <a:r>
              <a:rPr lang="en-IN" sz="2000" dirty="0"/>
              <a:t>the traveling companions, </a:t>
            </a:r>
          </a:p>
          <a:p>
            <a:pPr lvl="1" algn="just"/>
            <a:r>
              <a:rPr lang="en-IN" sz="2000" dirty="0"/>
              <a:t>the current radio program, </a:t>
            </a:r>
          </a:p>
          <a:p>
            <a:pPr lvl="1" algn="just"/>
            <a:r>
              <a:rPr lang="en-IN" sz="2000" dirty="0"/>
              <a:t>the scenery out of the window, </a:t>
            </a:r>
          </a:p>
          <a:p>
            <a:pPr lvl="1" algn="just"/>
            <a:r>
              <a:rPr lang="en-IN" sz="2000" dirty="0"/>
              <a:t>the proximity of law enforcement ofﬁcers, </a:t>
            </a:r>
          </a:p>
          <a:p>
            <a:pPr lvl="1" algn="just"/>
            <a:r>
              <a:rPr lang="en-IN" sz="2000" dirty="0"/>
              <a:t>the distance to the next rest stop, </a:t>
            </a:r>
          </a:p>
          <a:p>
            <a:pPr lvl="1" algn="just"/>
            <a:r>
              <a:rPr lang="en-IN" sz="2000" dirty="0"/>
              <a:t>the condition of the road, </a:t>
            </a:r>
          </a:p>
          <a:p>
            <a:pPr lvl="1" algn="just"/>
            <a:r>
              <a:rPr lang="en-IN" sz="2000" dirty="0"/>
              <a:t>the weather, and so on. </a:t>
            </a:r>
          </a:p>
          <a:p>
            <a:pPr lvl="1" algn="just"/>
            <a:endParaRPr lang="en-IN" sz="2000" dirty="0"/>
          </a:p>
          <a:p>
            <a:pPr marL="457200" lvl="1" indent="0" algn="just">
              <a:buNone/>
            </a:pPr>
            <a:r>
              <a:rPr lang="en-IN" sz="2400" b="1" dirty="0">
                <a:solidFill>
                  <a:schemeClr val="tx2"/>
                </a:solidFill>
              </a:rPr>
              <a:t>ABSTRACTION of STATE </a:t>
            </a:r>
            <a:r>
              <a:rPr lang="en-IN" sz="2400" dirty="0"/>
              <a:t>DESCRIPTION : The process of removing detail</a:t>
            </a:r>
            <a:r>
              <a:rPr lang="en-IN" sz="2000" dirty="0"/>
              <a:t> </a:t>
            </a:r>
          </a:p>
        </p:txBody>
      </p:sp>
    </p:spTree>
    <p:extLst>
      <p:ext uri="{BB962C8B-B14F-4D97-AF65-F5344CB8AC3E}">
        <p14:creationId xmlns:p14="http://schemas.microsoft.com/office/powerpoint/2010/main" val="9224984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534400" cy="5745163"/>
          </a:xfrm>
        </p:spPr>
        <p:txBody>
          <a:bodyPr>
            <a:normAutofit fontScale="92500"/>
          </a:bodyPr>
          <a:lstStyle/>
          <a:p>
            <a:pPr marL="0" indent="0" algn="just">
              <a:lnSpc>
                <a:spcPct val="200000"/>
              </a:lnSpc>
              <a:buNone/>
            </a:pPr>
            <a:r>
              <a:rPr lang="en-IN" b="1" dirty="0"/>
              <a:t>Advantages:</a:t>
            </a:r>
            <a:endParaRPr lang="en-IN" dirty="0"/>
          </a:p>
          <a:p>
            <a:pPr algn="just">
              <a:lnSpc>
                <a:spcPct val="200000"/>
              </a:lnSpc>
            </a:pPr>
            <a:r>
              <a:rPr lang="en-IN" sz="2800" dirty="0"/>
              <a:t>It combines the benefits of BFS and DFS search algorithm in terms of fast search and memory efficiency.</a:t>
            </a:r>
          </a:p>
          <a:p>
            <a:pPr marL="0" indent="0" algn="just">
              <a:lnSpc>
                <a:spcPct val="200000"/>
              </a:lnSpc>
              <a:buNone/>
            </a:pPr>
            <a:r>
              <a:rPr lang="en-IN" b="1" dirty="0"/>
              <a:t>Disadvantages:</a:t>
            </a:r>
            <a:endParaRPr lang="en-IN" dirty="0"/>
          </a:p>
          <a:p>
            <a:pPr algn="just">
              <a:lnSpc>
                <a:spcPct val="200000"/>
              </a:lnSpc>
            </a:pPr>
            <a:r>
              <a:rPr lang="en-IN" sz="2800" dirty="0"/>
              <a:t>The main drawback of IDDFS is that it repeats all the work of the previous phase.</a:t>
            </a:r>
          </a:p>
          <a:p>
            <a:pPr algn="just">
              <a:lnSpc>
                <a:spcPct val="200000"/>
              </a:lnSpc>
            </a:pPr>
            <a:endParaRPr lang="en-IN" sz="2800" dirty="0"/>
          </a:p>
        </p:txBody>
      </p:sp>
    </p:spTree>
    <p:extLst>
      <p:ext uri="{BB962C8B-B14F-4D97-AF65-F5344CB8AC3E}">
        <p14:creationId xmlns:p14="http://schemas.microsoft.com/office/powerpoint/2010/main" val="1119508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5" y="2209800"/>
            <a:ext cx="930402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2318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24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4286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909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 y="529070"/>
            <a:ext cx="73818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 y="1227859"/>
            <a:ext cx="751522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36" y="3248025"/>
            <a:ext cx="771525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1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582" y="-3048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8158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BFS,DFS</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277483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1828800"/>
            <a:ext cx="277483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3810000" y="2743200"/>
            <a:ext cx="1447800" cy="228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6363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414313" cy="618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9451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                                          </a:t>
            </a:r>
            <a:r>
              <a:rPr lang="en-IN" sz="2400" dirty="0"/>
              <a:t>Solve for IDDS with all steps</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3814336"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Iterative Deepening Depth-First Search exampl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45664" y="3581400"/>
            <a:ext cx="6198336"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2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BFS,DFS,DLS,IDS</a:t>
            </a:r>
          </a:p>
        </p:txBody>
      </p:sp>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28673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788159"/>
            <a:ext cx="2824162" cy="2326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a:xfrm>
            <a:off x="3810000" y="2743200"/>
            <a:ext cx="1447800" cy="228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85539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4288"/>
            <a:ext cx="8458200" cy="681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9875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534400" cy="5897563"/>
          </a:xfrm>
        </p:spPr>
        <p:txBody>
          <a:bodyPr>
            <a:normAutofit/>
          </a:bodyPr>
          <a:lstStyle/>
          <a:p>
            <a:pPr algn="just">
              <a:lnSpc>
                <a:spcPct val="150000"/>
              </a:lnSpc>
            </a:pPr>
            <a:r>
              <a:rPr lang="en-IN" sz="2800" b="1" dirty="0">
                <a:solidFill>
                  <a:schemeClr val="tx2"/>
                </a:solidFill>
              </a:rPr>
              <a:t>Abstract the actions</a:t>
            </a:r>
            <a:r>
              <a:rPr lang="en-IN" sz="2800" dirty="0"/>
              <a:t> themselves. </a:t>
            </a:r>
          </a:p>
          <a:p>
            <a:pPr lvl="1" algn="just">
              <a:lnSpc>
                <a:spcPct val="150000"/>
              </a:lnSpc>
            </a:pPr>
            <a:r>
              <a:rPr lang="en-IN" sz="2400" u="sng" dirty="0"/>
              <a:t>A driving action has many effects. </a:t>
            </a:r>
          </a:p>
          <a:p>
            <a:pPr lvl="2" algn="just">
              <a:lnSpc>
                <a:spcPct val="150000"/>
              </a:lnSpc>
            </a:pPr>
            <a:r>
              <a:rPr lang="en-IN" sz="2000" dirty="0"/>
              <a:t>Besides changing the location of the vehicle and its occupants, it takes up time, consumes fuel, generates pollution, and changes the agent</a:t>
            </a:r>
          </a:p>
          <a:p>
            <a:pPr marL="0" indent="0" algn="just">
              <a:lnSpc>
                <a:spcPct val="200000"/>
              </a:lnSpc>
              <a:buNone/>
            </a:pPr>
            <a:r>
              <a:rPr lang="en-IN" sz="2400" dirty="0">
                <a:solidFill>
                  <a:srgbClr val="FFFF00"/>
                </a:solidFill>
              </a:rPr>
              <a:t>Ex: Path from Arad to Sibiu to </a:t>
            </a:r>
            <a:r>
              <a:rPr lang="en-IN" sz="2400" dirty="0" err="1">
                <a:solidFill>
                  <a:srgbClr val="FFFF00"/>
                </a:solidFill>
              </a:rPr>
              <a:t>Rimnicu</a:t>
            </a:r>
            <a:r>
              <a:rPr lang="en-IN" sz="2400" dirty="0">
                <a:solidFill>
                  <a:srgbClr val="FFFF00"/>
                </a:solidFill>
              </a:rPr>
              <a:t> </a:t>
            </a:r>
            <a:r>
              <a:rPr lang="en-IN" sz="2400" dirty="0" err="1">
                <a:solidFill>
                  <a:srgbClr val="FFFF00"/>
                </a:solidFill>
              </a:rPr>
              <a:t>Vilcea</a:t>
            </a:r>
            <a:r>
              <a:rPr lang="en-IN" sz="2400" dirty="0">
                <a:solidFill>
                  <a:srgbClr val="FFFF00"/>
                </a:solidFill>
              </a:rPr>
              <a:t> to Pitesti to Bucharest</a:t>
            </a:r>
          </a:p>
          <a:p>
            <a:pPr marL="0" indent="0" algn="just">
              <a:lnSpc>
                <a:spcPct val="200000"/>
              </a:lnSpc>
              <a:buNone/>
            </a:pPr>
            <a:r>
              <a:rPr lang="en-IN" sz="2400" dirty="0"/>
              <a:t>Good abstraction:- Re</a:t>
            </a:r>
            <a:r>
              <a:rPr lang="en-IN" sz="2400" b="1" dirty="0"/>
              <a:t>moving as much detail as possible </a:t>
            </a:r>
            <a:r>
              <a:rPr lang="en-IN" sz="2400" dirty="0"/>
              <a:t>while </a:t>
            </a:r>
            <a:r>
              <a:rPr lang="en-IN" sz="2400" b="1" dirty="0"/>
              <a:t>retaining validity and ensuring that the abstract actions are easy to carry out</a:t>
            </a:r>
          </a:p>
        </p:txBody>
      </p:sp>
    </p:spTree>
    <p:extLst>
      <p:ext uri="{BB962C8B-B14F-4D97-AF65-F5344CB8AC3E}">
        <p14:creationId xmlns:p14="http://schemas.microsoft.com/office/powerpoint/2010/main" val="2922861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553200"/>
          </a:xfrm>
        </p:spPr>
        <p:txBody>
          <a:bodyPr/>
          <a:lstStyle/>
          <a:p>
            <a:pPr marL="0" indent="0">
              <a:lnSpc>
                <a:spcPct val="250000"/>
              </a:lnSpc>
              <a:buNone/>
            </a:pPr>
            <a:r>
              <a:rPr lang="en-IN" dirty="0"/>
              <a:t>BFS Sequence- </a:t>
            </a:r>
          </a:p>
          <a:p>
            <a:pPr marL="0" indent="0">
              <a:lnSpc>
                <a:spcPct val="250000"/>
              </a:lnSpc>
              <a:buNone/>
            </a:pPr>
            <a:r>
              <a:rPr lang="en-IN" dirty="0"/>
              <a:t>DFS Sequence-</a:t>
            </a:r>
          </a:p>
          <a:p>
            <a:pPr marL="0" indent="0">
              <a:lnSpc>
                <a:spcPct val="250000"/>
              </a:lnSpc>
              <a:buNone/>
            </a:pPr>
            <a:r>
              <a:rPr lang="en-IN" dirty="0"/>
              <a:t>DLS Sequence-</a:t>
            </a:r>
          </a:p>
          <a:p>
            <a:pPr marL="0" indent="0">
              <a:lnSpc>
                <a:spcPct val="250000"/>
              </a:lnSpc>
              <a:buNone/>
            </a:pPr>
            <a:r>
              <a:rPr lang="en-IN" dirty="0"/>
              <a:t>IDS Sequence-</a:t>
            </a:r>
          </a:p>
        </p:txBody>
      </p:sp>
    </p:spTree>
    <p:extLst>
      <p:ext uri="{BB962C8B-B14F-4D97-AF65-F5344CB8AC3E}">
        <p14:creationId xmlns:p14="http://schemas.microsoft.com/office/powerpoint/2010/main" val="300585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47800"/>
            <a:ext cx="6248400" cy="5217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8568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553200"/>
          </a:xfrm>
        </p:spPr>
        <p:txBody>
          <a:bodyPr/>
          <a:lstStyle/>
          <a:p>
            <a:pPr marL="0" indent="0">
              <a:lnSpc>
                <a:spcPct val="250000"/>
              </a:lnSpc>
              <a:buNone/>
            </a:pPr>
            <a:r>
              <a:rPr lang="en-IN" dirty="0"/>
              <a:t>BFS Sequence- </a:t>
            </a:r>
          </a:p>
          <a:p>
            <a:pPr marL="0" indent="0">
              <a:lnSpc>
                <a:spcPct val="250000"/>
              </a:lnSpc>
              <a:buNone/>
            </a:pPr>
            <a:r>
              <a:rPr lang="en-IN" dirty="0"/>
              <a:t>DFS Sequence-</a:t>
            </a:r>
          </a:p>
          <a:p>
            <a:pPr marL="0" indent="0">
              <a:lnSpc>
                <a:spcPct val="250000"/>
              </a:lnSpc>
              <a:buNone/>
            </a:pPr>
            <a:r>
              <a:rPr lang="en-IN" dirty="0"/>
              <a:t>DLS Sequence-</a:t>
            </a:r>
          </a:p>
          <a:p>
            <a:pPr marL="0" indent="0">
              <a:lnSpc>
                <a:spcPct val="250000"/>
              </a:lnSpc>
              <a:buNone/>
            </a:pPr>
            <a:r>
              <a:rPr lang="en-IN" dirty="0"/>
              <a:t>IDS Sequence-</a:t>
            </a:r>
          </a:p>
        </p:txBody>
      </p:sp>
    </p:spTree>
    <p:extLst>
      <p:ext uri="{BB962C8B-B14F-4D97-AF65-F5344CB8AC3E}">
        <p14:creationId xmlns:p14="http://schemas.microsoft.com/office/powerpoint/2010/main" val="2089812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https://d1m75rqqgidzqn.cloudfront.net/wp-data/2020/02/12175613/ezgif.com-gif-maker-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0600" y="74161"/>
            <a:ext cx="7162800" cy="672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3617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INFORMED SEARCH</a:t>
            </a:r>
          </a:p>
        </p:txBody>
      </p:sp>
      <p:sp>
        <p:nvSpPr>
          <p:cNvPr id="3" name="Content Placeholder 2"/>
          <p:cNvSpPr>
            <a:spLocks noGrp="1"/>
          </p:cNvSpPr>
          <p:nvPr>
            <p:ph idx="1"/>
          </p:nvPr>
        </p:nvSpPr>
        <p:spPr/>
        <p:txBody>
          <a:bodyPr/>
          <a:lstStyle/>
          <a:p>
            <a:pPr algn="just">
              <a:lnSpc>
                <a:spcPct val="150000"/>
              </a:lnSpc>
            </a:pPr>
            <a:r>
              <a:rPr lang="en-IN" dirty="0"/>
              <a:t>Informed search strategy</a:t>
            </a:r>
          </a:p>
          <a:p>
            <a:pPr lvl="1" algn="just">
              <a:lnSpc>
                <a:spcPct val="150000"/>
              </a:lnSpc>
            </a:pPr>
            <a:r>
              <a:rPr lang="en-IN" dirty="0"/>
              <a:t>one that uses problem-speciﬁc knowledge beyond the deﬁnition of the problem itself</a:t>
            </a:r>
          </a:p>
          <a:p>
            <a:pPr lvl="1" algn="just">
              <a:lnSpc>
                <a:spcPct val="150000"/>
              </a:lnSpc>
            </a:pPr>
            <a:r>
              <a:rPr lang="en-IN" dirty="0"/>
              <a:t>Find solutions more efﬁciently than an uninformed strategy.</a:t>
            </a:r>
          </a:p>
        </p:txBody>
      </p:sp>
    </p:spTree>
    <p:extLst>
      <p:ext uri="{BB962C8B-B14F-4D97-AF65-F5344CB8AC3E}">
        <p14:creationId xmlns:p14="http://schemas.microsoft.com/office/powerpoint/2010/main" val="1977461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b="1" dirty="0">
                <a:solidFill>
                  <a:srgbClr val="FF0000"/>
                </a:solidFill>
              </a:rPr>
              <a:t>BEST-FIRST SEARCH</a:t>
            </a:r>
            <a:br>
              <a:rPr lang="en-IN" b="1" dirty="0">
                <a:solidFill>
                  <a:srgbClr val="FF0000"/>
                </a:solidFill>
              </a:rPr>
            </a:br>
            <a:endParaRPr lang="en-IN" b="1" dirty="0">
              <a:solidFill>
                <a:srgbClr val="FF0000"/>
              </a:solidFill>
            </a:endParaRPr>
          </a:p>
        </p:txBody>
      </p:sp>
      <p:sp>
        <p:nvSpPr>
          <p:cNvPr id="3" name="Content Placeholder 2"/>
          <p:cNvSpPr>
            <a:spLocks noGrp="1"/>
          </p:cNvSpPr>
          <p:nvPr>
            <p:ph idx="1"/>
          </p:nvPr>
        </p:nvSpPr>
        <p:spPr>
          <a:xfrm>
            <a:off x="457200" y="914400"/>
            <a:ext cx="8153400" cy="5410200"/>
          </a:xfrm>
        </p:spPr>
        <p:txBody>
          <a:bodyPr>
            <a:normAutofit/>
          </a:bodyPr>
          <a:lstStyle/>
          <a:p>
            <a:r>
              <a:rPr lang="en-IN" b="1" dirty="0"/>
              <a:t>Idea</a:t>
            </a:r>
            <a:r>
              <a:rPr lang="en-IN" dirty="0"/>
              <a:t>: Use an evaluation function f(n) for each node</a:t>
            </a:r>
          </a:p>
          <a:p>
            <a:pPr lvl="1"/>
            <a:r>
              <a:rPr lang="en-IN" dirty="0"/>
              <a:t>f(n) provides an estimate for the </a:t>
            </a:r>
            <a:r>
              <a:rPr lang="en-IN" b="1" dirty="0">
                <a:solidFill>
                  <a:srgbClr val="00B050"/>
                </a:solidFill>
              </a:rPr>
              <a:t>total cost.</a:t>
            </a:r>
          </a:p>
          <a:p>
            <a:pPr marL="0" indent="0">
              <a:buNone/>
            </a:pPr>
            <a:r>
              <a:rPr lang="en-IN" b="1" u="sng" dirty="0">
                <a:solidFill>
                  <a:srgbClr val="FF0000"/>
                </a:solidFill>
              </a:rPr>
              <a:t>Expand the node n with smallest f(n).</a:t>
            </a:r>
          </a:p>
          <a:p>
            <a:pPr marL="0" indent="0">
              <a:buNone/>
            </a:pPr>
            <a:r>
              <a:rPr lang="en-IN" b="1" u="sng" dirty="0"/>
              <a:t>Implementation</a:t>
            </a:r>
            <a:r>
              <a:rPr lang="en-IN" dirty="0"/>
              <a:t>: </a:t>
            </a:r>
          </a:p>
          <a:p>
            <a:pPr marL="0" indent="0">
              <a:buNone/>
            </a:pPr>
            <a:r>
              <a:rPr lang="en-IN" dirty="0"/>
              <a:t>Order the nodes in increasing order of cost.</a:t>
            </a:r>
          </a:p>
          <a:p>
            <a:pPr marL="0" indent="0">
              <a:buNone/>
            </a:pPr>
            <a:r>
              <a:rPr lang="en-IN" b="1" u="sng" dirty="0">
                <a:solidFill>
                  <a:srgbClr val="FF0000"/>
                </a:solidFill>
              </a:rPr>
              <a:t>SPECIAL CASES </a:t>
            </a:r>
          </a:p>
          <a:p>
            <a:pPr lvl="1"/>
            <a:r>
              <a:rPr lang="en-IN" dirty="0"/>
              <a:t>Greedy best-first search </a:t>
            </a:r>
          </a:p>
          <a:p>
            <a:pPr lvl="1"/>
            <a:r>
              <a:rPr lang="en-IN" dirty="0"/>
              <a:t>A* </a:t>
            </a:r>
            <a:r>
              <a:rPr lang="en-IN"/>
              <a:t>search ,AO*</a:t>
            </a:r>
            <a:endParaRPr lang="en-IN" dirty="0"/>
          </a:p>
        </p:txBody>
      </p:sp>
    </p:spTree>
    <p:extLst>
      <p:ext uri="{BB962C8B-B14F-4D97-AF65-F5344CB8AC3E}">
        <p14:creationId xmlns:p14="http://schemas.microsoft.com/office/powerpoint/2010/main" val="149002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62000"/>
            <a:ext cx="8686800" cy="5898218"/>
          </a:xfrm>
          <a:prstGeom prst="rect">
            <a:avLst/>
          </a:prstGeom>
        </p:spPr>
        <p:txBody>
          <a:bodyPr wrap="square">
            <a:spAutoFit/>
          </a:bodyPr>
          <a:lstStyle/>
          <a:p>
            <a:pPr>
              <a:lnSpc>
                <a:spcPct val="200000"/>
              </a:lnSpc>
            </a:pPr>
            <a:r>
              <a:rPr lang="en-IN" sz="2400" dirty="0"/>
              <a:t>Two list of nodes:-</a:t>
            </a:r>
            <a:br>
              <a:rPr lang="en-IN" sz="2400" dirty="0"/>
            </a:br>
            <a:r>
              <a:rPr lang="en-IN" sz="2400" b="1" dirty="0"/>
              <a:t>OPEN- </a:t>
            </a:r>
            <a:r>
              <a:rPr lang="en-IN" sz="2400" dirty="0"/>
              <a:t>nodes that have been generated but have not been visited yet or It contains the nodes that has been traversed but yet not been marked solvable or unsolvable.</a:t>
            </a:r>
            <a:br>
              <a:rPr lang="en-IN" sz="2400" dirty="0"/>
            </a:br>
            <a:r>
              <a:rPr lang="en-IN" sz="2400" b="1" dirty="0"/>
              <a:t>CLOSED- </a:t>
            </a:r>
            <a:r>
              <a:rPr lang="en-IN" sz="2400" dirty="0"/>
              <a:t>nodes that have been already visited or It contains the nodes that have already been processed.</a:t>
            </a:r>
          </a:p>
          <a:p>
            <a:pPr>
              <a:lnSpc>
                <a:spcPct val="200000"/>
              </a:lnSpc>
            </a:pPr>
            <a:br>
              <a:rPr lang="en-IN" sz="2400" dirty="0"/>
            </a:br>
            <a:endParaRPr lang="en-IN" sz="2400" dirty="0"/>
          </a:p>
        </p:txBody>
      </p:sp>
    </p:spTree>
    <p:extLst>
      <p:ext uri="{BB962C8B-B14F-4D97-AF65-F5344CB8AC3E}">
        <p14:creationId xmlns:p14="http://schemas.microsoft.com/office/powerpoint/2010/main" val="8601226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77000"/>
          </a:xfrm>
        </p:spPr>
        <p:txBody>
          <a:bodyPr>
            <a:normAutofit/>
          </a:bodyPr>
          <a:lstStyle/>
          <a:p>
            <a:pPr marL="0" indent="0">
              <a:lnSpc>
                <a:spcPct val="150000"/>
              </a:lnSpc>
              <a:buNone/>
            </a:pPr>
            <a:endParaRPr lang="en-IN"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85800"/>
            <a:ext cx="5638800" cy="4833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371600" y="5715000"/>
            <a:ext cx="6172200" cy="830997"/>
          </a:xfrm>
          <a:prstGeom prst="rect">
            <a:avLst/>
          </a:prstGeom>
          <a:noFill/>
        </p:spPr>
        <p:txBody>
          <a:bodyPr wrap="square" rtlCol="0">
            <a:spAutoFit/>
          </a:bodyPr>
          <a:lstStyle/>
          <a:p>
            <a:r>
              <a:rPr lang="en-IN" sz="2400" b="1" dirty="0"/>
              <a:t>OPEN </a:t>
            </a:r>
            <a:r>
              <a:rPr lang="en-IN" sz="2400" b="1" dirty="0">
                <a:sym typeface="Wingdings" panose="05000000000000000000" pitchFamily="2" charset="2"/>
              </a:rPr>
              <a:t></a:t>
            </a:r>
            <a:r>
              <a:rPr lang="en-IN" sz="2400" b="1" dirty="0"/>
              <a:t>A, B ,C ,D ,E ,F ,I ,J </a:t>
            </a:r>
            <a:r>
              <a:rPr lang="en-IN" sz="2400" b="1" dirty="0">
                <a:sym typeface="Wingdings" panose="05000000000000000000" pitchFamily="2" charset="2"/>
              </a:rPr>
              <a:t>[B , C , F , I]</a:t>
            </a:r>
            <a:endParaRPr lang="en-IN" sz="2400" b="1" dirty="0"/>
          </a:p>
          <a:p>
            <a:r>
              <a:rPr lang="en-IN" sz="2400" b="1" dirty="0"/>
              <a:t>CLOSED [  A  -  D  - E -  J ]</a:t>
            </a:r>
          </a:p>
        </p:txBody>
      </p:sp>
    </p:spTree>
    <p:extLst>
      <p:ext uri="{BB962C8B-B14F-4D97-AF65-F5344CB8AC3E}">
        <p14:creationId xmlns:p14="http://schemas.microsoft.com/office/powerpoint/2010/main" val="269845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data:image/png;base64,iVBORw0KGgoAAAANSUhEUgAAAdkAAAF+CAIAAABBPPcDAAAgAElEQVR4nOzdeVSTWZ4//prvzJn5r87p0zN9ejvdM9X2mZ7q7qpeJCwqpSguVSIKIU9WQggkBJKQfSPsIKuAoKIguCsoqIAosqqobLIjCgiCyr4vYcn6++O2+dGWZbFn4b7+qqLgyZOnLm9u7vK5n+kgCIIgQ/vM0DcAQRAEvc/i+fn5/Pz8hISEV69eKZXK+X+28D3KVVAtgXqZNNDmoNVqp6enL126JJfL6+vrJycnU1JSAgMDX758OTo6mpiYGBYW1t3dPTAwEBMTEx0d3dPTo9VqDX3X0AZZbm4stpRcUqlUq4k+pVL5/SCdnJz8pyzWaDQXL16kUCj19fVqtfqDCF5Znq5Vzv4QQ/9/N3ZaM6VWq4eHh9++fTs7O6tWqwcHB9+9ezc/P69Sqfr7+3t7e0GL7evr6+vrUyqVhr7fdWToJmYC1ipt9FYTfYujHESrSqUaGxv7pyxeWFgYGBhob2+fmJjQR/D8/PzExMTIyMi7d++6u7vfrLO33/MOMkG9i/T9s8X/aTXXHxwcHB4eBsk7NDQ0PDwMLv7BPw8NDfX19a3hW4PM0uLMWe+UGx4eHhsbm52d1Yfy3Nzch2MU+theWFiYnp7u6uqqra1taGhoampqb29/BUGf1NnZ2dnZ2fVeZ2fnq1evOjo62tvb29ra2tvbOzo6wLct/h7wbRC0SbS0tDQ1NdXU1Lx48WJ0dBR8hvunLFapVPpxiYGBgaamplevXo2Njc3MzCgUilUOEC/R90elIeO3eMBKoVCMjIx0dHSUl5fn5eXduHEjLS0t/r1z585lZWXl5uY+fvy4q6trdHRUoVDofxw2AMgYrHfKzc7OKhSKqampd+/eNTU1vX79enZ29sMsXlhYUCgUHR0dra2to6OjyvdpDUGfplarR0ZGWlpabt26FRkZyeFwPD09KRQKmUwmEon494hEIplMplAoNBqNw+HExsbm5OQ8f/58ZGREq9Ua+k1A0IbSaDQKhaKrq6ulpQV85f8fo1Aqla9evers7NSPX0DQp6nV6u7u7ps3b/r5+Xl6erq6umIwGGdnZxcXFwRBsFgsHo8nvIfD4bBYLIIgLi4uzs7OCIK4urp6eHj4+/vn5+e/e/dOo9EY+g1B0IZSqVRDQ0Pgn/+RxUqlcmBg4OXLl1NTU4a7MchkqFSq169f37x5UyQSkUgkfbwSiUQKhUKn05lMJovF4nK5vPc4HA6LxWIymTQajUKhEIlEBEGcnJxcXFzc3NxAIr958wYmMrSp6D8U/iOLZ2ZmWlpaBgYGDHdLkMkYGxu7e/euRCIhkUgYDAaNRhMIBHd3d29vbx6PJ5FIZO/5/TPwRalUKpFIeDweg8Fwd3cnEAhoNBqDwZBIpICAgNLS0unpaUO/RQjaaP/I4tevX3d0dCwsLBj2biDj193dfebMGXd3dywW6+LigsfjqVQqm82WSCQfTd4PfPANEomEzWZTqVQ8Ho9GoxEE8fT0vHz5cn9/v6HfKARtqH9kcVNTU29vr2FvBTJyarW6vr4+PDwci8ViMBgsFkulUn19fSUSiVwul8vlP5S/PwQkslwuB4msz3cCgRAXF/fy5Us4pwdtHv/IYjCdbdhbgYyZSqUqLy8XCAQ4HM7FxYVIJHp7e4MUXm4EfzSU5XK5WCym0+l4PB7EcUBAQENDA4xjaJP4Rxa3trZOTEwY9lYgo6XVaisrK7lcLugRk8lkX19fmUwml8tXmcKLyeVyqVTKZrNdXV1dXFxwOJxcLtev+IEg8/aPLG5ra5uZmTHsrUDGSavVNjY2SqVSBEEQBKFQKDwe7xMjwqsBLsvj8chkMojjkJCQtrY22DuGzB7MYuhHdHR0BAUF6XvEfD5/nYJYH8dyuZzL5YLeMR6Pj42N7e7uNvRjgKD1BbMY+pTZ2dmTJ0/icDgEQUgkEpfLXdcg1sexn58fm80Ga+bIZPKFCxfgFiTIvMEshj7l8ePHdDodQRA8Hs9isUBQrmsQ6+NYJpP5+PiA3XocDqe2ttbQDwOC1hHMYugHDQ8PBwcHg04xjUYDqyY2IIgBsLLCw8MDg8EQicTExEQ4vQyZMZjF0MdpNJq8vDw3NzdQOILH421kEMvej1RwOBwwUuHh4VFQUGDopwJB6wVmMfRx4+PjgYGBoMSPj4+PbEUr2KRSqUgkEggEAoFAKBQu3h69xDiWSCRgkIRIJMbHx8NWCpkrmMXQR2i12traWm9vb1AmQigUriCIRSIRl8v19/ePjY2NiYkJCwsTi8VCoXBZWSyXy3k8nqurKxaLFYlEjY2Nhn42ELQuYBZDH6FSqc6dO0cikRAEodPpoNbE0jNUKpWKxeLg4ODTp0+XlZV1d3e/fv26rq7u+vXrwcHBIpFoWXEslUppNJqLiwuFQsnKyjL0s4GgdQGzGPqI4eFhPz8/DAaDx+M5HM4Kgvjo0aMPHjwAFdfm5uamp6fVarVWqy0pKQkMDBSLxUvPYrlczmQysVgsgUA4duyY/txcCDInMIuhj6itrWUwGBgMxs3NbbkDFGBcOC8vb3Z2VqVSNTc337hxIyMj4/79+52dnRUVFdHR0SKRSCqVLj2L+Xw+mUyGwxSQGYNZDH1Io9EUFxd7enqCAQqxWLz0frGfn59AIJDJZFVVVTqd7u3btwkJCWw2WygUikSimJiYyMjIJabw4mvqF7d5eXmVlJQY+glB0NqDWQx9SKlU3rx5k0KhYLFYBoOxrMHiD7L43bt3SUlJTCaTz+eDOF766MTia0qlUjqdjkajKRRKXl6eoZ8QBK09mMXQh+bm5s6dO0ckErFYLJPJlEqly8pikUgkkUgKCgqUSqVarX727FlkZCTIYqFQuNxOsez9QmMGg4FGo0kk0rVr1wz9hCBo7cEshj6kUCgSEhKwWCwWi/X19V3upmewpjg2Nra+vh7UV3v16lVRUdGVK1dCQ0P5fP5yu8ZgyNjHxwcssEtLSzP0E4KgtQezGPrQzMxMREQEgiA4HG65iygAiUTC5/NjY2MfP348PDwMLjsxMVFdXR0fHy8Wi5fVO9YvpQD1ic6cOWPY5wNB6wFmMfShVfaLAalUKhAIAgICTp06VVpaqj/Bq62tLT4+nsfjLT2O9VkMzhNJT0837POBoPUAsxj60Pz8/IULF1Y2Xrw4QMHYMehZx8fHP336dH5+XqfTgTOkl7XEWCaTeXt7g/HijIwMQz8hCFp7MIuhDymVyuzsbDc3NywW6+3tvYIsFovFPB4PLKgAicxms2UyWVNTk06nq62tjYiIWNYSY4lEQqPR0Gi0u7v7nTt3DP2EIGjtwSyGPqRWq+/fv+/h4aEvlbncLA4ODo6KigoJCeHz+RwOh8vlgmVtdXV1Op2utLQUzO8tPYtFIhGVSsVgMD4+Pg8fPjT0E4KgtQezGPoQOOAOrFsgk8lCoXDpWQwGH9LT01+8eFFXV5eWlhYdHR0VFXXs2LGioiKFQqFSqa5evcrhcJZYs+2D8kASiaS5udnQTwiC1h7MYugjJiYmAgMDMRiMfinFEuNYIpEIhcLk5OS3b9/qdLqpqal379719PQMDQ3pdDqtVltdXR0TE7OsTrGfnx9YREEkEhMSEmA9CsgswSyGPkKlUl26dAl0RZdbpw3smb5w4UJVVdXz589HR0dVKlVvb29dXV1BQUF0dPSy1rSBDdCenp6gTtvNmzcN/WwgaF3ALIY+QqvVNjQ0eHt7g0M9BALBsoaMJRIJGIIICAhIS0u7ffv28ePHZe9HMJZeUV4/QEEikXA4nFAohIWBIHMFsxj6uImJCX9/f3CuB4PBWO5qCrDdA2x9FovFAoGAx+Mtdw+0vhIFBoMhEAjHjx+HrRQyVzCLoY/TarX5+fkUCgXsduPz+UsfNdYnKViOBkaHl7sYA/y4r68vgUBAEITBYBQXFxv6qUDQeoFZDP2g0dHRyMhILBaLIIinp6dYLN74c6CpVKqLiwuBQEhKShofHzf0I4Gg9QKzGPqUp0+f0ul0LBaLw+FYLJbs/S649abfa4fD4cBIcUNDg6EfBgStI5jF0KcoFIrU1FRXV1cwUrGs9W2rzGI2m00kEl1cXFxdXa9du6ZUKg39MCBoHcEshn5Eb28vKNsGtn7weLx1jWP9MDEIYiwWe+LECX2xNwgyVzCLoR/X0dEBtn4gCOLm5rZ+cQyuyeFwXF1dwcmnsbGx7969M/QDgKB1B7MYWpLm5maJRIIgCBisYLFYYAPIWiWyftGFt7c3kUhEEIRAIISHh3d0dBj6rUPQRoBZDC2JRqOprq728/PD4XAuLi54PN7LywuUqlhlIuuvIBQKaTQaDofDYDBEIjEkJATO10GbB8xiaKk0Gk17e3tsbCyRSATjFRQKxdfXF1QiXkEi639EJBKxWCw3NzcwKk2hUJKTk1+/fq3RaAz9piFog8AshpZnaGjowoULNBoNrDvGYrEUCoXNZoMNHXK5XC6XL87lDzIa/Cv4NqlUKhQKQQrjcDhwNW9v71u3bk1NTRn6jULQhoJZDC2bQqEoKioKCgqiUqkgkXE4HIVC8fb25nK5YNMz2Gjn/x4IX5lMJpVKJRKJQCDgcDje3t6gYj1IYQ8Pj7CwsIqKioWFBUO/RQjaaDCLoZXQaDSDg4N5eXnBwcFUKhWPx+s7tmQymUajMRgMNpvN4/E4HA4oJ8/hcJhMJoPB8PT0BAuWQYgTCASQwvfu3RsdHQVHR0PQZgOzGFo5kMi3b9+Ojo4WCARubm5EIhGPxyMIgsfjiUSik5PTrl27du3a5ejoCJZGgMjG4XBEItHd3V0oFMbExOTn54+MjMDRYWgzg1kMrZZWq52ZmWlqasrJyTl9+jQ4WsnHx+fw4cNff/31l19+uXXrVisrK3t7ezKZDA5bCg8PT0lJuXPnTktLi0KhgH1hCIJZDK0ltVo9Ojr64MEDLpe7bds2LBYbHR0dHBx88ODBrVu3fvfdd0ePHq2srBwbG4O9YAhaDGYxtJZUKlVzc3NERASNRktKSnrz5o1Op5uamiooKKDRaNu2bXN2dk5LSwMnMEEQpAezGFozAwMDly5dwmKxNBqtrKxMrVYv/q+dnZ3x8fEODg4oFIpOpxcXF8OFaxCkB7MYWgOzs7NPnz7lcrkEAuHUqVM/VEFiZmbmwYMHPB7P1tZ23759kZGRra2tKpVqg+8WgowQzGJotV6/fp2UlIRGo4VCYVVV1Y9+f39/f1pamrOzs4WFBYFAuHXr1ujo6AbcJwQZM5jF0MpNTU2VlJTQ6XQCgXD58uWlR+r8/HxNTY2fn5+dnd3OnTvlcnldXd3c3Ny63i0EGTOYxdAKPX/+PDw83MXFJSQkpLm5eQVXGB8fv379OoFAsLCwcHR0PH/+fG9v75rfJwSZBJjF0LKNjY3l5OSQyWQymZyTk7OalqNWq1tbW8PDw/ft22dpacnhcJ48eTI9Pb2GdwtBJgFmMbQ8dXV1gYGBzs7OsbGxXV1da3LNmZmZgoICKpWKQqH27duXmJjY3d29JleGIFMBs9h4zc/PP3v2LCMj4+HDh8ZQLmdgYODChQtYLJbJZK7HLXV3dyclJYFFbzQarbCwcGJiYm1f4qM0Gk1jY2NeXl5HRwfcAQgZCsxi41VcXPzVV1/967/+64EDBwx74JtarX78+LFIJMLhcKdOnerv71+nF1KpVOXl5RwOx8bG5ptvvomIiHj58uW65mN3d3d0dPRXX33161//OiUlBZ5wChkKzGIj9e7dOy6X++WXX/785z+3tbVdv/hbyp0cP34cQRCJRFJfX78BPcehoaHz5887OTmhUCgcDpednT0yMrLmrzI+Pn7jxg0CgbBv376//OUvP/3pT48fPw6zGDIUmMXGaGFhITo6+vDhw9euXUMQxM7Orq+vzyC3cf/+fTabjcfjr127tpHb5PRHOtna2lpbW/v7+9fW1q7trpCXL1/SaDQ2m93c3JyZmfn73/8+ISEBZjFkKDCLjVFBQYGNjU1ERERPTw8Oh/vmm282Povb2tqioqIIBEJoaOiLFy82+NWB8fHxrKwsPB6PQqEOHz584cKFNfx8MDo62tbWNj8/r9Ppbt68+bvf/S4hIQFuAoQMBWax0enr6wOl1gcHB/v7+48cObLBWTw1NXXz5k0KheLu7n737l2Dx9Pz588jIiL27NmDQqH4fP6jR49AgK6hjIyML774AmYxZEAwi42LWq2OiYmxtbUtLCzU6XQ9PT0bmcVarba2tlYmk5HJ5Pj4+LVasrZ609PThYWFXl5eFhYWBw4cSEhI6OzsXMPrwyyGDA5msXGpqak5ePBgQEAA2BD8+vVrkMUbMHcHZswQBPH19X306NF6v9wKgMIXBw4csLCw8PLyKiwsXKtGC7MYMjiYxUZkZGSEw+EQCARQ9len0w0NDWEwmD179qzrVjSlUvno0SM+n+/q6pqcnDw4OLh+r7VKc3Nz5eXlAoHAwsLC3t4+LCyspaVl9ZeFWQwZHMxiI5KYmPib3/yGw+FUVVVVVVVVV1fn5OTs2rXr73//e35+fmtr63pUz+np6YmPj3dxcfH3919KlTVj0Nvbe+HCBUdHRxQKRSAQbty4MT4+vpoLwiyGDA5msbFYWFgQCoW//OUvrays9uzZs3Pnzt27d1taWv7nf/7n559/jkKhvL29Ozo61vAVZ2Zm8vPzvb29iUTitWvXxsbG1vDi602lUlVXVwcGBtrY2Nja2srl8urq6hWvSINZDBkczGJjAcpIXr58+dSpU4mJiSdOnDh9+nRwcPBXX321ZcuW0NDQrKysgYGBtXq5lpaWoKAgBEEiIiIaGhrW6rIbbHh4+Pbt2wQCAYVCOTs7p6amrmySMzs7e8uWLSdPnoR7oCFDgVlsLD6aAr29vc7OznZ2dmtYbX1iYiIjI4NEIlEolLy8PDM46AicsLdr1y4rKyuBQFBeXr6UwRyNRqNQKKanp2dnZy9duvQ///M/MTEx4+PjCoVibm4OhjK0wWAWG7Wenh57e/uvv/56rXrElZWVMpkMQZDY2NiXL1+uyTWNwfj4eFFREYPBsLS0dHBwOH78+KtXrz79I4ODg4mJiWQymUKhWFpa/r//9//+9Kc/EQgEHx8fY1hVDW02MIuN2vDwcExMjEQiWX2/eHh4+MSJEy4uLhwOp6ysTKFQrMkdGpWurq7k5OT9+/eDRW/37t37xPqTgYGBqKioQ4cOfffddw4ODkeOHHFwcPj222/xeHxeXt4HB6dC0HqDWWzUNBrNxMTEyMiIRqNZ8UXUanVpaamvry8Oh0tJSfmhg0HNg0KhePLkiVgs3r59+969eyMiIpqamj76nSqVanBwsKurq7Ozs7u7+927dz09PeCfzWDcBjI5MIvNXF9fX0REBBqNlkqlVVVVxlAHeQMMDAxcvXr1yJEjKBSKRCJlZmauctEbBK03mMVmS6VS5efnU6lUsGTNsBWQN97CwkJtbW1QUJCtrS043rSqqgqOAkNGC2axeXr58mVgYCCRSAwPD29sbNy0o5/Dw8M5OTmurq4oFAqNRqelpRnzrkJoM4NZbG7m5uYyMjKwWCyDwSgsLIRDnxqNpr29/dixYzt37ty+fTuXyy0tLd0kYzWQCYFZbFaampoEAgEOhzt58qTxVFkzBpOTk8XFxd7e3paWlgcOHDCqKnQQpINZbDampqbOnj3r7OwsFoufPn265hV+zcObN2+Sk5N3795tbW3t6el59+7d9SjxAUErALPY5Gk0mqqqKhaLhcfjL1y4AMdDP02hUDx9+pTP59vY2NjZ2YWGhra2thr6piAIZrGJ6+3tPXbsmJOTU2hoaHNzM1wnsEQjIyOZmZmHDh2ysrLC4/HZ2dmTk5OGviloU4NZbKpmZ2dLS0sZDAaRSMzNzYVRslwqlaqxsdHf39/W1nbHjh1isXjNjzeFoKWDWWx6tFptW1tbRESEk5MTmIOChWxWbGJiIjc3l0AgWFlZOTg4nDt3bmhoyNA3BW1GMItNzMTExK1bt1xdXT09PdfjFM5NSKPRtLW1RUZG2tvb29jYsFis8vJy+OsAbTCYxSZDqVQ+e/YsICAAQZCTJ09uwAl4m8rs7GxJSQmdTgdzevADB7TBYBabhr6+vrNnz4KDQevq6jbtPrr11tfXd/r06YMHD1paWlKp1Pv3709MTBj6pqBNAWaxsZudnX3w4IFAIMBgMGlpaWZZ69KoqNXq8vJyPp+/Y8eObdu2HT16tLm5Gf7xg9YbzGLjBTbvxsXFIQji5+fX0tICPzJvmLGxscuXL2OxWCsrKwRBsrKyNltxJWiDwSw2UlNTU3fu3PHw8MDj8Tdu3IBrrQyirq4uKCho165dNjY2AQEBVVVVcLIUWicwi42OUqmsr68PCQnB4/FhYWHt7e2GvqNNbXp6+vbt2zQazdra+uDBg2lpab29vYa+KcgMwSw2LiMjI1euXMHj8XQ6/d69e6s5zgNaQ21tbbGxsfb29tbW1jwe78GDB/D3BVpbMIuNxdzcXGVlpZ+fHzgYFHa+jM3c3FxRURGHw9m2bduePXsSEhJevXoF/1hCawVmsVHo7e09deoUDocTiUQPHz6Ec3RG6+3bt6mpqWDRG41Gu3fvHlz0Bq0JmMUGNjMzU1ZWxmazXVxczp49OzY2Zug7gn6ESqWqqKiQSqU7d+785ptvwsLCGhoa4OQqtEowiw2po6MjJiYGh8MFBATU1NQY+nagZRgaGrp+/ToGg0GhUDgcLisrCxaygFYDZrFhTExM3Llzx93dnUgkZmVlTU9PG/qOoJVobGwMDg7es2fPtm3bwEnbcNEbtDIwiw2gqakpPDwcQZCjR4++ePHC0LcDrYr+zyoKhXJ0dDx//jycd4VWAGbxhhodHb18+TIOh2MwGEVFRbAPZTZevXoVExNz4MABFArFYrHKysrgZx1oWWAWbxCtVltZWSmTybBYbGJi4tu3bw19R9Aam52dLS4uZrFYKBRqz5498fHxnZ2dhr4pyGTALN4I/f39ycnJCILw+fyKigq4ZM2M9fX1paamOjo6olAoKpUKF71BSwSzeH2pVKqSkhI2m00kEi9evDg+Pm7oO4LWnVKprKiokEgk1tbWO3bsCAsLa2pqMvRNQcYOZvE6AkvWsFisv79/S0uLoW8H2lAjIyMZGRlYLBaFQiEIcv369ZGREUPfFGS8YBavi9nZ2ZycHAqFQiaTb9++PTc3Z+g7ggyjqakpNDR0x44dKBRKIpE8ffr0o7tCpqam4G6RTQ5m8dpramoKCAjAYrExMTGwyho0NTWVl5dHpVItLCwcHBxSU1M/OB+rp6cnLi7u8uXLcGR5M9ukWax9b2U/Pjc3V1NT8/Llyw++Pjo6euHCBSwWy2KxSkpK4GEQkF5XV1dCQsKePXssLCx8fHyKi4v1R7S0tbU5OTnZ2dmVl5ev5iW0Wq1Go4HlikzUpsjiubm5wcHB1tbW6urq8vLyO3fuXL9+PTMzMysrq6Sk5MmTJ8+ePevs7JycnFzK50S1Wl1UVMTj8UpLSxd/saKigs/nIwiSlJQEV/tD3wdqj7BYLAsLi/3798fGxr569Uqn0ymVymPHjqFQqKCgoKWPKatUqrGxsVevXj179uzJkyeFhYU3btzIzMzMzMy8e/fukydPqqqqWltbR0ZGFhYW1vNtQWvDnLN4amqqs7OzqKjo9OnTwcHBIpGIzWYzGAwKhYLH4/F4PJFIpNFoPj4+HA7Hz88vOjr66tWrlZWVfX19nxjhHR8fZ7FYbDZbf+jOmzdvjh8/jiCIVCqtqKjYqPcHmaS3b9+mp6c7ODigUCgymZyfn69QKN6+fUsmk/fs2fOjXePZ2dm+vr6KiopLly5FRETIZDIOh+Pj4+Ph4UEgEPB4PIFAcHd39/b2ZrPZYrE4NDQ0NTW1uLi4q6trampqY94jtALmmcX9/f0FBQWxsbFSqZRGozk7Ozs4ODg5OaHRaBcXFwRBsO9hMBg0Gu3s7Hz48OFDhw7h8Xg2mx0QEJCamtrQ0PD9rVMqlerGjRsIghQUFOje17RlMBh4PP7SpUujo6OGeLuQiVEqldXV1RKJxMrKavfu3WFhYa2trYmJiTt27AgKCvqhg/XGx8erqqqSk5P9/f1ZLBYWiz106NCRI0fQaDQajcZgMPpWjSCIi4sLGo12cnI6ePAgGo2m0+kymSwuLq60tBTWMDJO5pbFfX19d+/eDQ0N9fT0dHJycnR0dHFxwePxrq6uHh4eXl5eDAYD9GoBJpPJYDDodLq7uzuJRMJisSC4sVgsj8dLSUmpr6+fnJzUX39kZIREIkml0oWFhba2toiICARBQkJC4AJSaLlGRkbAYhtLS0s8Hh8YGHjw4EF7e/uioqIPZjLGxsaqqqoSExNZLBYGgzl06JCzszMWiyWRSO7u7nQ6ncFgMJlMfatmsVigVVOpVFdXVzwej0ajHR0dnZycvL29o6KiSktLBwcHDfXGoY8ynyyenJwsKSkJDQ318PA4cuSIs7MzHo93c3Oj0+m+vr5CoVAikUilUqlUKpPJ/N6TyWRSqVQikYjFYj6fz2QyPT09SSQSgiBHjhzB4/EcDiclJQUsh9BqtXl5eR4eHtnZ2QUFBa6uru7u7nl5eXAHB7QsKpVqZGRkenp6bm6utrY2KChoz549dnZ2tra2KBQqICBAH5RqtbqpqenEiRMsFgu0SSwWCzoWTCaTz+eLxWLQsH+oVQsEAl9fXzqdTiaTcTics7MzGo328vKKjIx88uTJ7OysYR8FpGcmWdzb23vu3DlPT08w4IDD4SgUCpPJFIlEMplMJpPJ5XK5XO73w8A3yGQyiUTC5/PpdDqJRMJgMEeOHCESiXK5vLKysru728fHB4/Hx8TEcLncU6dO9fT0GPqtQ6bn6dOnYrFYJBJFR0fHx8efOHHC09MT9d6BAwcePnyo0+kUCsX9+/dFIlVuBnwAACAASURBVBEej3dyckIQxNXV1cvLSyAQgPBdYqsG6SwSiZhMJoVCwWKxTk5OGAzG29s7IyMDDlkYCXPI4qamppiYGFdXVycnJywW6+bmxmKxxGLx4oRdIv2PSKXSxYns4uLCZrM5HM6f//znn/3sZ7t27QoJCSkuLr5///758+dTUlIuXrzY2tpq6CcBmQCtVnvv3j0ymWxvb793794DBw7s379/586dlpaW+jiWyWR1dXXXr18Hsx0YDIZEIulTeHHCLqtV+/n5gUR2c3MDiezm5paUlNTR0WHopwKZeBZrNJonT55IJBIwIkYgEBgMhkgkAo1v6Y31+/QhzuVy3d3dcTico6Pj//3f//3kJz/585//7OrqCj79gY9+4HWLi4sN/Twg0zAxMdHa2lpQUHDz5s3bt2+fPn06Pj7+1KlTERERAQEBQUFBTCbTx8fH3d0djAtTqVQ+n7/6Vq0PZaFQSKfTwW8NiUQKDg6GEx4GZ8JZDKpQcrlcBEEwGIyrqyubzQa9htW01+8nMmi4aDTa1tbWysrKzc3t3r17z58/r6qqev78eXt7e3t7e2dnJ9w0BS2LVqtVq9VqtXpubk6hUCgUisnJyfHx8devX4eGhjo7Ozs7OxMIBC8vL7FY7O/vv6xPeJ8AElkikTCZTBKJ5OLigsPh5HL58+fPDf1INjUTzuKmpiaJRILBYBAEoVAoPB4PNLI1aa+LG66fn59UKmUwGAQCAXRSrl69CsvAQ+thbGzs/PnzHh4eCIIQiUQmk7m23Qs9cE0Oh+Pq6orBYHA4XEhICBysMCBTzeKOjo7g4GCwlNLNzU3/CW5t2+vihiuTyXx8fIhEIoIgNBotKysLrpyH1tb4+Pi5c+fIZLKLiwuBQGAymevdquVyuT6O8Xh8bGxsd3e3oR/DJmWSWTw9PZ2YmIjD4cDMMpfLXY+Ow/cbrkQiodPpWCwWjUb7+PiUlZUZ+klAZuXOnTseHh4gFr29vUGPeF1bNfitAfW1wUDf2bNn9YUyoI1kelmsUqkePHjg7u4O+g5sNlu/pnK9+fn5icVi8PkRj8eHh4fDo5KgtdLV1SWXy8FHPTqdLpVKN6xVy2QyJpMJOjcMBuPp06eGfhibkellcW9vr5+fH9jxSaPRNqzJAnK5nM/nk8lkNBpNpVJzcnLggUnQ6qlUqnPnzrm6uoIxN4FAsN494g9atUQi8fT01I9ULN5rCm0ME8viubm57OxsPB4PPk8JBIKVBbFEIpFIJCv4QdAH9/b2xuFwWCxWJBI1Nzcb+qlAJq++vp7D4SAIgsPhwDDx0tsk2GKnB7aBLJdcLufxeGCkgkKh5Obmwk7GBjOxLO7t7RUKhaDEBJPJXEGbk8lkYrFY9r4vsIKG6+fnJxQKKRSKi4sLhULJzMyErRZaDY1Gk5KSQiAQMBiMh4cH2Ka03GYpf08qlQqFQrDpf1mtWiqVenl5gcpZISEhcGf/BjOlLNZoNOXl5WDOl0KhrKzJikSi0NDQ27dvl5SUxMfHg1xeFtA1ZjKZoD5hVFRUX1+foZ8NZMLevHkDRopB/ZOlj06AjnBSUtLdu3dLSkpKS0sfPHhw6dKlsLCwkJAQML2x9IYNxt9cXV3BYQg1NTWGfjCbiyll8dTU1KlTp3A4HA6HA7PMy8piPz8/gUAgk8lKSkrm5ubUanVDQ0NUVBT44rIs7hozmUw41wGtRkFBAZ1ORxDE3d1dKBQuvVWLRCKRSFRQUKBSqZTvzczMjI2N9fT0ZGVl+fv7Lz2O/fz8JBIJ6BqDY8sN/WA2F1PK4jdv3nC5XBcXFyKRyOPxVhCgfD4/MjISHKag0+kmJyfT09P5fP5yRyrAbwuNRgPDFFevXoUH20Aro1arT5w4AaZAQA9j6Y0QjEWAtZUjIyP19fUNDQ0tLS1geGFqaur69esikWjpcSyXy319fbFYLA6HCwoKgvW4N5LJZLFGo3n06BGZTMZgMO7u7isYoBCJRFKpNC8vb2ZmZmpqamZmRqvVPn36NDQ0VF/Obem/Bn5+fiwWSz9MAQ9Vglamp6fHz88Pi8USCASwUn7pjXBxFj969EgikYCF9mlpaaBBPnz4UCQSLb2vLZfLBQIBmUxGEITNZldXVxv46WwmJpPF8/Pz2dnZRCIRi8V6eXmtYICCx+P5+/s3Nzer1erKysq6ujqVStXf35+QkMDj8VbQNebz+W5ubgiCiESihoYGQz8hyCTV1taCmirLHaD4IIuLi4tBRWMej+fj4wPOnXny5MmyshgMMdNoNFBX4NatWwZ+OpuJyWTx9PT0uXPn8Hg8WPSz3CyWSqUCgeDkyZP9/f2Tk5MnTpxISkoaGRlRqVTXr18Xi8UryGKRSESlUsEePHjMHbQyDx8+9Pb2RhDE09MTlBhcegv8fhZzuVwOhxMYGFhTU6PRaEpLS5ebxVKp1MfHB0EQAoFw+fJluEZow5hMFo+NjR0/fhx8lPP19V1ubvL5fLlcDibZurq6wsPDhUIhqDj84sWL6Ojo5c7ggYkOT09PZ2dnT0/PkpISQz8hyCTl5eVRqVQMBkOn05c18vZBFjc1NaWmpp47d+7ixYs1NTVKpbKzs/PUqVNCoXBZqyn8/PzYbDZY6Xz69GmYxRvGZLJ4eHg4NDQU/Lle7sQdqEcVFBTU3t6uVqtzcnJ4PJ5AICgsLFQqlVNTU8nJyVwud1ldY/30nbOzs4eHR15enqGfEGSSrl69Cs4rWO7SIH0Wl5aW6nQ60JIVCoVSqQRXrq2tjYiI0B8CskSgWhCYvouJiYFZvGFMJov7+/vFYjFYRLHc7XZisVgoFF68eHFsbGxoaCguLo7BYPD5/ISEBHBIUmFhYUBAwLJm8MD0HZ1Od3FxASfgGfoJQSYpNTUVLKIAe5dWnMU9PT0lJSVlZWUlJSVNTU3gILvm5uaEhIRlDcHJ5XIulwu2lYaHh8MFQhvGZLJ4cHDQ398fg8EQiURQIXPpTZbH4wUGBoLptdHR0QcPHuTm5ubl5eXn54Pp5v7+/uPHjy+ra6zPYjQa7eHhkZOTY+gnBJmk8+fPgx13Pj4+shVlMRijKCwspNPpLBaLyWQGBQWVlpaCOC4qKgJn6y3xsiCLsVgsFouNjIyEWbxhTCaLR0dHjx07BsaLORzOEhuWTCaTSqUikSglJQXsjpudnVUoFPPz83Nzc7Ozs7OzsxqNRqFQnD17dlmrKcDvDBgvplKphYWFhn5CkEm6desWhULBYDDLXR30QRaXlZXxeDyw75nH4x07dgwUhn/06BH4XLj0ZW368eKkpCSYxRvGZLJ4cnLyzJkzYJ8oi8VaensFneiysjK1Wj0xMXH//v0rV65kZWVlZWVdu3YtKysLdI0rKytDQ0OFQuHSrywWi6lUqrOzs7e395MnTwz9hCCTBPqzGAyGRqOtZu6uqKjI29uby+Xy+XwWixUXF9fZ2anT6R4/frysLF68juL8+fNwvHjDmEwWKxSKy5cv4/F4LBa79FkOPz8/LpcbFhb28uVLrVZbU1MDBhbYbDabzfby8uJwOOXl5RqNZnp6OiUlZel78EDKg23QQqGwrq7O0E8IMklPnz5lsVhgffFq1rQ9evRIKpUGBAQEBgbKZLKcnJy5uTmlUnnnzp2lj1Es3gbt5uaWnZ0Ns3jDmEwWq1SqoqIiUNOPSqUuMYvFYrFEIsnJyZmfn5+dnb1w4cLiNRjgv165cgW894qKirCwsCW2WrBblEgkgoPCurq6DP2EIJPU0dEhEomwWCyJRAIrL5fS/GSLsvjRo0c6nW5ycvLFixdtbW1tbW3t7e0zMzPz8/OPHj0KDw8HO06Xfk0KhQKKyj98+NDQj2cTMZks1ul0HR0dXl5eLi4uJBJpKUspQDGggICAhw8fDg4O1tfXR0dHczicxT8oEomCg4Orq6v7+/sbGxvj4uKEQuGPNlx9FWNwyBM8lgZasdnZ2ZiYGHCcB4vFWvohNWC3kVgszs3N7e/vHxwcHBkZGX6vt7e3oKAgICBgWbMgYOIOnLErk8nAKiNoY5hSFo+NjUVGRurrbcuWMOkMus9RUVHHjx+PiooC1V0/+AaxWBwWFhYfHx8bGxsYGLiUhiuXy/Wb7uh0elFRkaGfDWTCsrOzwfSdp6fnCgqthIWFJSQkxC8SFxcXHR0N+iLLnY4Gg8V4PP7kyZNqtdrQz2YTMaUsnp+fz8/PB8MU7u7uEolkKV1jmUwmEAh8fX35fP4PVdcWCAQcDmfpPQj9AAUWi/X3929vbzf0s4FMWGtrq0AgAMMUPB5vuacrCYVCX19fzj/jcrnLrc0tl8uFQqG7uzuYSIRLgzaYKWWxTqfr6OgA2yuWuxN6iam9xCYrkUhAwUxXV9f09HSwkBOCVmZubg4MU4Cd0Cs4/tnvY5Z1Bdn73c9gl4dUKoXn6m4wE8vi6enpkydPgsG1lVXOXD25XM5iscD6fCaT+fjxY0M/FcjkFRQUgPPFiUTisipnrmGrFggEoO4giURKT0+HAxQbzMSyWKfTvXjxgs1mgwNrwSmNGxnHcrlcLBZTKBRnZ2c8Hp+SkgKPBYNWb2JiIi4ubvGRdxsZx4vLsyEIIpPJ9OctQBvG9LJ4YWHh2rVroGusPwp6Y+IYvBCDwcDhcAiCiMXi58+fG/p5QGaipqaGyWQua2p6rVo1qAfk6uqKIAiVSr1z546hH8ZmZHpZrNPp3r59C2pTYLFYKpUK9hStd8MF12ez2UQiERytdOvWrYWFBUM/DMhMzM/Pp6engzM1SCSSr6/vxrRq/egEBoNBECQ6OhoerWQQJpnFGo2murqazWaj0WgsFgtWAoHTZdavyfr5+fn6+oLyhlgsNikpaWhoyNBPAjIrvb290dHRWCwWTAvzeLx1jWMQxGDtBIIgaDRaLBY3NTUZ+jFsUiaZxTqdTqVSlZSUgDJpOBxuXeMY/D6AD3EgiKOjo9+9e2foZwCZoY6OjqCgINBFdXNzA0vc1qlVgyCmUqkIgmAwGC6XW1VVZegHsHmZahbrdLqFhYW8vDx3d3cXFxcwWAHKAK1h2wUpLJVKWSyWvkccFhYGKmBB0HpoaWmRSqUYDAaDwbi6urLZbLBlaW1btZ+fH4/Ho1AoYPKDxWKVlpbCqmwGZMJZrNPpFApFVlYWKFwJpvJ8fX3B8sxVJrK+vYpEIi8vL1DtGxxUDj/EQeuturpaJpMhCAKW0jMYDPCxb01aNVggr+9eYDAYFouVn58/Nzdn6Pe9qZl2Fut0upmZmcLCQh6PB1oVgUCg0+ng8LqVtV19z1oikfj6+rq7u+NwONBDSUxMBKc0GfpNQ2ZOo9G0tLRERUXh8XgXFxccDkelUjkcDuggr6ZVS6VSPp9Po9FA9wKLxcrl8vLyclhQxeBMPot1Op1arW5oaAgLCyMQCGBJEIlE8vLyAgUwQSsEDfGjLVjfBQbfJpPJxGIxSGFwQVB0IjMzc3h42NDvFdpE3r17d/bsWSqVCkbhCAQCSGSwlX9xq/5+w/6gVYMU5vF4NBqNRCKB7gWJREpISGhvb4eFMY2BOWQx0NPTk5aWxmQywfgXDocjEok0Go3D4ehLr4Gm6e/vDxqov78/+GfQUsVisUAgYDKZIIXBnlQ3N7eAgICysjLYcYA23vj4+J07d6RSKZlMBomMx+OpVCqLxRIIBOAgO32rDggI+KFW7evr6+HhASqogH1SXC43IyNjYGDA0G8R+gfzyWKdTjc5OVlbW5ucnAy21YNExuPxJBLJw8PDx8eHzWbzeDyhUCgSiUQikUAg4PP5HA6HxWJ5eXlRKBQikQjK1YMUlsvlt27devv2LZzTgAxlYWHh9evXmZmZMpmMTCaDeQs8Hk8kEt3d3RkMBovF4nK5AoFAIBCAisYCgYDL5bLZbB8fHyqVSiKRCAQC6AvjcDgOh3P27NmWlhbYvTAqZpXFwPj4eF1dXXJyskQi8fDwcHFxAaEMEIlEIpEIjpABbRSPx+PxeFASBYw4M5nM4ODg7Ozsnp4eOKEBGYPZ2dnXr19nZGQEBQX5+PjogxU0aSwWe+jQoe++++7IkSNgjG5xwwY7mz09PaVSaWpqamNj4+TkpKHfEPQhM8xiYGJioqurq6ioKDU1NTw8nMPhgGEyPB6/d+/eP/zhD3/729/AVhFQrdXDw0MikRw7diwjI6OysrKvrw+mMGRsFApFb29vRUXFlStXYmJiZDIZyGU7O7utW7f+/e9/t7CwsLOzc3Z2Bp/wyGQyl8s9evTo2bNnS0pKuru7p6amDP0moI8z2ywGVCrV1NTUwMDAs2fPcnJycnJywsPDra2t7e3tt2/ffuTIkeTkZHAOaXFxcVtb2+jo6OzsLJzKgIyZVqtVKBTj4+OvXr2Kj4+3t7e3sLBAECQ4OJhAIGzdunX37t2hoaF5eXkFBQV1dXWDg4PT09MqlcrQNw59ipln8WJKpXJ4eDgwMNDLy+v58+e3bt0iEAilpaVKpXJ+fh62VMjkPH78mEwmo1AoBoNRWVk5MTHx7NkzGo1mYWHBZDLb2trgPIcJ2VxZnJaWhsfjS0tLdTqdWq1OTEyk0Whw7wZkcqanp69evXr48OHt27f7+/u3tbXp/1NLSwuPx7OxsaFSqU+fPjXgTULLslmyWKvV3r5928XF5fz58/ou8MDAAFhE8ebNG8PeHgQtXU9PT0xMjK2trZ2dXXJycn9//wff0N3dHRgYiEKhnJ2d79+/D3cnmYTNksUVFRUIghw9evSD85BaW1tJJFJwcDAsCQ+ZhIaGBi6Xa21t7eTklJub+0O/tv39/fHx8Tt27Pj2228zMjLM+7fbPGyKLO7s7KTT6Ww2+6NHeJWVlR0+fPjMmTOwGDFkzBYWFoqKiohEIgqFotPplZWVn+7wTk5Onj9/fs+ePba2tmfOnJmYmNiwW4VWwPyzeGRkJCQkhEKh1NXVffQbNBrN1atXDx06lJeXt8H3BkFLND09fenSpf3799vY2AQEBHR2di7lp+bm5m7evPntt9/a2NhER0f39vau931CK2bmWTw3N5ecnOzs7PzpY2Pm5uZiY2NxOFxlZeWG3RsELVFvb++xY8fAAPHp06dHRkaW/rNKpbK4uBiLxVpZWfn7+y8xxKGNZ85ZrNVqc3NzHR0dz549+6PTFyMjI0KhkE6nL56ShiA9jUYzNjZWX19fWlpaUVHR09OjVCo34EWbmpoEAoGVlZWTk9Pt27dXsHFZq9VWV1fT6XRra2s2m11XVwdX0Bshc87impoaLBYbERExPT29lO/v6uoik8lSqXRwcHC97w0yLdPT01lZWR4eHtbW1n/729/+8Ic/fP3118ePH19i01qZ+fn5goICAoFgZWVFp9MrKipWsyKira1NIpFYW1u7uro+ePAALqg3NmabxZ2dnWw2m8/n9/T0LP2nqqqqnJ2djx8/DsumQIs9e/bsu+++8/LyunTp0u3btyMjI//7v//717/+9YkTJz5YmbNWJiYmzp07t2/fvh07dgQHB6/JUTI9PT1hYWE7duxAo9F5eXlwl79RMc8sHhkZCQoKIpFIz549W+7P5ubmOjk5ZWRkwI4DBGi12t7e3urqan0Ba41Gk5mZ+ZOf/OTLL7+sqKhY81fs7e2NioqytLS0t7dPS0tb1gDxp42Ojp4+fdrOzm7Pnj0XL15c1349tCxmmMVKpTIlJcXJyen+/fsr+HGtVnv69GkXF5fi4uI1vzfIRH1/gLWxsfG3v/3tr371q8LCwjV8ITBAzOFwUCiUk5PTnTt31nyp5fT09OXLlw8cOPDNN98kJSXBEsZGwtyyWKvV3rt3z9nZ+cKFCyseXFMoFHK53M3NDW6Phn5ITU3Nb37zm6+++qq+vn6trrmwsFBcXEwgECwtLcEK4rW68gdUKtXdu3ednZ1RKFRQUNCyxvGgdWJuWVxTU0MgEI4ePTo2Nraa6/T19dFoND6f39fXt1b3BpmTGzdu/OpXv/Lx8VmrPRTj4+OguwoGiNvb29fksp/w8OFDsHNEKBS2trau98tBn2ZWWfz27VsGg+Hj47Mmf+cbGxtJJFJ8fDws+Qp94M2bN05OTn/9619LSkrW5II9PT2xsbE2NjZ79+49c+bMGg4Qf1pdXR2DwUChUFQq9Yc2Q62ASqUaGxsbGBgYHR2dn59fq8uaN/PJ4pmZmZiYGAKB0NDQsFbXvH//PoIgV65cgfN4kJ5CofDz8/v888+jo6NXP5ir1WpBiQkUCoUgSG5u7gYvb2hra+Pz+ZaWlgQC4dGjR6ts6vPz8y9evDh//jyXy6VQKHQ6PTQ0tKGhAa5o/lFmksUqler8+fNHjhwpKipa2yunp6eDMpuwMUE6nW56ejoqKuqLL76g0+nfL5C2XPPz80VFRQQCAYVC+fj41NTUrMlNLldPT8/Ro0e3bdvm4OCQk5Ozmj8GtbW1FArF0dHR09OTwWAcPnz4l7/85f79+1ewommzMZMsLiwsdHR0TE1NXfMPRPPz80ePHnV3d29sbFzbK0MmB+yV/+1vf+vj47P65QeTk5MXL17ct2/ftm3bgoODDbs7eXR09MSJEzt37ty9e/eVK1dWNi6n1WqfPXsWExPz6NEj8JXJycmjR49+/vnnHh4eo6Oja3rL5sYcslhf93KdTlTs7+/39fXlcrnd3d3rcX3IJMzNzZ09e/avf/2rRCJZfYXVt2/fxsTEoFAoe3v7jRwg/gRQfmjv3r02NjYJCQkreI8ajeb7J4lUVlZ+8cUXW7Zsef78+RrdqXky+SweGBjgcrk+Pj7v3r1bv1dpbm7G4XAhISHwAN3NaXJy8uTJk3/605/4fD7YH6HVajUajVqt1mg0yxq/0mg09fX1fD4fhUKh0eicnBzjmd1SKpU5OTkODg4oFOro0aNrUtetsLDwZz/7mZ2d3Ucr1kJ6pp3Fs7OzkZGRaDR6Ddd4/pCCggIwDALLHG82Go0mIyPj888//+yzz9hs9qlTp2JjY2NiYqKiouLi4srKypa+DXpubq6goACsJPPx8THCuoBqtfrRo0eurq4WFhZCoXA1pbK0Wu3g4GBQUNAf//jHy5cvw8P3Ps0wWdzd3V1fX6/fUboyWq328uXLBw8ezM/PX6sb+7SzZ886ODjk5uYudx5vZmYGHER98+bNsrIyuLTetCiVyvT09K+++urrr7+2tLS0sLDYunXr1q1bv/766x07dpw8eXKJO4nHx8fPnz+/f//+bdu2RUREGHP5yoaGBrDWjcFgLLeu25s3b7KyslJTU8PCwtBotIODw6VLl9apaoc52egsHh4eTk9P37t3786dO3NyclZzqSdPnhw5ciQtLW3DFpxNT0+HhYW5uLgsvTuj1Wpra2vlcvnBgwdRKNTWrVt/97vffffdd/BQSBOi1WqHhobq6uoqKioePHhQWlpaVlZWVlZWUlJSXl7++vXrpezwfPv2bUREhKWl5b59+9LS0ox/Iqu9vd3Pzw+FQoHj0pe+i7W2ttbV1XX79u2WlpZffPGFnZ1dWlraKjtem8HGZfHU1FRhYSGTydy+fft//dd//fznPz937tyKF4p1dHSQyeSAgIAN3ojR19fHZDJpNNoS5/Hm5+djY2MPHDgQGRl59erVy5cvEwiE//iP/9i5c2dVVdV63y1kJOrq6jgcjoWFBQaDyc/PN5UCae/evYuMjNy2bZujo+PS67pNTEzU1tY+evQI/OkKCgr6+uuvuVwu3ML6aRuXxY2NjVgsFo/HFxQUBAQE/O///u+Ks3hkZITH49FoNIOc39zS0kIkEqVS6VLmvufm5urr6+vq6vTdiqGhIQKB8NlnnwmFQvjBzeyBQ+rweLyFhQWDwTDUCuIVGxkZSUlJsbOzs7e3v3jx4grmrvv7+ykUyi9+8YuN/AhrijYui9+8eVNYWAi6k2fPnt2yZUtqauoKrjM/Px8fH48gyBrur1uuoqKiI0eOxMfH/2iZ44/+sQkNDf3ss8/c3NzgcZDmbXx8/NKlSwcOHLC0tAwNDTXmAeJPmJmZyczM3Ldv3/bt25OSklZw0kJmZuYvf/lLoVBoigsENoxh5u4SEhK2bNly9uzZ5f6gRqPJzs52cHC4e/fuetzYEqlUqitXrjg4OGRkZKzgx6VS6b/9278FBATAJRlmrLu7Ozo6etu2bXv37j179qzxDxB/wsLCwp07d9BotIWFRWho6A9NPiuVyu+vz1Or1cHBwT/96U9jY2M34FQq02ViWfzkyZPDhw+fOnXK4P9TZ2dnjx07hkajy8vLl/WD09PTWCz2iy++uHfv3jrdG2RwtbW1LBbLwsICi8Xeu3fPVAaIP0Gr1T59+pRAIFhYWPD5/NbW1u9/5puYmLh27VpcXNyzZ88mJyenpqZ6e3tTU1N/97vf2djY1NbWGuTOTYUpZXFnZyeJRPLz8zOSwmmDg4NCodDd3X1Z5Q0vXbq0ZcsWX1/fVVb1hIyTUqm8d+8egiBgBfEaFj8zBo2NjT4+PqCu2/fXAs3Pz1++fPmbb76xsbFBEIRIJB4+fNjGxgaDwRQXF6/msL7NwGSyeGRkRC6Xe3p6GtXunRcvXtBoNIlEssQ9rPX19X/+85+3bt0Kq1uYpYmJCbCC2MLCIiIiwiwXknd3d0ulUlBVrri4+IPpuOnp6bKyspCQECaT6eXlxePxLl68aJA5dpNjGlmsUCgSExNdXFw2YH/dcj1+/JhIJCYkJPzosEltba29vf2XX36Zk5MDq76Zn9evX0dERGzbts3e3v78+fNmPDE7MDAQHR1tbW3t4OCQmZn50eVAc3Nz09PTxrO92/iZQBZrtdrc3FxHR8ebN2+u942tgEajycnJwWKxn57He/78+f79+//yl7/cuXNnw+4N2jB1dXVsNhv0FvPz880+gyYmJlJSUrZv325nZ5eenj49PQ27F6tkmCxOSkr6/e9/f/78+aV8c1VVFQ6HS0pKnEZFjgAAIABJREFUMvh83Q+Zn58/deoUHo//oXm8trY2LBZra2sLzzM1P/Pz83fv3gUDxEwms6amZpMUXpiZmbl+/To4FCoqKgqeYbpKG5rF+r+ciYmJv//978+dO6f/+g/9Ue3q6vLw8BAIBEa+JGhoaCg4OJhKpb548eKD/1RfX3/o0KGtW7cWFBQs/von3jVkKkZHR1NTU0EN4qioqNevXxv6jjaUUqksKipycnKysLAIDAyE48KrsXFZPDg4eO3ataioqISEhH379v37v//7oUOHIiMjk5OTF29LW2xoaEgqlZJIpA04h3H1Ojs72Ww2n89fvBj+3bt3JBLps88++/rrr48dO3b8+PGYmJjo6OiIiIi0tLRXr14Z8IahVerp6QkNDd2+ffvevXuvXLlixgPEn6DVap88eeLm5oZCoXg8HixSvGIbl8WvXr1iMBh/+ctf/va3v3355Zdbtmz54x//+NVXXx08ePDOnTvf3xy5sLCQnJzs5ORkQmV09KdQ6zdxdHZ2urm5/fa3v/3qq69QKNTf3vvTn/5EIBCqq6sNe8PQitXV1bFYLDBAfP/+fbMfIP60pqYm8DQ8PT1hq16Zjcviubm59vb26urq6urq+vr65ubmurq66urqpqam0dHR739av337tpOTU3Z29rre1drSarW3bt1ycnK6ePEi+MrCwkJPT09jY2N9fX3NIlVVVa2trUustQgZlfn5+YKCAiwWa2FhwWQynz17tkkGiD+tvb1dJpOhUCgcDldUVARLTyyXkdaSf/LkCQaDiY6ONrnqOfPz86dPn3ZyclrzU1AhYzA6OgqKvlpbW0dERMBjtxbr7e2NiYmxsbE5ePBgdna2Gew23EjGmMUdHR2enp4CgWD15+waxPj4eHBwMA6HM2D1Img9dHZ2RkRE2Nra7t+//9y5c6s/9c78jIyMnDlzxs7Obs+ePenp6fARLZ3RZfHExERgYKCbm9vLly8NfS8r9+bNGx8fH29v73U9hQ/aSFVVVUwm08rKikgk3r9/H3b6fsjs7Gx2dvZ3331na2sbGxsL17otkXFlMVio6+TkVFpaauh7Wa26ujoikRgcHGwMDxZaDZVKlZ+fj8FgLC0t+Xx+Q0MDLK3waUql8v79+zgczsbGxt/f3yTWQRmccWVxVlbWoUOHzp8/bwYD/1qttrCw0NnZ+cyZM4a+F2jlJiYm0tPT7e3tbWxsoqOj4QedJVKr1dXV1XQ63crKis1mNzU1GfqOjJ0RZfHTp08RBImOjjabc+/VavWFCxccHR1zc3MNfS/QSnR1dYWHh2/fvh2carE5VxCvRktLi0AgsLS0pFKpDx48MIM+1voxlizu7Oz08fHhcrlGVYZt9RQKRUREBAaDgafbmRatVvvs2TMWi2VtbU0gEO7du2e0W/CN3OvXr0NCQrZt2+bk5LQZKnWsmFFkMaiH6erqaoRl2Favv7+fy+UymUwz+zNjxpRK5Z07d7BYrI2NDY/Hq6+vhyuIV2NwcDAxMfGbb745cODAlStXDP4R3DgZPos1Gg1YkPtBuQZz8vLlSw8Pj5CQECOpgg99wvj4eEpKyt69e7dv3x4TE2OWNYg33tTU1MWLF+3t7W1tbZOTk+Foz/cZOIu1Wm1eXh4Gg7l48aJ5fwZ89OgRDoc7c+YMnII3Zt3d3UFBQdbW1pu5xMQ6WVhYuHXrFjiJFdZ1+z4DZ3FlZSUejw8NDTXyMmyrp9VqMzMzCQQCLCRvnDQaTU1Njbe3t6WlJR6PLykpMe/OgUGo1eqysjI0Go1CocRi8WYra/dphszizs5OOp3OYrFM9Kzy5VIqlYmJiWQyuaKiwtD3Av0TUIPY2dnZ2tqaw+HAYmPrR6vVVlVVkclkFArFYrGamppg1wQwWBYrFIqwsDAymbypNgqPj4/7+fl5eXnBapnGY3h4OC0tDQxlRkVF9fb2GvqOzF9bWxuPxwMfQR4/fgynRnWGymKlUpmSkoJGowsLCzfsRY1EV1cXg8GQyWRDQ0OGvhdI19nZGRYWtn379m+//fby5ctms7bd+PX09Pj7+9vY2Bw5cqSgoEBfZnbTMkAWg/k6Z2fn1NTUzbmpv6qqikQixcfHw5qZBqRSqSoqKhgMBgqFIhKJZWVlcCfCBhsaGkpMTLS1td21a9fVq1c3ZxroGSCLa2tryWRyeHj42NjYxryiEcrOzj58+PCVK1fgsgqDmJ2dzc3NdXJysrGxEQgEcIeuoUxNTaWlpe3evdvGxiYlJWUzZ8JGZ3FfXx+LxWIymZt8X79Wq42PjwdVkODcxfoZHBxsbW394Dd8bGwsLS1t586dO3fujIuLg4urDEupVN6+ffvQoUMWFhbh4eGLx+tVKlVra+vTp083Q0avYxYrlcqenp63b9/qs2Z6ejokJASHw9XU1Kzta5misbExqVT6wezl1NRUZ2fnyMgIDOjVm56eTkxMpNFoi8/n7urqCgsLs7Ky+vbbb69cuaJQKAx4h5BeSUkJOEtbLpe3tbWBL05OTsrl8t27d5vxRjC9dcziN2/eHD9+PCMjA0ySqlSqs2fPOjk53b17d21fyHS9evWKRqP5+vrqN3c1NzdHR0ffvXsXTmWsXm1trYODw+HDh8EJbGq1GqwgRqFQJBKpuLgYDhAZlcrKSjqdjkKhvL296+rqdDrd3NxcbGystbV1TEyM2U+urGMW19TUMJnMjIwM0MUrLCxEo9Hp6elwhmSxqqoqBEHCwsLADH5ra6tQKExOTob9tVVSq9XXrl0D/SyFQjE3Nwd2eFpZWQmFwk21ktKEvHjxQiwWW1lZubm5lZeXazSaJ0+efPvtt0QisbW11dB3t77WMYtLS0s9PT1LSkp0Ol1zczOBQAgKCoJlQb4vLy/v0KFD6enpCwsL4+PjgYGBR48ehbtvV6m3t5fL5drZ2eXm5o6OjoIB4l27diUkJMAVxMasp6cnMjISrHUrKirq7e1ls9n29vZmf4DkOmZxXl6eu7t7W1vbyMgIi8Wi0+lv3rxZ25cwG6dPnz58+HB+fr5Go4mIiOByucPDw4a+KdP26NGj3bt302i0oqKiiIgIS0tLR0fHrKysTb5wyiRMT0+np6fv27fP0dHx4sWLwcHBu3fvTkpKMu//d+uYxRkZGZ6enp2dnXFxcSQS6cWLFzqdbmpqqrGxsa2tDY6HDg4ONjc3g0KaSqUyIiICPKWTJ09SKBQTPXfVSMzPz6ekpKBQKCwWS6fT9+zZ4+3tDUpIz8/Pz87OwoEyIzQ3N9fZ2dnZ2Tk6Ojo9PZ2VlYVGow8cOIAgyPbt22k0mn5OzyytYxanpaVhMJhz5855e3s/ePBgaGjo4cOHcXFxOBzu1KlTcLDi6dOn3t7evr6+2dnZz58/7+npCQgISEhICAkJ8fDw2ORr/lYJHE2AQqEsLCxQKBSdTi8qKmpsbLx169axY8cSEhLq6+vhxJ2xef36tVAoJBKJPB4vLi7u+vXrISEhu3fvRqFQKBTq4MGDZnAM5iesYxYnJyf/9re/dXBwCAoKunPnjlQqxePxIpHozJkzdXV1sGPS29t748aNkJAQEonk7u5+5cqVCxcueHh4bN26FfaLV6m4uHjPnj2o9w4fPuzh4XH48GE7O7tt27ah0eh79+7BFmhs+vr6IiIicDjcgQMHduzYsX///m+//dba2hr8T7S1tU1NTTXjyhVrmcVKpVKhUExOTo6MjLx9+1YkEn322Wdbtmxxd3dnMpnHjx8vLCyE6+o/oFarnz17duHCBV9fXzc3t927d//Lv/zL1q1by8rKxsbGFArF7Ows7MH9KKVSOTs7OzU1NTo6Cg71QaFQNjY29vb2Dg4OeDzew8NDJBLFxsZevHixvLx8cHAQruA2QmNjY21tbZWVleATDJfLdXd3d3Jy2r17t5WVFVjrNjo6OjQ0NDExAZbHGPqW18xqs3hhYWFgYODFixfl5eW5ubmZmZnnzp07fvx4SEjIN99885Of/GTr1q0eHh5xcXFVVVVDQ0NwqdZiKpVqeHi4u7u7pqYmOTnZ29t77969v/jFL37961+7u7ufOnXq6tWrmZmZd+/era2t7erqGh8fN/QtGxGlUjk4OPjixYvHjx/r215SUpJcLj906NCuXbucnJxoNJq/v/+lS5eqq6v7+vpgX9iETE1NPX/+PDs7Ozz8/2PvPIPiSq+8/5ardj/YW7tll71bW05btev11Hrtcbk8yDuzE2Rb8gSNgM4555zD7W4yAqGIhCSQECJJIEQSUUIJEEokIREEKCFAEkLkHLvfD8dq9yp2N9A06P4+TGmg+3Lvuc/93/Oc55zzRPN4vC1btnz99dd6vX7fvn27du1KTk7OysrKy8urrKxsaWl58uTJWtdlL7V4cXHx0aNHDQ0N+fn5O3bs0Ov1YrGYw+EwmUwKhYLD4bZs2fLFF19s2rSJQCCIRCKTyWQwGEJDQ5OSki5cuNDS0vI+52wtLi729PTU19cXFhbGxcXp9XqlUqnRaBQKBY1G++abbz7//PM///nPBAKBTqczmUw+n69QKGw225EjR86dO9fS0vKei3J3d3dDQ0NhYeHu3bv1er1EIuFyuc6xFxQUtHXrViwWS6VSYU5msVh27NiRkZFx+fLl1tbW96Ggdu0yOjra0dFx5cqV7OzsnTt32mw2pVLJZrNJJFJQUFBQUBAWi8VisWQymcFgsFgskUik1WpjY2Ozs7OvXr364MGDNTqP9EaLHzx4UFRUFB4eLpfLWSwWDofDYDBEIpFCoVCpVJAPBoPBZDI5HA6LxaJSqUQiET5GJpP5fL5arU5MTKytrX0PFfnhw4fFxcVRUVFSqZTNZmOxWAwGQyAQSCQSlUplsVhcLpfNZjMYDAaDQaPRqFQqmUzG4XDBwcFgPZ1O9z5br6ysLCoqSqFQsNlsPB4fHBzsHHs0Go3JZDKZTBaLxWKx6HQ6jUYD6wUGBhIIBB6Pp1arDx48eP36dVSR/Y3x8fHGxsbk5GSDwSAUCikUSmBgIBaLhUeDTqfDbQVtodPpVCqVQqEQiUQMBoPFYplMplgsDgsLy8vL6+zsXHORZc+0+P79+4WFhSEhISDBOByORCIxGAwOhwM7dCgUCrVardVqtVqtTqfTarUKhUIul0ulUj6f79RlkBWZTJaQkHDt2rX3ZEfOhw8fFhUVhYaGstlseDO9ZD2lUqlWq3Uv0Gg0SqUSrMfj8dhsNo1GIxAI4BRIpdKDBw/euHHjPWm529XVVVRUFBYWBhIMjygsewqFQplM5jr2tFotWE+pVLqOPQKBEBwcTKFQJBLJgQMHrl69+p7PMPyEiYmJ+vr6o0ePKhQKCoUSHByMx+OpVCqTyeRyuRKJBJ4Op6potVq1Wg1Ph0gk4nK5DAYDXro4HI7BYFit1tzc3M7OztW+Mg9wV4snJiYuXboUHh7OZDLhgmECKJFI1Gq10WhEEMTyAusLLBaL8+dms1mv1ysUCoFAwGQySSQS+IMSieTo0aNdXV0+ud7VYWZmprKyMiwsjMlk4vF4HA5HoVDeZD1XG8K/EQRBEARCGU7rwYtQIpEkJyev733Dpqena2pqIiMjwXp4PB6sJxaLndZzGtDqgtOYMPaUSqVQKATrwftMJBIdPnwY3WNldent7U1PT5fL5RQKBYvFEolEBoPB5/PlcrlOpzObza4PxUuPBmAymbRarVQq5XK5NBoNBgmdTrdYLGfPnl0r6bNuaXF/f39WVpZEIiEQCM4nQS6XGwyGl5T3LTg/YDabtVqtSCRiMBgQu6BSqZGRkXV1detyaXtgYCAnJ0cikThVmMvlyuVyo9H4quy6vr3eYj2xWMxkMolEImhKeHh4fX39Gg2TvZ2BgYFTp07JZDICgeB8h8lkMhh7r30yX2s958d0Op2r9ahUanh4eG1t7Zqb0q4PWltb4+Li6HQ6DocDFRYKhRqNxmw2v1ZYXvt0OB8Qk8mkVCp5PB6VSoXHjcfjpaWlrYkM0Xdr8d27d+Pj4yEoQSKR2Gy2QqEwGo0vyYebOA2HIIhOpxMKhXQ6HY/HEwgEjUZTXl6+zhItHjx4sH//fgaDgcPhyGSy03ovDS8vrAeKDNbD4/FKpbKoqGituABu8uDBg4SEBIiqk0gkFoulUCicHoAX1oNnG8YeWI9AIBAIBJVKVVxcvM6s5+dMT09funTJZDIRiUQCgUClUp0qvJRHw2q1giJzuVwymQyv29jYWP9vLfQOLW5paQkPD4cZMYVCEQgEer3ei8fgTYZDEATyasFB5vF4ubm5U1NTvjXCStHW1hYeHg7+l6v1nNGbpVtPpVKxWCwIIrPZ7JMnT64bQeno6IiMjCSTyXg8nkwmr5z1YOxxOJzs7Ox1Yz0/Z2ZmprCwUCwWY7FYAoHAZDLlcrl3Kvzq/YVBYjQaxWIxpNbg8XiTyeTnzfnepsV3794NDw+HuASDwZDJZCaTyWazLcVSLwFW02q1PB4PQu9sNruwsHBmZsbnplhm7t+/HxkZCeOATqdLpVKTybREHXkJGLU6nY7P55PJZAwGw2az8/Ly1sHLDLYEBY+JRqPB2Fsh6/F4PPA2WCwW2jzIB8zNzZWXlwsEAli+5nK5Go1m6Sr80s0FB1kul0MsFIvFIgjS2tq62lf/Rt6oxY8ePdqxYweFQiEQCAwGQ6VSwRUui6VesprFYjEajQKBABZVhELh2bNn13TzoJ6enl27dkHsxWk98MVWyHpCodBpvfLy8rVuvT179kDaA4PBUCqVyIqNPXCghEIhuAI8Hq+kpAQtCVk55ufnq6urZTIZxJ34fL5zqr0S9xdBEJVKxWQyIRgVGRnpt0u1r9fi/v7+AwcOQDSNRqMpFArntG6FgEcCPBQ8Hq9SqS5fvrxGH4nnz58nJiaCq0Wn031gPZBjPp8P73+lUlldXb12rXfkyBEWi4XH42HsISsjxE5g7PH5fBh7Uqm0srISXcpbIRoaGrRaLeRLcLlcvV6/ojcXnBWVSsVgMCCLf/fu3dAc0d94vRYXFRVxOBxI8ZPJZMjK+HQvYbPZ9Ho9l8slEokkEikkJGQtJrotLCyUl5fTaDQsFguTa2SFpQSwWCxO62Gx2LCwsAcPHqy2MbyhvLycz+cTCAQKhSKVSn1vPSKRaDKZ1nea4GoxMDAQExMDgTs2m63T6XwgLDB+FAoFZGswGIycnBw/jOO9Ros7OjosFgsejycSiSKRCJJLVtpeyIsJo1arhXwjGo124sSJNRc47uzstNlsEAgTCoWIT15jgNN6OBwOrOeHA+7t3L17NywsDARRIBBAjNhn1tPpdDCZpVAoaWlpazrO44fMzs4WFRVBoROdTler1SsUmngV8I4lEgmZTCYQCFqt9tatW6ttj5d5WYtnZmaOHj0K+dIsFss3Ly5XkyEIAlnfRCJRq9W2tLSsqn08Y2Ji4vjx47DitCrWs1gsCoUCUnkMBoMfDri3MDc3l5mZCRMyJpOp0+l886C+ZD1YI1EoFM3NzattknXF/fv3jUYjZMRLJBLEh24K3F+TycTlciF/Ljk52d9aCLysxfX19SqVCgo6INDp9fNgMpn0L3AWR70TCN7BbJFCoezfv38N7f/a2NioVquhegVa0rhvLrPZbDAYvLCYKxA4hgFHIBD279+/hrou3Lx5U6/Xk0gkqI9HPIxOvGRAV0uazWaPrAdRsp07d74n1fk+YHJyMj09nUajQa4UrNd5NLaNRuOrN9dgMLh5c+H+KpVKaCTA4/EqKyv9qjzqb1oMRRbHjh2D9Ws+n+/1DNFoNKpUKpPJFBsbGxsbu23bNovFotFoDAaDO/ayWq0qlYpCoZBIJJVK1d7evqomcpeZmZmsrCwoH+LxeFDQ4abFzGazzWaLjo6OjY2NiYmJi4sLDQ1VqVQqlUqr1bpjN1cDqlQqKpWKwWAMBsNamVjY7fbMzEzIleZyuVBM5P5VgwGjoqJgyMW8IC4uLiIiwmg0mkwmN62nVqthXigWi/2/QGCt0NXVZTQag4ODqVQqJMZ4dHMRBAkLC4uJiXG9udu3b4+JiQkJCXFfjk0mk0AggEW85ORkv/Lz/qbF09PTjx8/joiIAB9eqVR6Ec0xm80wMT906FBxcXFbW1t7e3tzc3NFRUVSUlJUVJTZbH6n4Zw5FWQymclkFhYWronIXXd3d0xMDNT5KBQKj6REp9NB87DW1ta2tjboGZiRkXHs2LGDBw9GRkZCYb47h3LmVICo5efnr4mE2d7e3ujoaGhKB9bz6E1mMBgSEhJu3LjR0tLS1tbW1tbW2tra2tp69+7d6urqnTt3uukdw0wWciqYTOapU6fm5uZW2zZrnoWFhQsXLggEAqip8chNQRDEYDBYrda8vLzbt2/DAwI3t729vbGxMTExUavVunko8FTodDqJREIQxK/etX/T4vn5+crKSqFQiMfjORyOF7km0CohLCzswoULIyMjMzMzdrt9cXFxcXFxbm5ufHy8oqICurS8/ciucU8ikRgbG+v/zbQWFxerqqogOABTMI+sp1Ao8vPzp6am7Hb7wsLCwsICbJIyOTk5ODh45cqVuLg4rVbrpppYrValUgkVRzt37nz27Nlqm+fdXLp0CRqeeGE9k8mk0WhOnjw5Pz/vNCDgcDiGh4fz8vJAr92xHoIgYD0ikRgeHu7/Y8//GR0djY+PJ5FIJBJJKpVCfZ2bN9disWi12tDQ0JaWFtAT15s7OTl54sQJ9x1t16gxm80uLy/3nzDFX7W4s7NzZGTk6NGjsM4oFosRz6N1Op0uIiLi8uXLc3Nzi4uL7e3tZ86cKSkpKS0tra2tnZ2dbW1ttdlsWq32nUe2Wq16vZ5Op5PJZKVS6c/VMgCEwyBrUiQSuW83QKlUFhQUzM3NPX78uLS0tKio6MyZMxcuXIDNsxcWFpqamvbu3WsymdyRY5vNptPp6HQ6rOD5eemnw+GYm5s7duwY5DB4kXwCWnzq1CmHw9HX11daWlpcXFxWVlZWVnbmzJmioqL9+/fDx9w5GuS3QTqqSCRaW+uf/sm9e/f0en1QUBCNRnPn8X/pdoAWt7e3LywsNDQ0FBQUOG9uSUkJ7Cfg/gGtVqtEIiESiVQqNSkpyX9W8P6qxffu3evo6IiOjobiDpVK5WmAwmg0hoSElJaWzs/PLyws1NXV7dixQ6vV6vV6nU4XEhJy/Pjx48ePQ/zBnRsAE20ymczhcIqKivx8qtjb2xsXFwflCRDecd90iIsW19fXGwwGlUplMBg0Gk1kZGR1dTW8265cuWIwGNy0Hky0Ie5/+vRpPw9TPHv2LDY2lkqlOsM7XvjFOTk5Dofj9u3bTgMC7geLXa0HVaBMJjM/P39NhMj8FrvdXlVVBa0nYCXAOy2GNa3U1FSJRGI0Gp031/1gMWC1WtVqNfQ7ttls4O74A3/V4vv379fV1dlsNnDdPU3GgpSJAwcOQHXG3bt34+LiNBqN0QWdTufRirbZbJZKpWQyGRJQ/DxVtq2tzWq1ep3B7qrFRqNRo9GYTCb4R2hoaGVlpcPh6O/vT0xMdMc1hrEuk8nIZDKZTPbD9J2X6OjoCAkJIZPJLBbLU78J+b9afOvWLWhV7N1SuxO5XA7WO3ToENowaClAGyDIThGLxSaTyWu/eGpqKjU1VSwWO7XYi5trsVgMBgOHwyESiTKZ7Nq1a37SqvevWvzgwYPKykqtVgvBdS8CdjqdLiMjAzYtPn/+vFarfcmDM5lMnronzrDd3r17/fl5sNvt9fX1Go2GQCB4F2p3anFDQwOCIDDngheSUqlMSkqanJxcXFy8ePGi2Wx2x4ywRgHNufft2zc4OLjaRnobjY2NOp2OSCR6ESxGXucXq9VqeJl56hS/ZD00s23pjI+PZ2RkMBgML4LFyCt+cVpamkQicd5cL/xiBEGcs0YOh3Pp0iU/qXf/qxY/fPiwpKRELBbjcDg+n+/pPALc3qysLLvdPjExkZ+fr9frvXgGXIGpBCTeR0VF+fPzsLCwUFVVJRQKIW/RU+shb9BiBEHMZrNGozl06NDz588dDkdtbS3iXtwTrEelUrdu3RobG9vf37/aRnob1dXV0Gufx+NBe2KPrOeqxYODg9euXaupqbl27dqNGzeuXLly7NgxBEE8yteG5x/GXmhoKLp8txSGhoYOHDgAkwyFQuGFGwtafOfOnbm5uZqamtTU1JMnT+bk5Jw6dSo1NXXbtm1eJOMLBAKooigrK/OT5bu/anFXV1d2djaUJ0Lds3da7HA4hoeHT5w44Z0/4gpU9IJvgiCIP8+y5+fny8rKIIdcIBB4cbFv0WKtVnvo0CHYmKCxsRFxT1ZgjZRGowUFBUVHR/f29q62kd5GaWkph8PB4XBCodDTsYe45FHY7fb5+fnJ/8v58+cRBPGoig96acLeEDqdzs9nFX5Of38/9KCgUqnQG9Ojm+vUYljAn56eHhsbGx8fn5iYmJ6e7u3tTU5OVqvVHh3TarWKRCLYZz0/P99Pumj9TYvT09Ohd4YXSRSuWjwyMpKTk2MwGJZFi2EfX4PB4M++ydzcXGFhIYFAIBKJkAbgKe/UYshLu3HjBuKeXwypFDQaDYPBREdHd3d3r7aR3kZ+fj600YAUlKX4xQ8fPkxJSTly5EjKC3bt2uWm0ZxAKgVUfKhUKlSLl8LTp0/DwsKgymOJWmy32wcHB7u7ux8/fvzkyZO+vr7bt2/v37/f/fxiwGq1isVi6GGfm5vrJ3kBf9Pi3NxcHo8Hz4On8XXXGMXMzExpaalOp1u6FoNvQiKRbDabn/vFZ8+ehZZGAoHAiwDWW7RYpVIlJiaOjY3Z7fbq6mo348WufnFUVJSf+8Vnzpzh8Xh4PN67fkCuWtzU1KTRaGQymeYFHlUtAq5+sdFoRLV4KTx//hxSjCgUCjTy9vReONfupqenCwsLIyMjd70gJibGZrN5kUoBfjGNRissLPQLXQLmAAAgAElEQVQvv/jhw4fl5eUymQzixZ7G7CCPIiUlBRSztrYWfuKssoMSD/eLx5AX1agQs4uJifHneDEknEGpwtLjxZCp7TSaRqPJzs6en58fHR3NyspyU4uhjpxKpQYHB2/fvt3Pyz1qamrkcjlYb4nx4tu3b8OuwGYXPDoagiBQsg9jLyIiwp/nZP7PyMhIUlIShUIhk8lyudyLe+G6dnfs2DGhUAhiotPpQGQ8PSaCIFAJTafTz5w541/xYsij0Ol03hXdQVHT9u3bGxsbHQ7H0NDQqVOnEATRaDQ6nU6r1ZpMpu3bt+/evTsyMtLNG4C8aNhGJpMPHDjgz3uS2u32hoYGnU639DyK2tparVarUCj0er1ardbr9ceOHXv8+LHD4WhsbAwJCXEzv9hisTjb3R04cMDPOwQ1NjZCVyDICFxiThsYUOeCF2s7SqWSTCaTSKT4+Hh/9gP8n/Hx8czMTJg1SiQSr/MoIKctIyMDepZ5ekNdD+jsACUQCKqrq/0rj+L+/fv19fXQtpjJZHqX46nX65OTk8EFGx4eLi8v37t3765du3bv3n3ixIkHDx7cv3//0KFD7oSSIZ0Ltg5kMBiZmZl+Xq1w584dyM4G63mRXwxtN9rb2/fv379nzx74b0FBAThlvb29KSkpbkbh4d6JxWISicRgMI4fP+7PGYGOF02f4Ww1Go13tR5Qd3fv3j0wXUJCwv79++G/MTExyIsWM+5Yz5nbTqPRUlNT/Ty33c+ZmZk5ffo0j8eDlW2v84uhZ86yaLFOp2Oz2SQSSaPRNDQ0+Fd+8b1792CDu6U0BoKmdkePHgU/zuFwjI6OPnv2bHR0FKrI6+rqQkJC3ClYtFqtBoMBdtXm8/kVFRV+EtN5E319ffHx8bBbtlwu91SLFQrF6dOn4RqnpqYmJiZgmdhut4+Pj9++fTstLc3N6ATi0ncUj8eLRKKzZ8/6yerEmxgeHt69ezc0BpLL5Z52ajWZTGq1Ojc3F442OTk5MTEBSRQzMzOjo6Pl5eWISxT+7bj6TdCywM+t5+fY7fYbN27I5XLYqtzTGBRocVhY2L179+bm5o4fP75ELYZuLZAUEBUV5T/b3/ytH8XMzEx2djasHXuXWoS8WMTbt2/f1atX79+/PzIyMjY29uTJk5aWlgsXLuzfv9/NjgrOJAoSiaTX6/3HXm9idnY2Ly8PUim8SGvTaDRHjx5tamrq6Ojo7Ozs6Ojo6Oi4c+dOQ0NDVlYWGNb9tVCn9YKDgxEE6ezsXG3zvJucnBwWiwXLFZ6OPSg1SkpKamlpaW9v73Dh7t27bW1tOTk5UG3lztHAb4IMRaVSeffu3dW2zZrn8ePHNpsNUinUarWnWmwwGGw227lz55qamg4dOqTRaNz/+msPCEkUZDI5PT3df4Kff+vTNjs7W1tbq1AoYHNyL8IUAMSODQZDVFRUenp6dnb23r17oWbR/eYsyIsSXgjY+Y+93oTdbgfrwY4eXoQpwO2FdxUA/+tpcZGr9bBYbHx8vJ8Hi4G6ujq1Wu0M8ngx9l41IPzEi+U7KICGoju/anG7RhkfH09JSaHT6c5t27zIbHN/Xvj240ABNDR7qKys9JMAhcNVi6empgYHB2NiYpzbPno6VXQCVnPt3+FRATQEKDgcDplM5vF4Z8+e9fMABfD06dM9e/ZgsVin9Tw1mvEV3JxGvGQ9o9HIZrNhflNWVrYmWtsMDg7u2rULZkLejb3XGtCLN5kzQMFkMktLS9EAxdKx2+3Xrl2TSCQYDIbBYHi3exZIindZE05cAxTh4eH37t1bbdv8jZf3WDpx4gSkVXrXGeAlvEgqcmZQQPdOg8GwVnaDnp+fz8/Ph30zl8V6XuBs/UyhUIKDgy0Wy5oIUACnTp1isVjO/kq+tx4A1sPj8Uql0v+DY2uFJ0+e2Gw252Z3S5RU74AXLawiksnkzMxMv5pwv6zFHR0dJpMJj8eTSCTf7w+IvIh1QicRGo2Wnp6+hraCbm9vt1qtOByORCJ5Ub64LNbT6/VMJhNS648dO+bnGRSudHZ2WiwW2EAACvB8PPYgUgz7PFEolJSUlDU09vwc6NbG4XCwWCydTvc6BLrE+wvpMbC3bH19vf8EKByvarHD4SgoKIBVFGeCkS/3RUdeJGMRiUSbzfbw4cNVs43nzM/Pl5aWMhgMPB4P1rPZbL4xHfJC96FPNgaDCQ0NXXPrTmVlZeC2OPds96X1zGazRCIhkUgEAsFkMqFO8fLy7Nmzbdu24fF453aavpRjcFPYbDaU22VnZ/vbSsBrtPjp06eRkZGQEgBVZL55JGB+DdEcEonE4XDOnj3rJyUx7vPkyZMdO3bADqRe7KG5ROvBXl7QtLusrGxNxNld6e/v3759OxS8cblc2OjMZ9aDsQeR4rKyMr9ymtYBi4uL1dXVIpHImfqJ+GriCC9aoVBIIpHweHxYWJgfOnmv0WKHw1FTUyOVSiFSIRQKvd4Q2iNjWa1WjUYDe9uQyeS1kgDwEna7/fr161KpFEJj3jVY8Np60GEHh8Pt3bt3jXZRuH79ukqlgp16fTn2tFot1IYRicTt27evxbHn/4yNjR0+fJhMJuPxeJj6eJ0g4NH9RRBEIpFAZhGXy7106ZIfOnmv1+Lp6en8/HxoFQSxdmQlg3cWiwV62UCojkAghIeHd3R0rJJNlsrk5GRRURGLxcJgMBQKxQfWAymByBK89v1n5xhPmZqaKi4uhvayZDJZLBabzeaVth4UYsHYs1qta9d6/k9PTw9EKqDE14syS0/vL4IgUqkU1mMZDMaJEyf8s9HY67XY4XCMjo5mZGTAKhDIMXgoy241VykhEokkEslsNjc3N6+GNZaNsbGx7Oxs6EFKpVJhaxmbzbYS1oPCJEhiw+PxZrN5rW+XOT4+np2dDUmgZDLZ2Thw2a0HayEajYbNZhOJRDwer9fr17r1/J/Ozs7Q0FDwG5hM5gp5xyAsJpNJJpM5hTg5OdlvOz29UYsdDsfQ0NCRI0dAUEgkEp/P1+v1y7iUB8ZCEEShUDAYDHgYdDrd9evXfW6H5WdkZCQlJYVMJsPcgs/nwz54y2s9s9msUChgB2UsFqvRaPxn/66lMDo6mpqaCp4+jL2VsB7iMvawWKxSqbxy5cpqX/p7QXNzs9FoxGKxEKyQy+Uw+1kuRYahYjAYhEIhCDGFQtm/f39fX99qX/obeZsWOxyO/v7+5ORkCFZApYpKpTKbzUt38cBYRqNRJBKBschksslkqq6uXnMrTm+iv7//6NGjTCYzODiYSCSyWCzo37pc1jMYDBKJhEajwd0xmUxVVVXrxnoDAwNpaWkCgQCLxUI1I1hviU8sqDCMPYlEQqVSCQQCOAEXL15cN9bzf2CzY1jeoFAoIpHI6eot/f5aLBaNRsPlckkkEgaDYbPZ+/fv9/MdFd6hxQ6HY2ho6PTp0wqFAl5iNBpNKBRqNBqv32PwLYPBoFAoOBwOGItOp+/ataulpWWdPQzDw8OFhYVQcYTH46lUqtN6NpvNUy/POc7AetA7CYPBEAiEuLi4W7durT/rlZSUKJXKoKCg1449TzsbOFVYqVRCYScEkWJjY5uamtASOx/T0dGxe/duGo2GxWJJJBKLxZLL5VAk5YW2WK1W6Cuv1WrFYjGUXAcGBopEopycHD9v4e1wR4sdDsfMzExNTU1ISAgGgwGrOZ8KCOSBrLzp2YCfg6UQBDEYDHK5nM1mQ3fdrVu3crncjIwMZ3e3dcbMzMy1a9egoyYWiyUSiXQ6XSQSvWq9NymI03qgwnK5nMPhQOJXcHAwm80+evSon+/c4TWzs7NXr14NCQkhEAiQKegce5Av+JaxZ3mBzWZzWk+pVHK5XLBeUFAQn89PSUlZr9bzf/r7+0+cOCESicBZIZPJbDZbJpNBUz3njXvL0+EcA6DCIpGIwWBAygQOhzMYDJcuXfKr+ro34ZYWOxwOu93e3t6enJys0Wicikyn0/l8vlQqVavVBoMBWn6A+cBAYEdoT6HT6ZRKpVgsBhUmEAhbt25lMBjR0dHnz5/3t7zrZaezszM1NVWj0eBwOAwGA4rM4/FcreccfK9aT6vVKpVKiUTiqsI0Gi06OvrcuXPr3nr3799PTU3V6/VYLNb5PnNn7CEvurgpFAqxWAzWIxKJQUFBNBotMjKyoqLCP1fV3x8mJycvXboUFxfH4XCCg4NBkVksllAoVCgUsBOF6/11grxoQqJWq+VyuUAggHpdHA4XHBwsk8kOHz58586dtbJ84q4WA+Pj442NjUePHlWpVFu3bgXDgShzOByBQCAWi2UymUwmUygUcrlcJpNJJBKhUMjn81ksFpVKJRKJOBxu69atVCo1IiKitLS0t7d3rRhriUxMTNy6dSstLU2pVGIwmODgYMiipdFoYD2RSOS0HvwDrCcQCJhMJogIDocLCgqC1qvFxcXd3d1+sivBSjMxMdHU1JSWlqbRaIKCgsCNch17IpFIKpXKZDKVSqVSqUB8nWPP1XoUCiUiIuL06dM9PT1+mGf6HmK32/v6+s6fP79z504GgxEUFARvXDKZzGQy+Xy+UCiUSCRyuVwulyuVSrlcLpVKRSKRUCjkcrl0Oh0qm7FYbGBgoEQiSUxMvHHjxujo6GpfmQd4psXAxMREfX19enr6tm3bBAJBcHBwUFAQLB9BtR6JRKJQKBQKBUqZYW0Eg8Fs3bqVRCIZDIb4+PiSkpL380mYnJy8efNmZmZmTEyMSCQKDg4ODAx0tR6ZTIadpV6yXlBQEHRz3rdvX2lpaXd393tovampqaampuPHj8fGxopEIiwW+9LYo1KpGAzmm2++gfcc5Plhsdhvv/2WQCBotdr4+Hh4h62z2Pr6oK+v79y5c4mJiQiC0Gi0wMBAeOni8XjIdfn666+3bNkCIgOPBnjBgYGBXC43IiLi2LFj169fX1sqDHijxcDMzExPT8/169fz8/MTEhKMRiO8owgEQmBgYFBQEPwXVqsUCkVkZGRaWtr58+dbW1sHBwffE2/uTUxPTz9+/PjGjRsFBQUHDhwA60FGLbzbwIAUCkUgECgUiqioqNTU1HPnzoH13pOZxJuYnZ19/PhxbW3t6dOnDxw4YDKZhEIhj8ej0WjffvvtBx988MMf/vD3v/89g8EAZyoyMvLYsWNnz55tbm4eGBh4z8ee/zM6OtrR0XHx4sWMjIzY2Fi5XA7xpc8///zXv/71hg0btmzZQiaTORyOWCzW6/V79+7Nzc29cuXKw4cP1+6GWN5rsZPFxcWRkZGOjo76+vra2trKyspzLzh//nxNTU1DQ8Pt27d7enr8fM+6VcFpvYaGhhs3blRVVZ0/f95pwJqamvr6+lu3bnV3d6PWexW73T48PNzZ2dnQ0NDU1HTmzBkKhbJlyxaJRPLHP/4xLi6uqamppaUFtd4aZWZmBnYFampqOnr06B//+MfNmzdv2rRp06ZNBw8ebGpqampqunPnzsDAwDqYIy6DFqOg+AmlpaVUKrWiomJwcDA6OloikfT09Kz2SaEsAyMjI7CCV1tba7PZAgICIiMj/baCzjtQLUZZJ9TW1jIYjISEBAgEP3jwQCQShYSEPH/+fLVPDWVJjI2N7dmzh8Fg1NfXOxyO5uZmBoPx6aefHj58eD1lEKFajLIeuH//vlAoVKvVAwMDzh9evHiRSCQeOHBgTaSXoryWubm5jIyM4ODgU6dOQSDCbrefOXPm66+/3rRpU0lJyWqf4LKBajHKmmdkZCQiIoLJZLa3t7v+fH5+PiMjA4vFnj59+j1f7Vy71NTUEAiEffv2uS7KTU1NHT169JNPPiESieAsrwNQLUZZ2ywsLKSmpgYFBV26dOnV305NTUVHR5PJ5IaGBp+fGspSuX//PmzI8GqgaWBgICIiIiAgQKFQ+GFjeC9AtRhlbXP+/HkCgZCSkvKmlfSenh65XL5untj3h8HBQZvNxuVy39RB9/79+xKJZMOGDXv27FkHxZOoFqOsYVpaWthsdmho6NtT1mpra+l0emxs7DpbeV/HzMzMJCUl4XC48+fPvyW+dPnyZRwO9+mnn2ZlZa314h1Ui1HWKv39/QaDgc/nv7Or1OLiYl5eHgaDyczMXOtPrP8wNjZWVVV14MCBmJiY/fv3l5eXL+O2XhUVFcHBwWlpaW+/X/Pz8ydPnvz000+//fbb6urq5frrqwKqxShrksnJyfj4eCKR6GYgeHZ2NiEhgUAgvDasjOIpHR0dOp1u8+bNn3322RdffPGLX/ziRz/6kdFo7O/vX/rBb9++TaFQtm3b5k7kYXx8fNeuXQEBAVwud+1uzOZAtRhlLQJ+LuQ5uf+tZ8+eGY1GHo/3UroFihdUVFTQ6fSDBw/evn377t27ubm5n3zyyQ9+8IPw8PAlBoL6+/tVKpVEInE/vt/d3a3X6z/66KPQ0NBleRmsCqgWo6w9amtryWTy7t27PQ04tLa2stlss9ns/53F/ZmFhYXBwcFnz565dt/Pzc39p3/6pw8//LCxsdHrI09NTe3atYtCoXiaqXbz5k0qlbphw4YjR46s0Xp3VItR1hgPHz6ErolDQ0NefL2iogKHwyUlJc3MzCz7ub3PXLhw4Z//+Z9/9atfeZ0+aLfbT58+HRgYWFBQ4MV3y8vL//KXv/zxj38sLy/37gRWF1SLUdYSw8PD27Zto9FoXscZFhcXU1NT8Xj8eirZ8gdOnz79wx/+MDAw0OseIHV1dXg83us6ydnZ2SNHjmzYsIFCody8edO7c1hFUC1GWTPMzc2lpaVhMJiKioqlHGdsbCwqKopCoTQ1NS3Xub3nLCwshIWF/fjHP05ISPCuJenjx495PJ7BYFhK/5DBwcGIiIiPPvpIpVKtubZQqBaj+IjFxcXBwcHHjx975/XY7faLFy8SCITExMSln0xXV5dcLlepVB7tdDc6OtrV1dXU1NTR0bE++jQuF+Xl5R988AEWi/WuoGZiYiIyMpLNZre1tS3xTO7du8fn8z/66KM9e/Z41zloZGTk+fPnvg9hoVqM4iMqKiowGMzvf//7jIwML1yn5uZmLpdrNpuXqzXX9evXKRTKrl273Bn5k5OTFRUVZrP5yy+//Oyzzz7++OMtW7ZkZWXNzs4uy8msadrb2zdt2vRv//ZvZ8+e9eLrdrs9LS3tTVXsXlBTUxMcHPw///M/p06d8mh1d3R09PTp0zQajcvl3rp1a1lOxn1QLUbxBT09PXg8/rvf/e53vvOdkJAQT/MfBgYGEATh8XiPHj1arlOy2+35+fnBwcEnT55854cbGhqCgoIkEsnBgwfT0tKio6N/97vf/fKXv8zOzn7Pdwlpa2vbunXrL3/5y4yMDO8aMFVVVQUHB2dkZCxXGc7i4uLJkyc///zzwMDAy5cvu3NWExMTt2/fNhqNH3744Xe/+90PPvjA93noqBajrDjT09NxcXFUKlWn0/3Hf/xHSEiIR+7k5OTkgQMHcDjc1atXl/fEZmdn4+PjMRhMbW3t2z/Z3d197tw514DGqVOnvv/97//lL39ZxtfDmuPevXsEAuFXv/pVTk6Od0d4+PAhjUaLiooaGxtbxhObmJjYtWvXH/7wB4FA4E4ByLlz57788ksqlZqRkUGhUH7zm9/4vooP1WKUFae4uPjjjz8+dOhQVVXVhx9+aLFY3NfixcXF/Px8PB6fkZGxEuf25MkT2Gywq6vrLR971bdqbm7+2c9+9sEHH9TV1a3Eifk/d+/e5XA4H3/8sdc5ZIODg0ajUSwWr0Tbpp6eHrVaDTuAvL04e3Fxsb6+Pisrq7u7e3Z2FkGQ//qv/6qqqlr2U3o7qBajrCxdXV0YDIbNZg8MDFRXV3/wwQceaXFtbS2NRtu2bdvKraW0tLRwOJywsDCPen2VlZX9y7/8C5lM7uvrW6ET81vsdntbWxsej//Zz3528ODBkZGRoaGhwcHBgYGBwcHByclJd8ICc3NzCQkJeDx+5dqZNjQ0kMnkjz76KDk5+S0FIHa73bkMOzk5qdFofvWrX6FajLKumJmZ2bZt2+bNm2tqahwOx7lz5375y1+6r8WPHz9WKBRyuXyl9e78+fPBwcFHjx59S/B3fn5+ampqYmLi+fPnjY2NarX6z3/+8xotK1giU1NTERER/+///b/vfe97VCpVLpdzOBwOh0On06VSaWlpqTsvzpKSksDAwJVu819eXr558+bNmzefOXPGncj+xMQEqsUo65CqqqqNGzdu374d/I6Kigr3tXh0dDQ6OppOpy+lptZNFhYWMjMzg4ODKysr3/SZrq6u7du3GwwGBoPx29/+dtOmTUVFRSt9Yv7J9PT08ePHt27d+vXXX3/77bdff/31V1999dVXX23evJlEIhUWFr7z/jY2NhIIhISEBNfdOlaC2dnZpKSkTz75hMFguJMagWoxyjqkv79fJpPx+fynT5/CTyorKz/44IOwsLB3fndxcTEtLQ2LxfpM74aGhqKiohgMRmdn52s/cP/+falUisPhgoODv/zyy2+++Uar1dbX17+fuzfZ7fbFxcX5+fmZV3hn2nVPT49EItFoNL7p49Pf3x8aGhoQEKDVat/ZXhXVYpT1xtTU1M6dO3/3u9+lp6fPzMxMTExMTEyUlJT853/+p8lkGh4efnsCU2VlJYFAOHTokC8zxh49eiQWi1/awNQVp+wODg5mZmb+5je/2bRpkw/c9vUE7HpFp9N92S2vo6ODx+NBAcjo6OhbPolqMcp6o7Oz85NPPvnhD38okUgMBoNWq9XpdBgM5gc/+EFAQIBUKi0uLn7T/LSjo4PNZhuNxmXsTe4mdXV1OBwuISHhnbPsxcXFuLi4H/3oR2FhYWjFh5vMz88fP348MDDw/PnzPv7T1dXVQUFBGzduzMvLe4sfgGoxynrj0aNHUVFRWCwWg8EEBQVhMBgsFvvxxx//wz/8wy9+8Yuvvvrq8OHDr/VQBgcHYbeOO3fu+P60FxYWiouLg4ODi4uL3/nhvLy8n/zkJ3K5HH123KSyshKDwaSmpvp+d5WFhYWsrKwvvvgCh8Ndu3btTR+bmprS6XT//d//DavNvgTVYpQVYX5+fmxsbPAFQ0NDo6Oj+fn5v/jFL3Q63bNnz6ampl4NLC4sLOzbt49AIPjeK3EyNTW1b98+PB7vDD7Mzs729PS81PL4+fPnPB7v+9///oEDB97z0js36ezsZLFYNpttecs63GdoaGjnzp0BAQE8Hu9NBSBzc3MGg+HXv/719evXfXx6qBaj+I5z5879+Mc/NhgMbxKv0tJSDAazQmUd7vP8+XOtVsvj8Z48eeJwOKamplJSUrhc7pEjR2pqam7cuHHx4kWDwfDTn/6UQCDcvXt3dc92TTA4OGg2m7lc7ttralaanp4epVL50UcfhYWFuTaE6+3tLSoqysrKSklJ2bhx4w9+8AOTyXTixIni4mKf9XtDtRjFd1y+fHnDhg0RERGvDbA2NDTg8fiYmJi3r674hrt379JotPDwcKhcuHTpEpVK/d3vfrdx48aNGzd+9tlnmzZtCgkJQbdrcofp6WmoNb9y5cpqn4ujvr6eSqV++umnKSkpzjzoK1euEAiEDz/88Le//e3Pf/7zf/3Xf/3ggw8+/PBDEonkMwcZ1WIU3zE4OHjx4sW2trZX/eKnT59KpVKZTLYS5bDeUV1dHRwcnJ6eDmf79OnTnJycgwcP7tu378iRI1euXEGX7NykqKgoMDDwxIkT/rAJ9+LiYlFR0ebNm7/88suKigq4uU+ePCkpKUlLS0tPTz958mRubu7x48fT0tJKS0t9th0XqsUoqw+U55HJZE93OVtRFhYW0tLSvv3221UMXq8DmpqaSCTStm3bvOtbvRJMTEwcPHjw448/ptPpt2/fXu3T+SuoFqOsPidOnAgODs7Pz/e3uonx8fHw8HA6nX7v3r3VPpc1SW9vr1QqlUgkHvXs9wH9/f02my0gIMBsNjtrkVYXVItRVpkrV65gMJgDBw6sdDmsd/T29goEAp1O591Wp+8zUMXub9MdJ9AT6uOPP967d+9qpXa4gmoxymrS1dXF4XCMRqPPonJeUF9fHxwcHB8f77oFPcrbWVxczMzMhO4//pnzt7i4WFlZuWXLlo0bN+bm5q76zUW1GGXVGBsbQxCEzWa3trau9rm8g9zc3G+++aa4uNjfoih+y6VLl3A43N69e9/SrHLVgd1sv/jiCwKB4PuE4pdAtRhl1UhKSsJgMBcuXFjtE3k3MzMzu3fvJhKJvt8GbS0CZR1Go3Epmzr7huHh4djY2ICAAJlM9uDBg1U8E1SLUVYH2Io0PT191eeGbtLf36/VasVi8Zrb7N3H9Pf3IwjC4XCWvqmzb4AOfAEBAdu2bXtTWygfgGoxyirQ3t5Op9MjIiL8oazDfVpaWigUip9Uo/gnU1NTBw8exGKxFRUVq30uHlBbW0skEr/44ovMzMzVSoJGtRjF1wwMDKhUKqlU6j9lHe5z9uxZDAaTmZm5Vtx5HwOdlZKTk9dWIczCwkJubu6f//znoKAg3+8ADaBajOJTFhYWduzYQSKR3rn1sn8yNzd35MiRoKAgtADkVZqamqhU6rJv6uwbRkZG4uPjP/roIxaL1dLS4vsTQLUYxafk5eXhcLi8vLy1m5AwPDxstVpZLBbajMKV7u5utVrtV1XsnvLkyRO9Xh8QEIAgyDt3AFl2UC1G8R03btwgEAjx8fH+nOfkDp2dnTwez39KtladkZGRmJgYEon0ltbAa4KWlhYej/fJJ58cOnTIx2EWVItRfERvb69QKDQYDL7Z5Wylqa6uJhKJhw4d8s9yQR+TnZ2NwWDy8/Pfudmdn2O328+dO/f1119v3ry5sLDQl38a1WIUXzA5ORkWFsZkMtdKntM7gX0ioK5stc9llampqcHj8fHx8Wtrve5NTE9Pp6WlBQQEkEikuro6n9cXNbcAACAASURBVP1dVItRVpyFhYWUlBQCgXD27NnVPpflZGxsbPv27XQ6fY2uQy4L7e3tQqFQr9f7PsC6cgwNDUVHRwcEBKjV6kePHjl/vri4ODc3t0K+P6rFKCvO+fPnMRhMSkqKP7SvXV4ePXqkVCrlcvnaXbBaCgMDAzabjcViNTc3r/a5LDOdnZ0ymWzDhg3bt293ppN3dXWlpaVVVlauRIcNVItRlg273T45OTk0NOTcLsHhcLS3tzMYjNDQ0PHx8VU8t5Wjvr6eRCLFxMS4XuD09PTAwMBaX6J0ZX5+fmRkZGxszJkAs7CwkJycjMViL168uLrnthLY7fZr164FBwd/9tlnzk2/Ll269Nlnn+l0upUYzKgWoywbMzMzFRUVR44ccdb19/f36/V6sVi8jt1Gu91++vTpoKCg9PR05w/r6+v37t27nppXPHny5OjRo+Xl5c4il/LychwOtyqbOvuG+fn5goKC//3f/3XuJ1BVVbVhwwbnRojLC6rFKMvG6OhofHy8RqPp7Ox0OBxTU1N79uwhEAj+sMvZijI1NbV//34ikej0ECsqKlgs1vnz51f3xJaR5uZmiUTiLBFubm6m0WhhYWEjIyOrfWoryMTEREJCQkBAgEAg6O7ubm5u3rJlC5PJfNM20ksB1WKUZWNgYCA6OtpisUB3roKCAgwGc+rUqbVb1uE+T58+RRCEx+NB/8/r168TicSCgoLVPq9lo7a2lsPhnDlzxuFwPHnyRKPRSCSS7u7u1T6vFcFut8/Pz8NbB1odbdiwITIysqamhsvl4vH4lWiwiWoxyrLR19dnNBpjYmIcDkdDQwOZTI6NjV2vE9hXaW1tZbFYFotlamqqubk5ODg4KytrtU9q2aiurqZQKDdv3lxYWNi/fz8Wi71x48Zqn9RKMTQ0dPr06UOHDl25cmV6evrevXtcLnfjxo16vZ7NZgcFBa1E5yNUi1GWjUePHgmFwj179jx//lwul2u1WuhAODEx8ejRo1XsRrhyTE9P9/b29vf3QxS1urqaRCKlpqZCI7q0tLTVPsFlo7y8PDAw8N69eyUlJVgstri42OFwzM/P9/X1PXr0aJ0VvDx+/DgsLOzTTz/dtGlTVFRUSUlJcnLyli1bPvnkk40bN3799dcrUQaCajHKsnH37l02mx0eHn7kyBGBQNDU1DQyMnLt2jWbzaZUKhsaGlb7BJef8fHxzMxMuVx+5MiRhw8fTkxMnDhxQiwWHzt2TK1Wp6SkrJv4DOxsUlJSIhQKk5KSJicne3t7MzIyBAJBQkLC8PDwap/gcjI/P9/U1LRv3z4Gg/H555//6U9/YjAYW7duDQgICAgI2Lhx4/Hjx5f9j6JajLJsdHd3MxiML774QqVSpaamVlRUaDQaFoulUqlSUlLWZeuGhYWFhoaGuLg4sVjMZrN37dp14cKFnTt3fvPNN5s2bcrIyFjrNcFO8vPzAwICuFyuxWKprq5OSkricrl8Pj8sLKyqqmp9VNy9xNzc3J07d3JycgwGw1dfffXZZ5+BFv/hD384ePDgsv85VItRlsTi4uLCwsLs7OzMzMydO3c2b978ne98509/+pNEIlGr1Tt27Dhz5sw6c5peS1dXV0ZGhslkAlH+6U9/+o//+I87d+4cGRmZn59fWFhYow4y3N/p6enk5OTvfe97P/nJT5hMplQqtdlsx44de0861Q0NDV29ejUxMZHFYn3++ecBAQHR0dHT09MzMzOzs7MLCwvLUvqBajGKx8zPz4+Pj/f397e2tl69erWysrK4uPjUqVNhYWH//u///r3vfe9Pf/qTWq3Oy8vr6+tbZ5HE17KwsDAxMTE4OFhdXR0WFkYkEj/44IO///u/37x589GjRy9cuFBdXV1bW3v//v2hoaGpqSn/3BfZyfT09PDwcFdXV0NDQ3V19aVLlzIzM3E43N/93d/9/Oc/J5PJFouloqLi+fPn4+Pj70NP/ZmZmZGRkc7OzszMTL1e/80337BYrIyMjKysrIKCgsrKyitXrjQ1NT158mRsbMzrKQKqxSjuMjc3Nzw8/ODBg/PnzycmJoaFhen1eplMJhQK2Ww2mUz+6quvPvroo40bNzIYDIPBEBkZGRcXl5aWdvny5Z6envW3L9Hs7OzQ0NC9e/fKysoSEhLCw8MtFovJZJJKpYGBgX/4wx8+/vhjLBbL5/NFIpFcLjeZTDExMRkZGVevXn38+LG/NVyfnJx8/vz5zZs3c3Jydu7ciSCIUqkUi8UCgYBIJH722WcbNmzYunWrSCQyGo0mk8lms+3duzc/P7+lpWWdFRkC4+PjfX19tbW1x48f3759u81mA5tQqdTg4GAikUgikRgMhkAggFmgzWbbv39/cXFxe3v74OCgp6KMajHKu4Hl8jNnzsTFxen1ekixJJPJlBdQqVQymQw/YTAYdDqdSqVSKBQikUihUEQikclkSkhIuHHjxtDQ0GpfzTIwOzvb09Nz+vTpmJgYnU7HZrOJRCJcPpVKpdFoTCaTwWCQSCQymQymAIhEIpVKFYvFCIIkJiY2Njb6wytqfHy8tbU1NTU1PDxcLpfT6XTn5cAVUSgUMplMp9OZTCaNRnP+hEgkMhgMpVIZFhaWk5Pz4MGD9aHIo6OjN2/ePHLkSEhIiFQqpVKpBALB9f4676nrzQWDsFgsjUYTGRl5+vTpnp4e9xUZ1WKUt7GwsNDX13f27NmIiAgOh4PH40kkEgxBBoPB4/FEIpFYLJbJZEqlUqVSqVQquVwuFotFIhGHwwFRhjFKIpEg421NK/Lc3Fxvb29RUZHVamUymfBOAsFlMBjgAovFYrlcrlKp1Gq1UqmUSqVisRhmD87HmEQikUgkiURy8ODBmzdvrpYij4+Pt7W1paSkqFQqCoXiqjgsFksgEIjFYqlU6ry5cDkikUggEDCZTKco4/F4Go1mMplAkV0bkqwtRkZGbt26dfDgQalUSiKRnO8kGo3mNAiMdgBGu1gs5vP5LxmEzWZbrVZQZHciOagWo7yR8fHxysrK8PBwDodDIBDAyWUymQKBQKlU6vV68wsQBLG8AEEQBEHMZrPJZNLr9QqFgs/nMxgMUGQymSwUCvfu3dvc3LzmykCGh4fLy8tBhXE4HBiExWIJhUKVSmUwGF41iKs1TCaTVquVy+U8Hs/VIBKJJDEx8e7duz6OI0PXMYVC4TwTGo3G5XIlEolWq4VAxEs3F64ILsdgMED1HZvNplKpJBIJj8dTqVSDwVBQULDmdgxYXFzs7OxMSkoSi8VOg9DpdC6XK5PJXjKI6/113nSDwaBWq2Hx1mkQBoNhsVjKy8vfuYKNajHK6+nv78/MzBQKhXg8HmbWLBZLJpOB4sBYtFqtL0mw63MLv4XBCh2CmEwmjHIikajVaisqKtbQqOvp6Tl8+DDEZ8AgHA5HLpcbjUaz2QzX6zTIq9Zw/YDZbNbpdEKhEBQZvFEEQWpqanwzx5+dna2rq4uIiKDRaAQCgUQi0el0Pp+v0WjefnNfe3+NRqNKpeLxeFQqlUgkggDt3bu3o6NjrWSPTE1NVVdXWywW5+SATqcLhUKtVgs39yWDvHqLnTcXDKJUKjkcDkSlcDgcl8tNSkp6e8k4qsUoL2O32zs6Onbv3k2n02FcslgsEJ3XjsW34/p5vV4vkUggkIrFYrlcblpaWl9f32pf8TuYn5+/devWtm3bwNkhk8lsNluhUJhMpiUaRKfTiUQiOp1OIpFwOJxYLD558uRKB3DGxsbKysrUajXMdahUqlOFXRXW08sxm80qlYrL5YKcEQgEi8Vy9epV/089HhoaysvLk0ql8Jal0+kikUir1SKvzPbct4bFYjGZTK6KTCaTo6KiGhsb35Ryjmoxyv/BbrfX1tYiCEIgEGDKCZvUeTooXztM4TnXarVcLhdmcEQicceOHf7cYmZ+fr6yslKj0cDZ0mg0iURiNBpfdYG9MAigVqs5HA4EGclk8qFDh6C50kowPDyckZHBZrNxOByJRGIymUqlEvm/EZWl3F+z2SyTyRgMBjjIEomkvLzcn8PHfX19iYmJDAYD1kLYbLZKpVqW0Q4GMZlMEokElkMJBIJKpaqqqnqtHKNajPJ/uHnzpk6nw+FwBAKBwWDI5XLnHG0pD+pLA9RgMIhEInCg8Hj8rl27/HOHHrvdfuXKFYlE4lQuhUKBLIdyvWQTvV4vFAopFAooQlJS0uDg4LJfztjYWHp6Op1Ox+FwZDKZx+NptVpPHeG3X4vVakUQRKPRsNlscPYFAsHZs2f9Mw15YGDg0KFDYHYKhSIQCPR6/fIaBA6lVCpZLBYYRC6XX7t27dXoDarFKH+jvb3dZrPh8XgCgcBisdRq9TKKzksD1GQyyWQyGo0GKRYHDhx49uzZahvg/2C32xsbG7VaLSzTsdls57x1eQ0CxwQHCnQB+gotb2vgiYmJ3NxcLpeLw+Eg0dDp3S/7tVitVp1OB7MfLBYrkUguX77sb0u1w8PD6enpTCaTQCBQqVSJROIMOi27QWA6yOFwIHys1Wpfbc+CajHKX3n06NG2bdsg0sdkMjUaDbIyuuOKXC6nUqlO9VkJZ9Br2traLBYLhCbYbLZOp1sJ5XLFbDY75ZjD4eTm5i7XXj7T09NlZWUSiQRW6oRCodlsBh92JXDOfpzBKK1We+PGDf8pOJycnMzNzRUIBLAiIpFIkJUc7c73E6SiQzAdWl07QbUYxeFwOKampg4fPgwvbTqd7gyZrdDQdMWpPnw+v6yszE8msyMjI3FxcSDE8GZaaSFGXnjHIpGIRCIRCAS5XF5dXb0sqQhNTU06nQ4W63g83gp5xC9di1N9IJk6NDTUdU/l1eXq1asKhcKZZGkymVbuzeRqEI1Gw2Qy4e/Gxsa6NpJFtRjFYbfbr169KhQKsVgshUKRy+U+E2JQH6iyJRAINpvt/v37q20Px/z8/Llz5yCNhEajKZVKLwwCGbiAMyn1ncBqD4/Hg8c1JiZm6VurDQ8PO6OibDYbQqKe3yuPAaNpNBrInKHRaFlZWf6QVtHX17djxw5YLOVyufBm8o1BrFarSqWC0ByTySwpKXGeFarFKI7+/v6oqCjwAfl8/orOXl87QPV6PYvFgrzUrKysVW8n1NXVZTAYYDovEokQr2avJpMJqgNAlE0mk5vWsFqtWq0Wivr4fH5RUdESI60VFRUikQiyYrx7r3gNeN9yuRzSqNVqdVtb23LdJu+w2+0FBQUQnaDT6TDj8Y01kBcDSSwWQ5a92Wzu7e2FE0O1+H1nbm6utLSUxWJhsVgGg+HjoekcoDKZDMpAFApFfX39KtYITE9PZ2dnQ5STyWTq9XpPlQv8rCNHjhQVFZWWlhYUFOzYscO1ZOvtQNWARCIhk8kkEslkMr0UWPSIx48fR0dHwzKAQCCA5Smv7pKXWK1Wo9EIy1YkEmn//v2r24Lj3r17VqsVbCsWiyFNyLtL8y71zel8wJphamoqnBiqxe87/f39oaGhWCwW2iN4NDSh7lOn073W6TMajXq93h1/0GKxGI1GHo8HvnlaWtoqusbd3d0ajQaSDbwI18CKeXh4eH19/eTk5NTU1NjYWFVVVWRkpMFgcPMgVqsVtlbD4XBMJjM3N9frVa+zZ8/yeDw4DmSwuX8trkDxJBQZevF1aG9GJBKFQuFSXi1L59SpU2w22xmu8UKILRYLWEP7AmcZlPsHgbkCkUhUKpVwYqgWv9fY7fa6ujqJRILBYMAH9OhZhWhGSEgI/Pul31qtVmgz6A4WiwUeVwqFEh4e/uDBg1UxCFR2QOY/m82GZ8x9g8CFaDSaiIgI123bW1tbocWdmwcB11gmk0FXmh07dnhXnTg+Pp6YmOj0AeHIHl0OAPGWkJAQqObw9OvOIDiFQqHT6Xl5easVNR4aGtqxYwf0ZpLJZF4UGZpMJpVKpdPpQkJCIiMjo6OjIyMjEQSB9kluvm4tFovBYOBwOCQSicPhwLmhWvxeMzU1dezYMVhJgM6W7j+rMBM/derUhQsXdu/erdPpXH9lsVhOnDhRXV2dkJAAXYTeOTphJksgEHg83oULF1YlTDEyMrJv3z5ovebpLMF5IaDFTu/PbrffvHkzNjbWfS1GXrjGLBYLh8PJZDLvNoFvaWkxGAyQMgjZ4h5dCwBGOHToUHV1dXZ2NsQcPDqCc80KXOPIyMiVKyx8O9euXVMqlZC16eksAQQUdjpPTU2trKxsaGhoaWlpamoqLi7et29fbGxsaGioO+8quBFyuRxK6uHcUC1+r3n8+LHFYgkKCqJQKB49qzATDw0NbWtrGx8fz8jIgFJa568sFktdXd38/HxeXp5KpXJngFqtVrFYDEG0Y8eOrcqAvHfvnlwux+FwNBoNKjs8Zbm0GO4Fn8+HXOOTJ096sYJXXFwMag55bF5oMYShYmJi6urq5ubmmpubQ0JCPLoQANKNoTZaKBTeunVruW/du1lcXMzMzIRFUciw9sggOp3OaDRmZ2d3dnYODg66Jl9OTU319fU9ePAgJyfHbDa7Y2pI+IPeTHAQVIvfa2pra6VSKRaLZbPZBoPBfTfBqcWdnZ0zMzMnTpyA4mDERYtv3rzpcDgKCwvd12KlUkmj0SgUSkRExL1793xsjfn5+QsXLsCzCqlO3gUTl0WL4VBQC0Oj0Xbu3Onp5q3j4+MHDx4EH18qlXqXPgGB0bi4uDt37jgcjo6OjtDQUC+0GGKsAoEAWqDl5ub6vknFwMDAjh07oKG2QqHwKEAB077i4mLXYsi+vr779++76nJDQwOkwbijxUajEWph4LuoFr+/zM3NlZWV8fl8AoEA6e5e+MXt7e1TU1OZmZmvanFjY6PD4cjPz3dTi2F9GYJoCoXi+vXrPg5TTE5OZmdnQ9c0KMTyguXVYq1Wy2KxiESiyWS6ffu2R5fT29sbExMDfUW8Lt4Bv3j79u3w11tbW73zi52zcuh1Fx8fv7wV3u5w9+7dkJAQMpkMAQo3rQF+rtVqLSwsnJychEM9ffq0srLyyJEjO3bsyMzMLCsrq6mpefjw4bVr10JCQtw8OJRZolqM8lfpgSogqVTq0ZRtJbQYQRBY4SEQCFwu9+LFiz4umR0ZGUlOTob1Q7lc7qYpXrXMMmoxrPBAQxlPQ8adnZ0hISF4PJ7FYrkvPS+xXFoMl6NWq2k0Gh6P37Ztm2vJmW9obGw0GAxEIpHD4bifQWEymXQ6XWJiorPopru7OyUlxWg0OpMoYG1z7969SUlJISEh7sfTlUolGi9GcYyMjBw+fBjWlD2VHlctnpycTElJ4XK5arVarVZrNBqxWKzRaOrq6hwearHZbIbu9TQarbS09E2dXleI/v7+3bt3w4ZJzvC3pyyvFpvNZh6Ph8Fg+Hx+ZWWlR5fT1NQEjY2WUmu3vFqs0+nodDoej0cQxPetoC5fviyTyWBxGNrAunPaoLknT54Ez2Bubu7cuXM6nU6pVMKAVygUMplMLBbDfijuzz9gqFAoFDg9VIvfXwYGBnbu3EkgECgUCsxhPXqunGt38/Pz9fX1eXl5xS8oLCwsKSmBgiKPtNi5fAchRR939nry5ElYWBjUPXvtSC6vFlssFj6fD5tJl5eXe3Q5165dE4vFGAzG64U7ZFm1GJbvoJOvQqHwfZfU8vJyLpeLxWI9qnkxGo1qtfrUqVNwkIcPH+7Zs0etVm/bti0rK6ukpKSkpKSoqKikpKSwsHDfvn0IgrhZYwnLd1QqFY6MavH7y7Nnz8LDwzEYDJVK1Wg03mlxS0uLw+Gw2+2Lr+BwOBYWFjzSYpvNBr3EWCxWTk6Oj/sEdXd363Q6yADzrgoAWQEtFggE0AXYtXeBO1y8eJHD4YD0eF1dtrxabDQamUwmVJb39PQs/y18K/n5+bBRoft17c40ktraWjhIfX29VqtVKpVJSUm9vb1zc3Ozs7MzMzMzMzPT09OwUZNOp3Pn4M5UCjgyqsXvL8+fP4+NjYUCM5VK5dFz5eoXz83N1dbW5ubmglNcUlJSUFBQXFzc09Njt9u98ItBDX3vF0OGn9Mv9sggrpZZRi1GEMTpF5eVlXl0OZcvXxYIBBDf8LoP2bL7xZDWJpPJnH0YfEZxcTHsZe7RSrXRaIyIiLh8+TIcpK6uTqPRgBaDa7+4uOhcZL5586abeRTIi6AN6hej/K19F6T4eFRP9VK8ODU1FbZi0uv1BoNBLpfr9fr6+nqHhzEKBEGEQiGoYVFRke/jxXFxcSQSiUqlevpycrXMMmoxLGbC3oCXLl3y6HJu3rypUqmwWKxHS1UvsULxYqPR6Pt9DisrK2HWxefz3Q/aQLw4Pz8fDtLb25uYmAhl7ocPHz527FhBQUFXVxf8tr6+3iMtRuPFKA6HwzE+Pg6p70vPo0hPT4dd4GBNWaVSmUwm2LnAo5w2Z7tIDodz7tw5H+dRDA0NwcuJQqE400I8ZYXyKCQSiad5FHfu3DGbza55FEvPaWtra1tKThvkURAIhMjISN/nUdTV1Wm1Wk/zKECLs7KyIGK2sLBQVVVlMplg4U4ikURHRzc3Nzv/hPtajKB5FCjA9PR0QUEBlB37SX6xwWCA1uOrkl8M28HRaDRnmyQ3rfHSVSyjFut0OmjoZTKZnA+8m3R1dUVERBCJRAaD4d12WWazWafTqdXq2NhY6HW5pvOLW1tbEQQhkUjwcnKz1gNy2g4fPuystRkeHs7Ly4MmG1qtdteuXVAI4/BEiyFJBtoTwndRLX5/WVxcvHz5slgsxuFwHA7H/SwfZMW0GPqOk8lkq9Xq+0a3s7Oz5eXlDAYDprHetZdcxhpoi8UChYhUKnXbtm2ebooxNDQUHx9PIpG8azhnNptDQkKio6NDQkISExNBiWpra202m/sN51wvB7YsgW5Hx48fd9ZN+Iy+vr6YmBgKheJpH2fIF87Ly3NueTU2Ntbe3l5TU1NRUVFfXz80NAQ/d7/uzmKxGI1G2EUBvotq8XtNd3e3yWQKCgryNIvLqcV3795dxhpoqVQK4dpDhw4NDw/73iDt7e1CoRCHwzEYDK8bKi6jFotEIgKBwGazMzIypqenPboWaJru7Env0avF6Qz29fV1dXXBMuzExERBQQHyQps8AhbuYC9kPp/v+0mPw+FYXFxMTU2FgDV0rXPfILAbQE5OjlN24YDz8/OukbQbN244x/87DaLX62ElE76LavF7zdjYGLQs8CJkrNfrQ0JCrl279vDhw6NHjzoXu5w5PZcuXerv78/MzNRoNO70aTOZTFwuFxbuysrKfLxwBwwMDMTGxhKJRK9L75xa7PTr7XZ7U1OTF1oMwWIsFisUCquqqry4nIaGBpVKBc2LIW3RzfsLbSgSEhJ6e3tnZ2enp6efPn168eLF8PBwL4QY/i7sLQSFHr5fuAMqKyshUQc2k/XoXQvbZSUnJ9+8ebO7u3t4eHhubm5hYWF2dnZkZKS7u/vmzZvp6elQM+3OARUKBbQzhXNDtfi9ZmFh4dKlS7DTnXettcPDwyMjI19qawv/DgsLi4yMDAn5/+2d+VcaVxvH+xdG1mGTXTZhgJFxA5dDW2ttNbRWTVyTqjGtmsWjsYmtNqfVU5OaaNxQcIlL0BBRg4yyie8Pj5lSEy2gAnkzn588bsx95s733nnus5TEuCnGMAxqQSTgG70o/H5/X18fdLqTy+UJuCksH6pfPDU1VVFREbsWg3jp9XooZGO1WhNrA7i1tWWz2cgSoHG5KQoLCwsLCysrK3t6eu7cuVNWVgYe0risAcD0UKlUkNN448aNVPUKgC4nEDuUgN8GjqZLS0tLS0vr6uoePnw4MDDQ39/f0tICUz3GwEFwUCgUCuh6B9dGafGnzurqal5eHp1Oh9kZ74FVfn7+ac3cCgoKYqlcTKJSqTgcjkAgqK+vT/7BDsnc3BykVyQc2YbjeGlp6cDAwOLiotPpnJ+f7+vri6uvBxlSAmkvra2tiYlXJBK5c+cOuCkSyIQmt3gQTZHAjhgAFypk3GVlZT158iRVPbQikcjNmzehV0BipfjAFNCwxvIOss9sjLPdYrFgGCYQCBAE0Wq1cG2UFn/qEATR2toKTjSJRJK0JsHRkNUy4Vn9/fffkxzNFs3u7m5tbS28PMpksoSzhy0WC5zUx7v5gt/X6XRQeV2v1z958iTh4czOzhYUFLDZbNgam+PvowrtU+Mb/L+HA+sKuMLKyspSVUgeePr0qcFgADeUTqdLLNTPbDYXFhZCSaB4+06R3idoAGiz2eDCKC2mOFpZWSkqKmKxWOdpe5ww0Z5iPp9/7dq11D6rR0dHdrtdr9ez2Ww+n6/VahMbF7wxAHFpmcVigWZ3sDq2trZ6vd6ExwIneHK5HFqpQm/ZpN1fWJCgexaCIGq1enh4OIWNZY+OjgKBQFtbG0QKSiQSHMeTv/mIbnY3MTEBF0ZpMcVROBx+8OCBXC5nsVjnacaTMFqtls/nIwiSk5MzPj6e2mf16Ojo4ODg559/hqwEkUiUcJ2gBICwU7VaDRtzi8US7XdOjPX19bKyMmgCDylnSVMfcl2BZkL19fWpbQINOJ1Oi8UCaphAg49zGsRkMkGCFcT2kUVXKC2mODo6OnK73RUVFRwOBzYLyVQf8E5AW6Ourq4UdoCOZm1trbi4GN4i5XJ5XMHXCQMfAS1HoTHSL7/8ciHxJI8fP9ZqteCpOGcj+tiBYkCQSIkgCI7jZE5Eajk8POzr64PqrOSrT3IMkpubK5fLYV0sKiqKLspBaTHFMdPT0+BYjE4SvbwJSsY5gauax+PZbLbk1+46jUgkAo5FNpsNIbHQg+qyDQKZaWw2WyQSNTQ0XJS7xufz/fTTT5BODX5Sc6I9oWMEgi6USiWXy4V43kePHqWq/fP7eDye5uZmONUUCAR6vf6yZ3txcXH0yqTX64eHh6PPRSgtpviH0dFRqCYDEV1wjncZExTmPYZhcKLN4/HKtlSBlQAACf9JREFUy8vJAitpQjgcHhwcVKvV4Em/VDkGg5CvCCKRqLq6Ot4Gd2ezvb3d2NhIqg/EzFyGHIOPGLLseDwezKWenp54c1Uum42Njerqagh5FgqFcWXiJWAQyLLjcrngNx8aGjrxxnOsxbOzsymMIqJIEyKRCATDM5lMDocjlUrjShCIfV4WFhaiKArZxjweD2pvpnr0HyAUCvX19UmlUhaLxeFw5HI51NK8QAkjlUur1YIuCASCb775Jt6M51h4/fp1TU2NUCiE3bFGowHfy4Xf39zcXIVCATtiiURy69YtMns4rVhdXa2oqIAXkczMTJ1OB8VFL9wgOI5Dm1HIgbx///77rwjHWjw9PZ38skkUaUgoFOrv79fpdCwWC/YLKIpeyAQlo7vy8vKgLgGTyRQIBMXFxc+fP0/5ed1pEATR1dWVlZXFZrMRBBGLxZDtfVEGMZvNubm5kAcBO+KysrLL86uurq5WV1dLJBJYXbKysuBs4EKGA0sUhmFSqRRBEMjebm5uTmdtcTgcFRUVIpGIyWTyeDylUkl65y7KIAaDQSwWg0EUCsXt27c/uDIda/HU1FTyW55QpCeBQGBkZKSwsJDD4YBcKhQKyGMmA2YTmJSQa2Q0GiGykk6nC4VCm802OzubwmjiWCAI4tdffzWZTLCvEQgEKpUKmrSfxyBmszk/P1+v10OnZwaDIZfLr1+/vrCwcKnD2djYaGtrU6lUDAYDAt10Oh3koSSmyORwcnNzNRoN7LsRBDEajffv3/d4PJc6nPOzsrLS0NAglUrpdDqHw5FIJHq9HhJbEjAIWAMMguO4Wq0GvxOPx8Nx/NGjR6dFkhxr8fLystPpTHIbBYp0Zn5+/urVq2KxmE6nQ40IUGRIN4LZdoYMwY/ISVlQUGAwGORyOcxLKI7e3t6e/AaUiQE1JcrLyzMzM+GJFQqFKpXKZDLFYhByn0U+2/n5+SiKymQyeD9gMpkajebu3bvRpWcuD5/P19/fj2EYi8ViMBhQRhIUGUIszs5SOTEcKF6RnZ0N/ZNoNBqHw7FaraOjox+LpOzs7HR3d4N3jslk8vl8qVSKoigsUQkYxGQyqVQqKP1Dp9MzMzO//vrrycnJM7Ydx1rs9XpnZmbcbneyxk7xEfDmzZuOjg4Mw/h8Po1GIxVZr9fjOF5QUADPLalERUVFxcXFpNxABq3JZNLpdHK5XCAQsFgsOp0ukUiKiooGBwfTJHwtdtbX15uamlAUBYOAIiuVSoPBAAaJ3hadMIjlXaYsGIRUYTqdLpPJrFbr8PCw3+9P2lhCodCzZ8/Ky8uhGgmDweDxeBKJRKPRYBhG5qecGA655Jjf5bgbjUa1Wk2qMNTCrq2tTayARgrx+/3Dw8NWqxUab5OKrNVqc3JyyPzm9w1CCnR+fj6O40ajUalUQsI3lBbQarUtLS3/2VPqWIuDwaDL5bLb7ckvKkqRzhwcHMzMzLS0tOTk5PB4vIyMDCaTyeVyhUJhVlZWdnY2iqIYhplMJvwdJpPJaDSiKKrRaKRSKZRmp9PpGRkZYrHYbDZ3d3enT+xavBAEMT4+fv36db1ez+Fwrly5Aq+fIpFIoVBotdoPGsRgMKAoqlarwSDgkaDRaDKZrKSkpLe392JDJmLH7XYPDQ2Vl5crlUo6nQ5iKhAIJBKJSqXS6XQGgyF6LDiO5+TkQBd6hUIhEon4fD6bzYaJoVarq6qqRkdH0/OkLhZcLteDBw+sVqtMJqPRaAwGA2qkSKVSjUaDougJg5hMJgzDUBTVarVZWVlCoZA0CIIgOp2utrb2+fPnsUSpHWtxIBAIBoMLCwsOh4OSY4oTHBwczM7ONjU1QUoYh8PJyMhgMBgIgkA2BBQIFwqFUPicy+VyOBw2m02j0Wg0GgS0lpSUdHZ2rqyspLl3OBYIgpiYmKitrc3Ly1MqlfDsnWYQPp8PBmGxWGAQoVCo1+utVmtPT4/L5UrtuWUkEvF4PL/99lt5eTmGYWKxGNYJiKWBsQgEAhiOQCCA4SAIwmQyr1y5Au4mDMOqqqpGRkbSIa3unBweHm5ubkI5J4PBIBQKYZWC007SIOTNhfw9BEEYDEZGRgaLxVIoFDiO19TUjI2Nnb0shcNhchn+jPxWIBAgCMLpdNrt9pQXBKBIQ0KhkMvlGh4evnnz5ldffWUymeRyObThYDAY9HcwGAzYWCmVyvz8/G+//bazs3NsbCydD9MTIxAIrK2tPX78uKmp6YsvvsAwTCaTkQYB6HQ6pBRKJBKo9XH16tW7d+9OTEykpFj+Gezt7dnt9t7e3h9++KG4uDg7O1sikUD5UHoUkBcuk8lQFC0pKbl27drDhw+dTudH53H6T96+fTs5OXnv3r3vvvvObDaDKwbiDmHLDPeXy+WKxWKZTGY0Gq1Wa2Nj4+Dg4PLy8n96nAiCePnyJdlz4B8fhd/vh93x+vr67Ozs0tLS5uam1+vdSw+8FKnG5/Pt7+8TBAGVs//666/u7u729vbGxkabzVZZWVlVVVVZWWmz2Zqbmzs6Onp7e8fHxzc3N+EP9/f3fT5fqgdxYezt7ZEG2dnZefny5Z9//tnZ2dnW1tbQ0BBtkO+///7GjRu3b9/u7++fnJx88+aNz+cjCIIgiPSZ2Ht7ewRB7O/v7+3tbW1t2e32gYGBjo6O1tbWurq6qqoqGEtVVVVdXV1bW1tnZ+fQ0JDT6dze3ibtkD7DOYMYBQfuERjE7XZPT0/39/ffunXrxx9/rKmpAVMA9fX17e3tXV1df/zxx/Ly8u7uLvwhGOSDeDyetbW1+fn5hYUF0n1xrMV+vz8UCoXD4WAwGAwG3759a7fbp6am5ubm5ufn595jnuJTxeFwOByOhYWFpaWl5Xe8/Dfk96GAr8PhSPVVXyJxGWRpaSnNDeJwOJxO5+Li4mljgeEsLS0tLS19IvfX6XTCzSVv5Wn3F9y8ZxgE9HNmZmZyctLlcoHentwX2+32wcHBzc3NYDAIG2Sfz/f69WuXy7WxsbGxsbF5Cq8vAfd7vKFIS7ZO5/I+0ev1wm50a2sLNnTb29vwtc/n83g8Ho/H5/PB15d0GWdcXpINQhEX72sLkJgunf0fTtPM3d3dUCgUCoWCwSB5PnesxYeHh01NTVwud2xsLBwO+/1+0mURDAZD5yB8QRz+vxOhiI1QKOR0Ov/++++dnZ1wODw3N/fs2TOv1xsMBqenp8fHx/f39/1+/4sXL168eAFOzFRf8sdBqp+AJHFRikSSgCrCfjcQCIRCITIX5jPSizwyMnLv3r1Xr16B7ziawHsEz8FlKHiq7y9FkohEIl6vt7m5Gcfxp0+fbm9v19bWQn88t9tdWVlZVFS0sLDw6tWrL7/88vPPP19cXPx0VIYiCZJ6HukjJThaSE/6iykoKCgoUgilxRQUFBSp53/zjT5mdd8kf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ata:image/png;base64,iVBORw0KGgoAAAANSUhEUgAAAdkAAAF+CAIAAABBPPcDAAAgAElEQVR4nOzdeVSTWZ4//prvzJn5r87p0zN9ejvdM9X2mZ7q7qpeJCwqpSguVSIKIU9WQggkBJKQfSPsIKuAoKIguCsoqIAosqqobLIjCgiCyr4vYcn6++O2+dGWZbFn4b7+qqLgyZOnLm9u7vK5n+kgCIIgQ/vM0DcAQRAEvc/i+fn5/Pz8hISEV69eKZXK+X+28D3KVVAtgXqZNNDmoNVqp6enL126JJfL6+vrJycnU1JSAgMDX758OTo6mpiYGBYW1t3dPTAwEBMTEx0d3dPTo9VqDX3X0AZZbm4stpRcUqlUq4k+pVL5/SCdnJz8pyzWaDQXL16kUCj19fVqtfqDCF5Znq5Vzv4QQ/9/N3ZaM6VWq4eHh9++fTs7O6tWqwcHB9+9ezc/P69Sqfr7+3t7e0GL7evr6+vrUyqVhr7fdWToJmYC1ipt9FYTfYujHESrSqUaGxv7pyxeWFgYGBhob2+fmJjQR/D8/PzExMTIyMi7d++6u7vfrLO33/MOMkG9i/T9s8X/aTXXHxwcHB4eBsk7NDQ0PDwMLv7BPw8NDfX19a3hW4PM0uLMWe+UGx4eHhsbm52d1Yfy3Nzch2MU+theWFiYnp7u6uqqra1taGhoampqb29/BUGf1NnZ2dnZ2fVeZ2fnq1evOjo62tvb29ra2tvbOzo6wLct/h7wbRC0SbS0tDQ1NdXU1Lx48WJ0dBR8hvunLFapVPpxiYGBgaamplevXo2Njc3MzCgUilUOEC/R90elIeO3eMBKoVCMjIx0dHSUl5fn5eXduHEjLS0t/r1z585lZWXl5uY+fvy4q6trdHRUoVDofxw2AMgYrHfKzc7OKhSKqampd+/eNTU1vX79enZ29sMsXlhYUCgUHR0dra2to6OjyvdpDUGfplarR0ZGWlpabt26FRkZyeFwPD09KRQKmUwmEon494hEIplMplAoNBqNw+HExsbm5OQ8f/58ZGREq9Ua+k1A0IbSaDQKhaKrq6ulpQV85f8fo1Aqla9evers7NSPX0DQp6nV6u7u7ps3b/r5+Xl6erq6umIwGGdnZxcXFwRBsFgsHo8nvIfD4bBYLIIgLi4uzs7OCIK4urp6eHj4+/vn5+e/e/dOo9EY+g1B0IZSqVRDQ0Pgn/+RxUqlcmBg4OXLl1NTU4a7MchkqFSq169f37x5UyQSkUgkfbwSiUQKhUKn05lMJovF4nK5vPc4HA6LxWIymTQajUKhEIlEBEGcnJxcXFzc3NxAIr958wYmMrSp6D8U/iOLZ2ZmWlpaBgYGDHdLkMkYGxu7e/euRCIhkUgYDAaNRhMIBHd3d29vbx6PJ5FIZO/5/TPwRalUKpFIeDweg8Fwd3cnEAhoNBqDwZBIpICAgNLS0unpaUO/RQjaaP/I4tevX3d0dCwsLBj2biDj193dfebMGXd3dywW6+LigsfjqVQqm82WSCQfTd4PfPANEomEzWZTqVQ8Ho9GoxEE8fT0vHz5cn9/v6HfKARtqH9kcVNTU29vr2FvBTJyarW6vr4+PDwci8ViMBgsFkulUn19fSUSiVwul8vlP5S/PwQkslwuB4msz3cCgRAXF/fy5Us4pwdtHv/IYjCdbdhbgYyZSqUqLy8XCAQ4HM7FxYVIJHp7e4MUXm4EfzSU5XK5WCym0+l4PB7EcUBAQENDA4xjaJP4Rxa3trZOTEwY9lYgo6XVaisrK7lcLugRk8lkX19fmUwml8tXmcKLyeVyqVTKZrNdXV1dXFxwOJxcLtev+IEg8/aPLG5ra5uZmTHsrUDGSavVNjY2SqVSBEEQBKFQKDwe7xMjwqsBLsvj8chkMojjkJCQtrY22DuGzB7MYuhHdHR0BAUF6XvEfD5/nYJYH8dyuZzL5YLeMR6Pj42N7e7uNvRjgKD1BbMY+pTZ2dmTJ0/icDgEQUgkEpfLXdcg1sexn58fm80Ga+bIZPKFCxfgFiTIvMEshj7l8ePHdDodQRA8Hs9isUBQrmsQ6+NYJpP5+PiA3XocDqe2ttbQDwOC1hHMYugHDQ8PBwcHg04xjUYDqyY2IIgBsLLCw8MDg8EQicTExEQ4vQyZMZjF0MdpNJq8vDw3NzdQOILH421kEMvej1RwOBwwUuHh4VFQUGDopwJB6wVmMfRx4+PjgYGBoMSPj4+PbEUr2KRSqUgkEggEAoFAKBQu3h69xDiWSCRgkIRIJMbHx8NWCpkrmMXQR2i12traWm9vb1AmQigUriCIRSIRl8v19/ePjY2NiYkJCwsTi8VCoXBZWSyXy3k8nqurKxaLFYlEjY2Nhn42ELQuYBZDH6FSqc6dO0cikRAEodPpoNbE0jNUKpWKxeLg4ODTp0+XlZV1d3e/fv26rq7u+vXrwcHBIpFoWXEslUppNJqLiwuFQsnKyjL0s4GgdQGzGPqI4eFhPz8/DAaDx+M5HM4Kgvjo0aMPHjwAFdfm5uamp6fVarVWqy0pKQkMDBSLxUvPYrlczmQysVgsgUA4duyY/txcCDInMIuhj6itrWUwGBgMxs3NbbkDFGBcOC8vb3Z2VqVSNTc337hxIyMj4/79+52dnRUVFdHR0SKRSCqVLj2L+Xw+mUyGwxSQGYNZDH1Io9EUFxd7enqCAQqxWLz0frGfn59AIJDJZFVVVTqd7u3btwkJCWw2WygUikSimJiYyMjIJabw4mvqF7d5eXmVlJQY+glB0NqDWQx9SKlU3rx5k0KhYLFYBoOxrMHiD7L43bt3SUlJTCaTz+eDOF766MTia0qlUjqdjkajKRRKXl6eoZ8QBK09mMXQh+bm5s6dO0ckErFYLJPJlEqly8pikUgkkUgKCgqUSqVarX727FlkZCTIYqFQuNxOsez9QmMGg4FGo0kk0rVr1wz9hCBo7cEshj6kUCgSEhKwWCwWi/X19V3upmewpjg2Nra+vh7UV3v16lVRUdGVK1dCQ0P5fP5yu8ZgyNjHxwcssEtLSzP0E4KgtQezGPrQzMxMREQEgiA4HG65iygAiUTC5/NjY2MfP348PDwMLjsxMVFdXR0fHy8Wi5fVO9YvpQD1ic6cOWPY5wNB6wFmMfShVfaLAalUKhAIAgICTp06VVpaqj/Bq62tLT4+nsfjLT2O9VkMzhNJT0837POBoPUAsxj60Pz8/IULF1Y2Xrw4QMHYMehZx8fHP336dH5+XqfTgTOkl7XEWCaTeXt7g/HijIwMQz8hCFp7MIuhDymVyuzsbDc3NywW6+3tvYIsFovFPB4PLKgAicxms2UyWVNTk06nq62tjYiIWNYSY4lEQqPR0Gi0u7v7nTt3DP2EIGjtwSyGPqRWq+/fv+/h4aEvlbncLA4ODo6KigoJCeHz+RwOh8vlgmVtdXV1Op2utLQUzO8tPYtFIhGVSsVgMD4+Pg8fPjT0E4KgtQezGPoQOOAOrFsgk8lCoXDpWQwGH9LT01+8eFFXV5eWlhYdHR0VFXXs2LGioiKFQqFSqa5evcrhcJZYs+2D8kASiaS5udnQTwiC1h7MYugjJiYmAgMDMRiMfinFEuNYIpEIhcLk5OS3b9/qdLqpqal379719PQMDQ3pdDqtVltdXR0TE7OsTrGfnx9YREEkEhMSEmA9CsgswSyGPkKlUl26dAl0RZdbpw3smb5w4UJVVdXz589HR0dVKlVvb29dXV1BQUF0dPSy1rSBDdCenp6gTtvNmzcN/WwgaF3ALIY+QqvVNjQ0eHt7g0M9BALBsoaMJRIJGIIICAhIS0u7ffv28ePHZe9HMJZeUV4/QEEikXA4nFAohIWBIHMFsxj6uImJCX9/f3CuB4PBWO5qCrDdA2x9FovFAoGAx+Mtdw+0vhIFBoMhEAjHjx+HrRQyVzCLoY/TarX5+fkUCgXsduPz+UsfNdYnKViOBkaHl7sYA/y4r68vgUBAEITBYBQXFxv6qUDQeoFZDP2g0dHRyMhILBaLIIinp6dYLN74c6CpVKqLiwuBQEhKShofHzf0I4Gg9QKzGPqUp0+f0ul0LBaLw+FYLJbs/S649abfa4fD4cBIcUNDg6EfBgStI5jF0KcoFIrU1FRXV1cwUrGs9W2rzGI2m00kEl1cXFxdXa9du6ZUKg39MCBoHcEshn5Eb28vKNsGtn7weLx1jWP9MDEIYiwWe+LECX2xNwgyVzCLoR/X0dEBtn4gCOLm5rZ+cQyuyeFwXF1dwcmnsbGx7969M/QDgKB1B7MYWpLm5maJRIIgCBisYLFYYAPIWiWyftGFt7c3kUhEEIRAIISHh3d0dBj6rUPQRoBZDC2JRqOprq728/PD4XAuLi54PN7LywuUqlhlIuuvIBQKaTQaDofDYDBEIjEkJATO10GbB8xiaKk0Gk17e3tsbCyRSATjFRQKxdfXF1QiXkEi639EJBKxWCw3NzcwKk2hUJKTk1+/fq3RaAz9piFog8AshpZnaGjowoULNBoNrDvGYrEUCoXNZoMNHXK5XC6XL87lDzIa/Cv4NqlUKhQKQQrjcDhwNW9v71u3bk1NTRn6jULQhoJZDC2bQqEoKioKCgqiUqkgkXE4HIVC8fb25nK5YNMz2Gjn/x4IX5lMJpVKJRKJQCDgcDje3t6gYj1IYQ8Pj7CwsIqKioWFBUO/RQjaaDCLoZXQaDSDg4N5eXnBwcFUKhWPx+s7tmQymUajMRgMNpvN4/E4HA4oJ8/hcJhMJoPB8PT0BAuWQYgTCASQwvfu3RsdHQVHR0PQZgOzGFo5kMi3b9+Ojo4WCARubm5EIhGPxyMIgsfjiUSik5PTrl27du3a5ejoCJZGgMjG4XBEItHd3V0oFMbExOTn54+MjMDRYWgzg1kMrZZWq52ZmWlqasrJyTl9+jQ4WsnHx+fw4cNff/31l19+uXXrVisrK3t7ezKZDA5bCg8PT0lJuXPnTktLi0KhgH1hCIJZDK0ltVo9Ojr64MEDLpe7bds2LBYbHR0dHBx88ODBrVu3fvfdd0ePHq2srBwbG4O9YAhaDGYxtJZUKlVzc3NERASNRktKSnrz5o1Op5uamiooKKDRaNu2bXN2dk5LSwMnMEEQpAezGFozAwMDly5dwmKxNBqtrKxMrVYv/q+dnZ3x8fEODg4oFIpOpxcXF8OFaxCkB7MYWgOzs7NPnz7lcrkEAuHUqVM/VEFiZmbmwYMHPB7P1tZ23759kZGRra2tKpVqg+8WgowQzGJotV6/fp2UlIRGo4VCYVVV1Y9+f39/f1pamrOzs4WFBYFAuHXr1ujo6AbcJwQZM5jF0MpNTU2VlJTQ6XQCgXD58uWlR+r8/HxNTY2fn5+dnd3OnTvlcnldXd3c3Ny63i0EGTOYxdAKPX/+PDw83MXFJSQkpLm5eQVXGB8fv379OoFAsLCwcHR0PH/+fG9v75rfJwSZBJjF0LKNjY3l5OSQyWQymZyTk7OalqNWq1tbW8PDw/ft22dpacnhcJ48eTI9Pb2GdwtBJgFmMbQ8dXV1gYGBzs7OsbGxXV1da3LNmZmZgoICKpWKQqH27duXmJjY3d29JleGIFMBs9h4zc/PP3v2LCMj4+HDh8ZQLmdgYODChQtYLJbJZK7HLXV3dyclJYFFbzQarbCwcGJiYm1f4qM0Gk1jY2NeXl5HRwfcAQgZCsxi41VcXPzVV1/967/+64EDBwx74JtarX78+LFIJMLhcKdOnerv71+nF1KpVOXl5RwOx8bG5ptvvomIiHj58uW65mN3d3d0dPRXX33161//OiUlBZ5wChkKzGIj9e7dOy6X++WXX/785z+3tbVdv/hbyp0cP34cQRCJRFJfX78BPcehoaHz5887OTmhUCgcDpednT0yMrLmrzI+Pn7jxg0CgbBv376//OUvP/3pT48fPw6zGDIUmMXGaGFhITo6+vDhw9euXUMQxM7Orq+vzyC3cf/+fTabjcfjr127tpHb5PRHOtna2lpbW/v7+9fW1q7trpCXL1/SaDQ2m93c3JyZmfn73/8+ISEBZjFkKDCLjVFBQYGNjU1ERERPTw8Oh/vmm282Povb2tqioqIIBEJoaOiLFy82+NWB8fHxrKwsPB6PQqEOHz584cKFNfx8MDo62tbWNj8/r9Ppbt68+bvf/S4hIQFuAoQMBWax0enr6wOl1gcHB/v7+48cObLBWTw1NXXz5k0KheLu7n737l2Dx9Pz588jIiL27NmDQqH4fP6jR49AgK6hjIyML774AmYxZEAwi42LWq2OiYmxtbUtLCzU6XQ9PT0bmcVarba2tlYmk5HJ5Pj4+LVasrZ609PThYWFXl5eFhYWBw4cSEhI6OzsXMPrwyyGDA5msXGpqak5ePBgQEAA2BD8+vVrkMUbMHcHZswQBPH19X306NF6v9wKgMIXBw4csLCw8PLyKiwsXKtGC7MYMjiYxUZkZGSEw+EQCARQ9len0w0NDWEwmD179qzrVjSlUvno0SM+n+/q6pqcnDw4OLh+r7VKc3Nz5eXlAoHAwsLC3t4+LCyspaVl9ZeFWQwZHMxiI5KYmPib3/yGw+FUVVVVVVVVV1fn5OTs2rXr73//e35+fmtr63pUz+np6YmPj3dxcfH3919KlTVj0Nvbe+HCBUdHRxQKRSAQbty4MT4+vpoLwiyGDA5msbFYWFgQCoW//OUvrays9uzZs3Pnzt27d1taWv7nf/7n559/jkKhvL29Ozo61vAVZ2Zm8vPzvb29iUTitWvXxsbG1vDi602lUlVXVwcGBtrY2Nja2srl8urq6hWvSINZDBkczGJjAcpIXr58+dSpU4mJiSdOnDh9+nRwcPBXX321ZcuW0NDQrKysgYGBtXq5lpaWoKAgBEEiIiIaGhrW6rIbbHh4+Pbt2wQCAYVCOTs7p6amrmySMzs7e8uWLSdPnoR7oCFDgVlsLD6aAr29vc7OznZ2dmtYbX1iYiIjI4NEIlEolLy8PDM46AicsLdr1y4rKyuBQFBeXr6UwRyNRqNQKKanp2dnZy9duvQ///M/MTEx4+PjCoVibm4OhjK0wWAWG7Wenh57e/uvv/56rXrElZWVMpkMQZDY2NiXL1+uyTWNwfj4eFFREYPBsLS0dHBwOH78+KtXrz79I4ODg4mJiWQymUKhWFpa/r//9//+9Kc/EQgEHx8fY1hVDW02MIuN2vDwcExMjEQiWX2/eHh4+MSJEy4uLhwOp6ysTKFQrMkdGpWurq7k5OT9+/eDRW/37t37xPqTgYGBqKioQ4cOfffddw4ODkeOHHFwcPj222/xeHxeXt4HB6dC0HqDWWzUNBrNxMTEyMiIRqNZ8UXUanVpaamvry8Oh0tJSfmhg0HNg0KhePLkiVgs3r59+969eyMiIpqamj76nSqVanBwsKurq7Ozs7u7+927dz09PeCfzWDcBjI5MIvNXF9fX0REBBqNlkqlVVVVxlAHeQMMDAxcvXr1yJEjKBSKRCJlZmauctEbBK03mMVmS6VS5efnU6lUsGTNsBWQN97CwkJtbW1QUJCtrS043rSqqgqOAkNGC2axeXr58mVgYCCRSAwPD29sbNy0o5/Dw8M5OTmurq4oFAqNRqelpRnzrkJoM4NZbG7m5uYyMjKwWCyDwSgsLIRDnxqNpr29/dixYzt37ty+fTuXyy0tLd0kYzWQCYFZbFaampoEAgEOhzt58qTxVFkzBpOTk8XFxd7e3paWlgcOHDCqKnQQpINZbDampqbOnj3r7OwsFoufPn265hV+zcObN2+Sk5N3795tbW3t6el59+7d9SjxAUErALPY5Gk0mqqqKhaLhcfjL1y4AMdDP02hUDx9+pTP59vY2NjZ2YWGhra2thr6piAIZrGJ6+3tPXbsmJOTU2hoaHNzM1wnsEQjIyOZmZmHDh2ysrLC4/HZ2dmTk5OGviloU4NZbKpmZ2dLS0sZDAaRSMzNzYVRslwqlaqxsdHf39/W1nbHjh1isXjNjzeFoKWDWWx6tFptW1tbRESEk5MTmIOChWxWbGJiIjc3l0AgWFlZOTg4nDt3bmhoyNA3BW1GMItNzMTExK1bt1xdXT09PdfjFM5NSKPRtLW1RUZG2tvb29jYsFis8vJy+OsAbTCYxSZDqVQ+e/YsICAAQZCTJ09uwAl4m8rs7GxJSQmdTgdzevADB7TBYBabhr6+vrNnz4KDQevq6jbtPrr11tfXd/r06YMHD1paWlKp1Pv3709MTBj6pqBNAWaxsZudnX3w4IFAIMBgMGlpaWZZ69KoqNXq8vJyPp+/Y8eObdu2HT16tLm5Gf7xg9YbzGLjBTbvxsXFIQji5+fX0tICPzJvmLGxscuXL2OxWCsrKwRBsrKyNltxJWiDwSw2UlNTU3fu3PHw8MDj8Tdu3IBrrQyirq4uKCho165dNjY2AQEBVVVVcLIUWicwi42OUqmsr68PCQnB4/FhYWHt7e2GvqNNbXp6+vbt2zQazdra+uDBg2lpab29vYa+KcgMwSw2LiMjI1euXMHj8XQ6/d69e6s5zgNaQ21tbbGxsfb29tbW1jwe78GDB/D3BVpbMIuNxdzcXGVlpZ+fHzgYFHa+jM3c3FxRURGHw9m2bduePXsSEhJevXoF/1hCawVmsVHo7e09deoUDocTiUQPHz6Ec3RG6+3bt6mpqWDRG41Gu3fvHlz0Bq0JmMUGNjMzU1ZWxmazXVxczp49OzY2Zug7gn6ESqWqqKiQSqU7d+785ptvwsLCGhoa4OQqtEowiw2po6MjJiYGh8MFBATU1NQY+nagZRgaGrp+/ToGg0GhUDgcLisrCxaygFYDZrFhTExM3Llzx93dnUgkZmVlTU9PG/qOoJVobGwMDg7es2fPtm3bwEnbcNEbtDIwiw2gqakpPDwcQZCjR4++ePHC0LcDrYr+zyoKhXJ0dDx//jycd4VWAGbxhhodHb18+TIOh2MwGEVFRbAPZTZevXoVExNz4MABFArFYrHKysrgZx1oWWAWbxCtVltZWSmTybBYbGJi4tu3bw19R9Aam52dLS4uZrFYKBRqz5498fHxnZ2dhr4pyGTALN4I/f39ycnJCILw+fyKigq4ZM2M9fX1paamOjo6olAoKpUKF71BSwSzeH2pVKqSkhI2m00kEi9evDg+Pm7oO4LWnVKprKiokEgk1tbWO3bsCAsLa2pqMvRNQcYOZvE6AkvWsFisv79/S0uLoW8H2lAjIyMZGRlYLBaFQiEIcv369ZGREUPfFGS8YBavi9nZ2ZycHAqFQiaTb9++PTc3Z+g7ggyjqakpNDR0x44dKBRKIpE8ffr0o7tCpqam4G6RTQ5m8dpramoKCAjAYrExMTGwyho0NTWVl5dHpVItLCwcHBxSU1M/OB+rp6cnLi7u8uXLcGR5M9ukWax9b2U/Pjc3V1NT8/Llyw++Pjo6euHCBSwWy2KxSkpK4GEQkF5XV1dCQsKePXssLCx8fHyKi4v1R7S0tbU5OTnZ2dmVl5ev5iW0Wq1Go4HlikzUpsjiubm5wcHB1tbW6urq8vLyO3fuXL9+PTMzMysrq6Sk5MmTJ8+ePevs7JycnFzK50S1Wl1UVMTj8UpLSxd/saKigs/nIwiSlJQEV/tD3wdqj7BYLAsLi/3798fGxr569Uqn0ymVymPHjqFQqKCgoKWPKatUqrGxsVevXj179uzJkyeFhYU3btzIzMzMzMy8e/fukydPqqqqWltbR0ZGFhYW1vNtQWvDnLN4amqqs7OzqKjo9OnTwcHBIpGIzWYzGAwKhYLH4/F4PJFIpNFoPj4+HA7Hz88vOjr66tWrlZWVfX19nxjhHR8fZ7FYbDZbf+jOmzdvjh8/jiCIVCqtqKjYqPcHmaS3b9+mp6c7ODigUCgymZyfn69QKN6+fUsmk/fs2fOjXePZ2dm+vr6KiopLly5FRETIZDIOh+Pj4+Ph4UEgEPB4PIFAcHd39/b2ZrPZYrE4NDQ0NTW1uLi4q6trampqY94jtALmmcX9/f0FBQWxsbFSqZRGozk7Ozs4ODg5OaHRaBcXFwRBsO9hMBg0Gu3s7Hz48OFDhw7h8Xg2mx0QEJCamtrQ0PD9rVMqlerGjRsIghQUFOje17RlMBh4PP7SpUujo6OGeLuQiVEqldXV1RKJxMrKavfu3WFhYa2trYmJiTt27AgKCvqhg/XGx8erqqqSk5P9/f1ZLBYWiz106NCRI0fQaDQajcZgMPpWjSCIi4sLGo12cnI6ePAgGo2m0+kymSwuLq60tBTWMDJO5pbFfX19d+/eDQ0N9fT0dHJycnR0dHFxwePxrq6uHh4eXl5eDAYD9GoBJpPJYDDodLq7uzuJRMJisSC4sVgsj8dLSUmpr6+fnJzUX39kZIREIkml0oWFhba2toiICARBQkJC4AJSaLlGRkbAYhtLS0s8Hh8YGHjw4EF7e/uioqIPZjLGxsaqqqoSExNZLBYGgzl06JCzszMWiyWRSO7u7nQ6ncFgMJlMfatmsVigVVOpVFdXVzwej0ajHR0dnZycvL29o6KiSktLBwcHDfXGoY8ynyyenJwsKSkJDQ318PA4cuSIs7MzHo93c3Oj0+m+vr5CoVAikUilUqlUKpPJ/N6TyWRSqVQikYjFYj6fz2QyPT09SSQSgiBHjhzB4/EcDiclJQUsh9BqtXl5eR4eHtnZ2QUFBa6uru7u7nl5eXAHB7QsKpVqZGRkenp6bm6utrY2KChoz549dnZ2tra2KBQqICBAH5RqtbqpqenEiRMsFgu0SSwWCzoWTCaTz+eLxWLQsH+oVQsEAl9fXzqdTiaTcTics7MzGo328vKKjIx88uTJ7OysYR8FpGcmWdzb23vu3DlPT08w4IDD4SgUCpPJFIlEMplMJpPJ5XK5XO73w8A3yGQyiUTC5/PpdDqJRMJgMEeOHCESiXK5vLKysru728fHB4/Hx8TEcLncU6dO9fT0GPqtQ6bn6dOnYrFYJBJFR0fHx8efOHHC09MT9d6BAwcePnyo0+kUCsX9+/dFIlVuBnwAACAASURBVBEej3dyckIQxNXV1cvLSyAQgPBdYqsG6SwSiZhMJoVCwWKxTk5OGAzG29s7IyMDDlkYCXPI4qamppiYGFdXVycnJywW6+bmxmKxxGLx4oRdIv2PSKXSxYns4uLCZrM5HM6f//znn/3sZ7t27QoJCSkuLr5///758+dTUlIuXrzY2tpq6CcBmQCtVnvv3j0ymWxvb793794DBw7s379/586dlpaW+jiWyWR1dXXXr18Hsx0YDIZEIulTeHHCLqtV+/n5gUR2c3MDiezm5paUlNTR0WHopwKZeBZrNJonT55IJBIwIkYgEBgMhkgkAo1v6Y31+/QhzuVy3d3dcTico6Pj//3f//3kJz/585//7OrqCj79gY9+4HWLi4sN/Twg0zAxMdHa2lpQUHDz5s3bt2+fPn06Pj7+1KlTERERAQEBQUFBTCbTx8fH3d0djAtTqVQ+n7/6Vq0PZaFQSKfTwW8NiUQKDg6GEx4GZ8JZDKpQcrlcBEEwGIyrqyubzQa9htW01+8nMmi4aDTa1tbWysrKzc3t3r17z58/r6qqev78eXt7e3t7e2dnJ9w0BS2LVqtVq9VqtXpubk6hUCgUisnJyfHx8devX4eGhjo7Ozs7OxMIBC8vL7FY7O/vv6xPeJ8AElkikTCZTBKJ5OLigsPh5HL58+fPDf1INjUTzuKmpiaJRILBYBAEoVAoPB4PNLI1aa+LG66fn59UKmUwGAQCAXRSrl69CsvAQ+thbGzs/PnzHh4eCIIQiUQmk7m23Qs9cE0Oh+Pq6orBYHA4XEhICBysMCBTzeKOjo7g4GCwlNLNzU3/CW5t2+vihiuTyXx8fIhEIoIgNBotKysLrpyH1tb4+Pi5c+fIZLKLiwuBQGAymevdquVyuT6O8Xh8bGxsd3e3oR/DJmWSWTw9PZ2YmIjD4cDMMpfLXY+Ow/cbrkQiodPpWCwWjUb7+PiUlZUZ+klAZuXOnTseHh4gFr29vUGPeF1bNfitAfW1wUDf2bNn9YUyoI1kelmsUqkePHjg7u4O+g5sNlu/pnK9+fn5icVi8PkRj8eHh4fDo5KgtdLV1SWXy8FHPTqdLpVKN6xVy2QyJpMJOjcMBuPp06eGfhibkellcW9vr5+fH9jxSaPRNqzJAnK5nM/nk8lkNBpNpVJzcnLggUnQ6qlUqnPnzrm6uoIxN4FAsN494g9atUQi8fT01I9ULN5rCm0ME8viubm57OxsPB4PPk8JBIKVBbFEIpFIJCv4QdAH9/b2xuFwWCxWJBI1Nzcb+qlAJq++vp7D4SAIgsPhwDDx0tsk2GKnB7aBLJdcLufxeGCkgkKh5Obmwk7GBjOxLO7t7RUKhaDEBJPJXEGbk8lkYrFY9r4vsIKG6+fnJxQKKRSKi4sLhULJzMyErRZaDY1Gk5KSQiAQMBiMh4cH2Ka03GYpf08qlQqFQrDpf1mtWiqVenl5gcpZISEhcGf/BjOlLNZoNOXl5WDOl0KhrKzJikSi0NDQ27dvl5SUxMfHg1xeFtA1ZjKZoD5hVFRUX1+foZ8NZMLevHkDRopB/ZOlj06AjnBSUtLdu3dLSkpKS0sfPHhw6dKlsLCwkJAQML2x9IYNxt9cXV3BYQg1NTWGfjCbiyll8dTU1KlTp3A4HA6HA7PMy8piPz8/gUAgk8lKSkrm5ubUanVDQ0NUVBT44rIs7hozmUw41wGtRkFBAZ1ORxDE3d1dKBQuvVWLRCKRSFRQUKBSqZTvzczMjI2N9fT0ZGVl+fv7Lz2O/fz8JBIJ6BqDY8sN/WA2F1PK4jdv3nC5XBcXFyKRyOPxVhCgfD4/MjISHKag0+kmJyfT09P5fP5yRyrAbwuNRgPDFFevXoUH20Aro1arT5w4AaZAQA9j6Y0QjEWAtZUjIyP19fUNDQ0tLS1geGFqaur69esikWjpcSyXy319fbFYLA6HCwoKgvW4N5LJZLFGo3n06BGZTMZgMO7u7isYoBCJRFKpNC8vb2ZmZmpqamZmRqvVPn36NDQ0VF/Obem/Bn5+fiwWSz9MAQ9Vglamp6fHz88Pi8USCASwUn7pjXBxFj969EgikYCF9mlpaaBBPnz4UCQSLb2vLZfLBQIBmUxGEITNZldXVxv46WwmJpPF8/Pz2dnZRCIRi8V6eXmtYICCx+P5+/s3Nzer1erKysq6ujqVStXf35+QkMDj8VbQNebz+W5ubgiCiESihoYGQz8hyCTV1taCmirLHaD4IIuLi4tBRWMej+fj4wPOnXny5MmyshgMMdNoNFBX4NatWwZ+OpuJyWTx9PT0uXPn8Hg8WPSz3CyWSqUCgeDkyZP9/f2Tk5MnTpxISkoaGRlRqVTXr18Xi8UryGKRSESlUsEePHjMHbQyDx8+9Pb2RhDE09MTlBhcegv8fhZzuVwOhxMYGFhTU6PRaEpLS5ebxVKp1MfHB0EQAoFw+fJluEZow5hMFo+NjR0/fhx8lPP19V1ubvL5fLlcDibZurq6wsPDhUIhqDj84sWL6Ojo5c7ggYkOT09PZ2dnT0/PkpISQz8hyCTl5eVRqVQMBkOn05c18vZBFjc1NaWmpp47d+7ixYs1NTVKpbKzs/PUqVNCoXBZqyn8/PzYbDZY6Xz69GmYxRvGZLJ4eHg4NDQU/Lle7sQdqEcVFBTU3t6uVqtzcnJ4PJ5AICgsLFQqlVNTU8nJyVwud1ldY/30nbOzs4eHR15enqGfEGSSrl69Cs4rWO7SIH0Wl5aW6nQ60JIVCoVSqQRXrq2tjYiI0B8CskSgWhCYvouJiYFZvGFMJov7+/vFYjFYRLHc7XZisVgoFF68eHFsbGxoaCguLo7BYPD5/ISEBHBIUmFhYUBAwLJm8MD0HZ1Od3FxASfgGfoJQSYpNTUVLKIAe5dWnMU9PT0lJSVlZWUlJSVNTU3gILvm5uaEhIRlDcHJ5XIulwu2lYaHh8MFQhvGZLJ4cHDQ398fg8EQiURQIXPpTZbH4wUGBoLptdHR0QcPHuTm5ubl5eXn54Pp5v7+/uPHjy+ra6zPYjQa7eHhkZOTY+gnBJmk8+fPgx13Pj4+shVlMRijKCwspNPpLBaLyWQGBQWVlpaCOC4qKgJn6y3xsiCLsVgsFouNjIyEWbxhTCaLR0dHjx07BsaLORzOEhuWTCaTSqUikSglJQXsjpudnVUoFPPz83Nzc7Ozs7OzsxqNRqFQnD17dlmrKcDvDBgvplKphYWFhn5CkEm6desWhULBYDDLXR30QRaXlZXxeDyw75nH4x07dgwUhn/06BH4XLj0ZW368eKkpCSYxRvGZLJ4cnLyzJkzYJ8oi8VaensFneiysjK1Wj0xMXH//v0rV65kZWVlZWVdu3YtKysLdI0rKytDQ0OFQuHSrywWi6lUqrOzs7e395MnTwz9hCCTBPqzGAyGRqOtZu6uqKjI29uby+Xy+XwWixUXF9fZ2anT6R4/frysLF68juL8+fNwvHjDmEwWKxSKy5cv4/F4LBa79FkOPz8/LpcbFhb28uVLrVZbU1MDBhbYbDabzfby8uJwOOXl5RqNZnp6OiUlZel78EDKg23QQqGwrq7O0E8IMklPnz5lsVhgffFq1rQ9evRIKpUGBAQEBgbKZLKcnJy5uTmlUnnnzp2lj1Es3gbt5uaWnZ0Ns3jDmEwWq1SqoqIiUNOPSqUuMYvFYrFEIsnJyZmfn5+dnb1w4cLiNRjgv165cgW894qKirCwsCW2WrBblEgkgoPCurq6DP2EIJPU0dEhEomwWCyJRAIrL5fS/GSLsvjRo0c6nW5ycvLFixdtbW1tbW3t7e0zMzPz8/OPHj0KDw8HO06Xfk0KhQKKyj98+NDQj2cTMZks1ul0HR0dXl5eLi4uJBJpKUspQDGggICAhw8fDg4O1tfXR0dHczicxT8oEomCg4Orq6v7+/sbGxvj4uKEQuGPNlx9FWNwyBM8lgZasdnZ2ZiYGHCcB4vFWvohNWC3kVgszs3N7e/vHxwcHBkZGX6vt7e3oKAgICBgWbMgYOIOnLErk8nAKiNoY5hSFo+NjUVGRurrbcuWMOkMus9RUVHHjx+PiooC1V0/+AaxWBwWFhYfHx8bGxsYGLiUhiuXy/Wb7uh0elFRkaGfDWTCsrOzwfSdp6fnCgqthIWFJSQkxC8SFxcXHR0N+iLLnY4Gg8V4PP7kyZNqtdrQz2YTMaUsnp+fz8/PB8MU7u7uEolkKV1jmUwmEAh8fX35fP4PVdcWCAQcDmfpPQj9AAUWi/X3929vbzf0s4FMWGtrq0AgAMMUPB5vuacrCYVCX19fzj/jcrnLrc0tl8uFQqG7uzuYSIRLgzaYKWWxTqfr6OgA2yuWuxN6iam9xCYrkUhAwUxXV9f09HSwkBOCVmZubg4MU4Cd0Cs4/tnvY5Z1Bdn73c9gl4dUKoXn6m4wE8vi6enpkydPgsG1lVXOXD25XM5iscD6fCaT+fjxY0M/FcjkFRQUgPPFiUTisipnrmGrFggEoO4giURKT0+HAxQbzMSyWKfTvXjxgs1mgwNrwSmNGxnHcrlcLBZTKBRnZ2c8Hp+SkgKPBYNWb2JiIi4ubvGRdxsZx4vLsyEIIpPJ9OctQBvG9LJ4YWHh2rVroGusPwp6Y+IYvBCDwcDhcAiCiMXi58+fG/p5QGaipqaGyWQua2p6rVo1qAfk6uqKIAiVSr1z546hH8ZmZHpZrNPp3r59C2pTYLFYKpUK9hStd8MF12ez2UQiERytdOvWrYWFBUM/DMhMzM/Pp6engzM1SCSSr6/vxrRq/egEBoNBECQ6OhoerWQQJpnFGo2murqazWaj0WgsFgtWAoHTZdavyfr5+fn6+oLyhlgsNikpaWhoyNBPAjIrvb290dHRWCwWTAvzeLx1jWMQxGDtBIIgaDRaLBY3NTUZ+jFsUiaZxTqdTqVSlZSUgDJpOBxuXeMY/D6AD3EgiKOjo9+9e2foZwCZoY6OjqCgINBFdXNzA0vc1qlVgyCmUqkIgmAwGC6XW1VVZegHsHmZahbrdLqFhYW8vDx3d3cXFxcwWAHKAK1h2wUpLJVKWSyWvkccFhYGKmBB0HpoaWmRSqUYDAaDwbi6urLZbLBlaW1btZ+fH4/Ho1AoYPKDxWKVlpbCqmwGZMJZrNPpFApFVlYWKFwJpvJ8fX3B8sxVJrK+vYpEIi8vL1DtGxxUDj/EQeuturpaJpMhCAKW0jMYDPCxb01aNVggr+9eYDAYFouVn58/Nzdn6Pe9qZl2Fut0upmZmcLCQh6PB1oVgUCg0+ng8LqVtV19z1oikfj6+rq7u+NwONBDSUxMBKc0GfpNQ2ZOo9G0tLRERUXh8XgXFxccDkelUjkcDuggr6ZVS6VSPp9Po9FA9wKLxcrl8vLyclhQxeBMPot1Op1arW5oaAgLCyMQCGBJEIlE8vLyAgUwQSsEDfGjLVjfBQbfJpPJxGIxSGFwQVB0IjMzc3h42NDvFdpE3r17d/bsWSqVCkbhCAQCSGSwlX9xq/5+w/6gVYMU5vF4NBqNRCKB7gWJREpISGhvb4eFMY2BOWQx0NPTk5aWxmQywfgXDocjEok0Go3D4ehLr4Gm6e/vDxqov78/+GfQUsVisUAgYDKZIIXBnlQ3N7eAgICysjLYcYA23vj4+J07d6RSKZlMBomMx+OpVCqLxRIIBOAgO32rDggI+KFW7evr6+HhASqogH1SXC43IyNjYGDA0G8R+gfzyWKdTjc5OVlbW5ucnAy21YNExuPxJBLJw8PDx8eHzWbzeDyhUCgSiUQikUAg4PP5HA6HxWJ5eXlRKBQikQjK1YMUlsvlt27devv2LZzTgAxlYWHh9evXmZmZMpmMTCaDeQs8Hk8kEt3d3RkMBovF4nK5AoFAIBCAisYCgYDL5bLZbB8fHyqVSiKRCAQC6AvjcDgOh3P27NmWlhbYvTAqZpXFwPj4eF1dXXJyskQi8fDwcHFxAaEMEIlEIpEIjpABbRSPx+PxeFASBYw4M5nM4ODg7Ozsnp4eOKEBGYPZ2dnXr19nZGQEBQX5+PjogxU0aSwWe+jQoe++++7IkSNgjG5xwwY7mz09PaVSaWpqamNj4+TkpKHfEPQhM8xiYGJioqurq6ioKDU1NTw8nMPhgGEyPB6/d+/eP/zhD3/729/AVhFQrdXDw0MikRw7diwjI6OysrKvrw+mMGRsFApFb29vRUXFlStXYmJiZDIZyGU7O7utW7f+/e9/t7CwsLOzc3Z2Bp/wyGQyl8s9evTo2bNnS0pKuru7p6amDP0moI8z2ywGVCrV1NTUwMDAs2fPcnJycnJywsPDra2t7e3tt2/ffuTIkeTkZHAOaXFxcVtb2+jo6OzsLJzKgIyZVqtVKBTj4+OvXr2Kj4+3t7e3sLBAECQ4OJhAIGzdunX37t2hoaF5eXkFBQV1dXWDg4PT09MqlcrQNw59ipln8WJKpXJ4eDgwMNDLy+v58+e3bt0iEAilpaVKpXJ+fh62VMjkPH78mEwmo1AoBoNRWVk5MTHx7NkzGo1mYWHBZDLb2trgPIcJ2VxZnJaWhsfjS0tLdTqdWq1OTEyk0Whw7wZkcqanp69evXr48OHt27f7+/u3tbXp/1NLSwuPx7OxsaFSqU+fPjXgTULLslmyWKvV3r5928XF5fz58/ou8MDAAFhE8ebNG8PeHgQtXU9PT0xMjK2trZ2dXXJycn9//wff0N3dHRgYiEKhnJ2d79+/D3cnmYTNksUVFRUIghw9evSD85BaW1tJJFJwcDAsCQ+ZhIaGBi6Xa21t7eTklJub+0O/tv39/fHx8Tt27Pj2228zMjLM+7fbPGyKLO7s7KTT6Ww2+6NHeJWVlR0+fPjMmTOwGDFkzBYWFoqKiohEIgqFotPplZWVn+7wTk5Onj9/fs+ePba2tmfOnJmYmNiwW4VWwPyzeGRkJCQkhEKh1NXVffQbNBrN1atXDx06lJeXt8H3BkFLND09fenSpf3799vY2AQEBHR2di7lp+bm5m7evPntt9/a2NhER0f39vau931CK2bmWTw3N5ecnOzs7PzpY2Pm5uZiY2NxOFxlZeWG3RsELVFvb++xY8fAAPHp06dHRkaW/rNKpbK4uBiLxVpZWfn7+y8xxKGNZ85ZrNVqc3NzHR0dz549+6PTFyMjI0KhkE6nL56ShiA9jUYzNjZWX19fWlpaUVHR09OjVCo34EWbmpoEAoGVlZWTk9Pt27dXsHFZq9VWV1fT6XRra2s2m11XVwdX0Bshc87impoaLBYbERExPT29lO/v6uoik8lSqXRwcHC97w0yLdPT01lZWR4eHtbW1n/729/+8Ic/fP3118ePH19i01qZ+fn5goICAoFgZWVFp9MrKipWsyKira1NIpFYW1u7uro+ePAALqg3NmabxZ2dnWw2m8/n9/T0LP2nqqqqnJ2djx8/DsumQIs9e/bsu+++8/LyunTp0u3btyMjI//7v//717/+9YkTJz5YmbNWJiYmzp07t2/fvh07dgQHB6/JUTI9PT1hYWE7duxAo9F5eXlwl79RMc8sHhkZCQoKIpFIz549W+7P5ubmOjk5ZWRkwI4DBGi12t7e3urqan0Ba41Gk5mZ+ZOf/OTLL7+sqKhY81fs7e2NioqytLS0t7dPS0tb1gDxp42Ojp4+fdrOzm7Pnj0XL15c1349tCxmmMVKpTIlJcXJyen+/fsr+HGtVnv69GkXF5fi4uI1vzfIRH1/gLWxsfG3v/3tr371q8LCwjV8ITBAzOFwUCiUk5PTnTt31nyp5fT09OXLlw8cOPDNN98kJSXBEsZGwtyyWKvV3rt3z9nZ+cKFCyseXFMoFHK53M3NDW6Phn5ITU3Nb37zm6+++qq+vn6trrmwsFBcXEwgECwtLcEK4rW68gdUKtXdu3ednZ1RKFRQUNCyxvGgdWJuWVxTU0MgEI4ePTo2Nraa6/T19dFoND6f39fXt1b3BpmTGzdu/OpXv/Lx8VmrPRTj4+OguwoGiNvb29fksp/w8OFDsHNEKBS2trau98tBn2ZWWfz27VsGg+Hj47Mmf+cbGxtJJFJ8fDws+Qp94M2bN05OTn/9619LSkrW5II9PT2xsbE2NjZ79+49c+bMGg4Qf1pdXR2DwUChUFQq9Yc2Q62ASqUaGxsbGBgYHR2dn59fq8uaN/PJ4pmZmZiYGAKB0NDQsFbXvH//PoIgV65cgfN4kJ5CofDz8/v888+jo6NXP5ir1WpBiQkUCoUgSG5u7gYvb2hra+Pz+ZaWlgQC4dGjR6ts6vPz8y9evDh//jyXy6VQKHQ6PTQ0tKGhAa5o/lFmksUqler8+fNHjhwpKipa2yunp6eDMpuwMUE6nW56ejoqKuqLL76g0+nfL5C2XPPz80VFRQQCAYVC+fj41NTUrMlNLldPT8/Ro0e3bdvm4OCQk5Ozmj8GtbW1FArF0dHR09OTwWAcPnz4l7/85f79+1ewommzMZMsLiwsdHR0TE1NXfMPRPPz80ePHnV3d29sbFzbK0MmB+yV/+1vf+vj47P65QeTk5MXL17ct2/ftm3bgoODDbs7eXR09MSJEzt37ty9e/eVK1dWNi6n1WqfPXsWExPz6NEj8JXJycmjR49+/vnnHh4eo6Oja3rL5sYcslhf93KdTlTs7+/39fXlcrnd3d3rcX3IJMzNzZ09e/avf/2rRCJZfYXVt2/fxsTEoFAoe3v7jRwg/gRQfmjv3r02NjYJCQkreI8ajeb7J4lUVlZ+8cUXW7Zsef78+RrdqXky+SweGBjgcrk+Pj7v3r1bv1dpbm7G4XAhISHwAN3NaXJy8uTJk3/605/4fD7YH6HVajUajVqt1mg0yxq/0mg09fX1fD4fhUKh0eicnBzjmd1SKpU5OTkODg4oFOro0aNrUtetsLDwZz/7mZ2d3Ucr1kJ6pp3Fs7OzkZGRaDR6Ddd4/pCCggIwDALLHG82Go0mIyPj888//+yzz9hs9qlTp2JjY2NiYqKiouLi4srKypa+DXpubq6goACsJPPx8THCuoBqtfrRo0eurq4WFhZCoXA1pbK0Wu3g4GBQUNAf//jHy5cvw8P3Ps0wWdzd3V1fX6/fUboyWq328uXLBw8ezM/PX6sb+7SzZ886ODjk5uYudx5vZmYGHER98+bNsrIyuLTetCiVyvT09K+++urrr7+2tLS0sLDYunXr1q1bv/766x07dpw8eXKJO4nHx8fPnz+/f//+bdu2RUREGHP5yoaGBrDWjcFgLLeu25s3b7KyslJTU8PCwtBotIODw6VLl9apaoc52egsHh4eTk9P37t3786dO3NyclZzqSdPnhw5ciQtLW3DFpxNT0+HhYW5uLgsvTuj1Wpra2vlcvnBgwdRKNTWrVt/97vffffdd/BQSBOi1WqHhobq6uoqKioePHhQWlpaVlZWVlZWUlJSXl7++vXrpezwfPv2bUREhKWl5b59+9LS0ox/Iqu9vd3Pzw+FQoHj0pe+i7W2ttbV1XX79u2WlpZffPGFnZ1dWlraKjtem8HGZfHU1FRhYSGTydy+fft//dd//fznPz937tyKF4p1dHSQyeSAgIAN3ojR19fHZDJpNNoS5/Hm5+djY2MPHDgQGRl59erVy5cvEwiE//iP/9i5c2dVVdV63y1kJOrq6jgcjoWFBQaDyc/PN5UCae/evYuMjNy2bZujo+PS67pNTEzU1tY+evQI/OkKCgr6+uuvuVwu3ML6aRuXxY2NjVgsFo/HFxQUBAQE/O///u+Ks3hkZITH49FoNIOc39zS0kIkEqVS6VLmvufm5urr6+vq6vTdiqGhIQKB8NlnnwmFQvjBzeyBQ+rweLyFhQWDwTDUCuIVGxkZSUlJsbOzs7e3v3jx4grmrvv7+ykUyi9+8YuN/AhrijYui9+8eVNYWAi6k2fPnt2yZUtqauoKrjM/Px8fH48gyBrur1uuoqKiI0eOxMfH/2iZ44/+sQkNDf3ss8/c3NzgcZDmbXx8/NKlSwcOHLC0tAwNDTXmAeJPmJmZyczM3Ldv3/bt25OSklZw0kJmZuYvf/lLoVBoigsENoxh5u4SEhK2bNly9uzZ5f6gRqPJzs52cHC4e/fuetzYEqlUqitXrjg4OGRkZKzgx6VS6b/9278FBATAJRlmrLu7Ozo6etu2bXv37j179qzxDxB/wsLCwp07d9BotIWFRWho6A9NPiuVyu+vz1Or1cHBwT/96U9jY2M34FQq02ViWfzkyZPDhw+fOnXK4P9TZ2dnjx07hkajy8vLl/WD09PTWCz2iy++uHfv3jrdG2RwtbW1LBbLwsICi8Xeu3fPVAaIP0Gr1T59+pRAIFhYWPD5/NbW1u9/5puYmLh27VpcXNyzZ88mJyenpqZ6e3tTU1N/97vf2djY1NbWGuTOTYUpZXFnZyeJRPLz8zOSwmmDg4NCodDd3X1Z5Q0vXbq0ZcsWX1/fVVb1hIyTUqm8d+8egiBgBfEaFj8zBo2NjT4+PqCu2/fXAs3Pz1++fPmbb76xsbFBEIRIJB4+fNjGxgaDwRQXF6/msL7NwGSyeGRkRC6Xe3p6GtXunRcvXtBoNIlEssQ9rPX19X/+85+3bt0Kq1uYpYmJCbCC2MLCIiIiwiwXknd3d0ulUlBVrri4+IPpuOnp6bKyspCQECaT6eXlxePxLl68aJA5dpNjGlmsUCgSExNdXFw2YH/dcj1+/JhIJCYkJPzosEltba29vf2XX36Zk5MDq76Zn9evX0dERGzbts3e3v78+fNmPDE7MDAQHR1tbW3t4OCQmZn50eVAc3Nz09PTxrO92/iZQBZrtdrc3FxHR8ebN2+u942tgEajycnJwWKxn57He/78+f79+//yl7/cuXNnw+4N2jB1dXVsNhv0FvPz880+gyYmJlJSUrZv325nZ5eenj49PQ27F6tkmCxOSkr6/e9/f/78+aV8c1VVFQ6HS0pKnEZFjgAAIABJREFUMvh83Q+Zn58/deoUHo//oXm8trY2LBZra2sLzzM1P/Pz83fv3gUDxEwms6amZpMUXpiZmbl+/To4FCoqKgqeYbpKG5rF+r+ciYmJv//978+dO6f/+g/9Ue3q6vLw8BAIBEa+JGhoaCg4OJhKpb548eKD/1RfX3/o0KGtW7cWFBQs/von3jVkKkZHR1NTU0EN4qioqNevXxv6jjaUUqksKipycnKysLAIDAyE48KrsXFZPDg4eO3ataioqISEhH379v37v//7oUOHIiMjk5OTF29LW2xoaEgqlZJIpA04h3H1Ojs72Ww2n89fvBj+3bt3JBLps88++/rrr48dO3b8+PGYmJjo6OiIiIi0tLRXr14Z8IahVerp6QkNDd2+ffvevXuvXLlixgPEn6DVap88eeLm5oZCoXg8HixSvGIbl8WvXr1iMBh/+ctf/va3v3355Zdbtmz54x//+NVXXx08ePDOnTvf3xy5sLCQnJzs5ORkQmV09KdQ6zdxdHZ2urm5/fa3v/3qq69QKNTf3vvTn/5EIBCqq6sNe8PQitXV1bFYLDBAfP/+fbMfIP60pqYm8DQ8PT1hq16Zjcviubm59vb26urq6urq+vr65ubmurq66urqpqam0dHR739av337tpOTU3Z29rre1drSarW3bt1ycnK6ePEi+MrCwkJPT09jY2N9fX3NIlVVVa2trUustQgZlfn5+YKCAiwWa2FhwWQynz17tkkGiD+tvb1dJpOhUCgcDldUVARLTyyXkdaSf/LkCQaDiY6ONrnqOfPz86dPn3ZyclrzU1AhYzA6OgqKvlpbW0dERMBjtxbr7e2NiYmxsbE5ePBgdna2Gew23EjGmMUdHR2enp4CgWD15+waxPj4eHBwMA6HM2D1Img9dHZ2RkRE2Nra7t+//9y5c6s/9c78jIyMnDlzxs7Obs+ePenp6fARLZ3RZfHExERgYKCbm9vLly8NfS8r9+bNGx8fH29v73U9hQ/aSFVVVUwm08rKikgk3r9/H3b6fsjs7Gx2dvZ3331na2sbGxsL17otkXFlMVio6+TkVFpaauh7Wa26ujoikRgcHGwMDxZaDZVKlZ+fj8FgLC0t+Xx+Q0MDLK3waUql8v79+zgczsbGxt/f3yTWQRmccWVxVlbWoUOHzp8/bwYD/1qttrCw0NnZ+cyZM4a+F2jlJiYm0tPT7e3tbWxsoqOj4QedJVKr1dXV1XQ63crKis1mNzU1GfqOjJ0RZfHTp08RBImOjjabc+/VavWFCxccHR1zc3MNfS/QSnR1dYWHh2/fvh2carE5VxCvRktLi0AgsLS0pFKpDx48MIM+1voxlizu7Oz08fHhcrlGVYZt9RQKRUREBAaDgafbmRatVvvs2TMWi2VtbU0gEO7du2e0W/CN3OvXr0NCQrZt2+bk5LQZKnWsmFFkMaiH6erqaoRl2Favv7+fy+UymUwz+zNjxpRK5Z07d7BYrI2NDY/Hq6+vhyuIV2NwcDAxMfGbb745cODAlStXDP4R3DgZPos1Gg1YkPtBuQZz8vLlSw8Pj5CQECOpgg99wvj4eEpKyt69e7dv3x4TE2OWNYg33tTU1MWLF+3t7W1tbZOTk+Foz/cZOIu1Wm1eXh4Gg7l48aJ5fwZ89OgRDoc7c+YMnII3Zt3d3UFBQdbW1pu5xMQ6WVhYuHXrFjiJFdZ1+z4DZ3FlZSUejw8NDTXyMmyrp9VqMzMzCQQCLCRvnDQaTU1Njbe3t6WlJR6PLykpMe/OgUGo1eqysjI0Go1CocRi8WYra/dphszizs5OOp3OYrFM9Kzy5VIqlYmJiWQyuaKiwtD3Av0TUIPY2dnZ2tqaw+HAYmPrR6vVVlVVkclkFArFYrGamppg1wQwWBYrFIqwsDAymbypNgqPj4/7+fl5eXnBapnGY3h4OC0tDQxlRkVF9fb2GvqOzF9bWxuPxwMfQR4/fgynRnWGymKlUpmSkoJGowsLCzfsRY1EV1cXg8GQyWRDQ0OGvhdI19nZGRYWtn379m+//fby5ctms7bd+PX09Pj7+9vY2Bw5cqSgoEBfZnbTMkAWg/k6Z2fn1NTUzbmpv6qqikQixcfHw5qZBqRSqSoqKhgMBgqFIhKJZWVlcCfCBhsaGkpMTLS1td21a9fVq1c3ZxroGSCLa2tryWRyeHj42NjYxryiEcrOzj58+PCVK1fgsgqDmJ2dzc3NdXJysrGxEQgEcIeuoUxNTaWlpe3evdvGxiYlJWUzZ8JGZ3FfXx+LxWIymZt8X79Wq42PjwdVkODcxfoZHBxsbW394Dd8bGwsLS1t586dO3fujIuLg4urDEupVN6+ffvQoUMWFhbh4eGLx+tVKlVra+vTp083Q0avYxYrlcqenp63b9/qs2Z6ejokJASHw9XU1Kzta5misbExqVT6wezl1NRUZ2fnyMgIDOjVm56eTkxMpNFoi8/n7urqCgsLs7Ky+vbbb69cuaJQKAx4h5BeSUkJOEtbLpe3tbWBL05OTsrl8t27d5vxRjC9dcziN2/eHD9+PCMjA0ySqlSqs2fPOjk53b17d21fyHS9evWKRqP5+vrqN3c1NzdHR0ffvXsXTmWsXm1trYODw+HDh8EJbGq1GqwgRqFQJBKpuLgYDhAZlcrKSjqdjkKhvL296+rqdDrd3NxcbGystbV1TEyM2U+urGMW19TUMJnMjIwM0MUrLCxEo9Hp6elwhmSxqqoqBEHCwsLADH5ra6tQKExOTob9tVVSq9XXrl0D/SyFQjE3Nwd2eFpZWQmFwk21ktKEvHjxQiwWW1lZubm5lZeXazSaJ0+efPvtt0QisbW11dB3t77WMYtLS0s9PT1LSkp0Ol1zczOBQAgKCoJlQb4vLy/v0KFD6enpCwsL4+PjgYGBR48ehbtvV6m3t5fL5drZ2eXm5o6OjoIB4l27diUkJMAVxMasp6cnMjISrHUrKirq7e1ls9n29vZmf4DkOmZxXl6eu7t7W1vbyMgIi8Wi0+lv3rxZ25cwG6dPnz58+HB+fr5Go4mIiOByucPDw4a+KdP26NGj3bt302i0oqKiiIgIS0tLR0fHrKysTb5wyiRMT0+np6fv27fP0dHx4sWLwcHBu3fvTkpKMu//d+uYxRkZGZ6enp2dnXFxcSQS6cWLFzqdbmpqqrGxsa2tDY6HDg4ONjc3g0KaSqUyIiICPKWTJ09SKBQTPXfVSMzPz6ekpKBQKCwWS6fT9+zZ4+3tDUpIz8/Pz87OwoEyIzQ3N9fZ2dnZ2Tk6Ojo9PZ2VlYVGow8cOIAgyPbt22k0mn5OzyytYxanpaVhMJhz5855e3s/ePBgaGjo4cOHcXFxOBzu1KlTcLDi6dOn3t7evr6+2dnZz58/7+npCQgISEhICAkJ8fDw2ORr/lYJHE2AQqEsLCxQKBSdTi8qKmpsbLx169axY8cSEhLq6+vhxJ2xef36tVAoJBKJPB4vLi7u+vXrISEhu3fvRqFQKBTq4MGDZnAM5iesYxYnJyf/9re/dXBwCAoKunPnjlQqxePxIpHozJkzdXV1sGPS29t748aNkJAQEonk7u5+5cqVCxcueHh4bN26FfaLV6m4uHjPnj2o9w4fPuzh4XH48GE7O7tt27ah0eh79+7BFmhs+vr6IiIicDjcgQMHduzYsX///m+//dba2hr8T7S1tU1NTTXjyhVrmcVKpVKhUExOTo6MjLx9+1YkEn322Wdbtmxxd3dnMpnHjx8vLCyE6+o/oFarnz17duHCBV9fXzc3t927d//Lv/zL1q1by8rKxsbGFArF7Ows7MH9KKVSOTs7OzU1NTo6Cg71QaFQNjY29vb2Dg4OeDzew8NDJBLFxsZevHixvLx8cHAQruA2QmNjY21tbZWVleATDJfLdXd3d3Jy2r17t5WVFVjrNjo6OjQ0NDExAZbHGPqW18xqs3hhYWFgYODFixfl5eW5ubmZmZnnzp07fvx4SEjIN99885Of/GTr1q0eHh5xcXFVVVVDQ0NwqdZiKpVqeHi4u7u7pqYmOTnZ29t77969v/jFL37961+7u7ufOnXq6tWrmZmZd+/era2t7erqGh8fN/QtGxGlUjk4OPjixYvHjx/r215SUpJcLj906NCuXbucnJxoNJq/v/+lS5eqq6v7+vpgX9iETE1NPX/+PDs7Ozz8/2PvPIPiSq+8/5ardj/YW7tll71bW05btev11Hrtcbk8yDuzE2Rb8gSNgM4555zD7W4yAqGIhCSQECJJIEQSUUIJEEokIREEKCFAEkLkHLvfD8dq9yp2N9A06P4+TGmg+3Lvuc/93/Oc55zzRPN4vC1btnz99dd6vX7fvn27du1KTk7OysrKy8urrKxsaWl58uTJWtdlL7V4cXHx0aNHDQ0N+fn5O3bs0Ov1YrGYw+EwmUwKhYLD4bZs2fLFF19s2rSJQCCIRCKTyWQwGEJDQ5OSki5cuNDS0vI+52wtLi729PTU19cXFhbGxcXp9XqlUqnRaBQKBY1G++abbz7//PM///nPBAKBTqczmUw+n69QKGw225EjR86dO9fS0vKei3J3d3dDQ0NhYeHu3bv1er1EIuFyuc6xFxQUtHXrViwWS6VSYU5msVh27NiRkZFx+fLl1tbW96Ggdu0yOjra0dFx5cqV7OzsnTt32mw2pVLJZrNJJFJQUFBQUBAWi8VisWQymcFgsFgskUik1WpjY2Ozs7OvXr364MGDNTqP9EaLHzx4UFRUFB4eLpfLWSwWDofDYDBEIpFCoVCpVJAPBoPBZDI5HA6LxaJSqUQiET5GJpP5fL5arU5MTKytrX0PFfnhw4fFxcVRUVFSqZTNZmOxWAwGQyAQSCQSlUplsVhcLpfNZjMYDAaDQaPRqFQqmUzG4XDBwcFgPZ1O9z5br6ysLCoqSqFQsNlsPB4fHBzsHHs0Go3JZDKZTBaLxWKx6HQ6jUYD6wUGBhIIBB6Pp1arDx48eP36dVSR/Y3x8fHGxsbk5GSDwSAUCikUSmBgIBaLhUeDTqfDbQVtodPpVCqVQqEQiUQMBoPFYplMplgsDgsLy8vL6+zsXHORZc+0+P79+4WFhSEhISDBOByORCIxGAwOhwM7dCgUCrVardVqtVqtTqfTarUKhUIul0ulUj6f79RlkBWZTJaQkHDt2rX3ZEfOhw8fFhUVhYaGstlseDO9ZD2lUqlWq3Uv0Gg0SqUSrMfj8dhsNo1GIxAI4BRIpdKDBw/euHHjPWm529XVVVRUFBYWBhIMjygsewqFQplM5jr2tFotWE+pVLqOPQKBEBwcTKFQJBLJgQMHrl69+p7PMPyEiYmJ+vr6o0ePKhQKCoUSHByMx+OpVCqTyeRyuRKJBJ4Op6potVq1Wg1Ph0gk4nK5DAYDXro4HI7BYFit1tzc3M7OztW+Mg9wV4snJiYuXboUHh7OZDLhgmECKJFI1Gq10WhEEMTyAusLLBaL8+dms1mv1ysUCoFAwGQySSQS+IMSieTo0aNdXV0+ud7VYWZmprKyMiwsjMlk4vF4HA5HoVDeZD1XG8K/EQRBEARCGU7rwYtQIpEkJyev733Dpqena2pqIiMjwXp4PB6sJxaLndZzGtDqgtOYMPaUSqVQKATrwftMJBIdPnwY3WNldent7U1PT5fL5RQKBYvFEolEBoPB5/PlcrlOpzObza4PxUuPBmAymbRarVQq5XK5NBoNBgmdTrdYLGfPnl0r6bNuaXF/f39WVpZEIiEQCM4nQS6XGwyGl5T3LTg/YDabtVqtSCRiMBgQu6BSqZGRkXV1detyaXtgYCAnJ0cikThVmMvlyuVyo9H4quy6vr3eYj2xWMxkMolEImhKeHh4fX39Gg2TvZ2BgYFTp07JZDICgeB8h8lkMhh7r30yX2s958d0Op2r9ahUanh4eG1t7Zqb0q4PWltb4+Li6HQ6DocDFRYKhRqNxmw2v1ZYXvt0OB8Qk8mkVCp5PB6VSoXHjcfjpaWlrYkM0Xdr8d27d+Pj4yEoQSKR2Gy2QqEwGo0vyYebOA2HIIhOpxMKhXQ6HY/HEwgEjUZTXl6+zhItHjx4sH//fgaDgcPhyGSy03ovDS8vrAeKDNbD4/FKpbKoqGituABu8uDBg4SEBIiqk0gkFoulUCicHoAX1oNnG8YeWI9AIBAIBJVKVVxcvM6s5+dMT09funTJZDIRiUQCgUClUp0qvJRHw2q1giJzuVwymQyv29jYWP9vLfQOLW5paQkPD4cZMYVCEQgEer3ei8fgTYZDEATyasFB5vF4ubm5U1NTvjXCStHW1hYeHg7+l6v1nNGbpVtPpVKxWCwIIrPZ7JMnT64bQeno6IiMjCSTyXg8nkwmr5z1YOxxOJzs7Ox1Yz0/Z2ZmprCwUCwWY7FYAoHAZDLlcrl3Kvzq/YVBYjQaxWIxpNbg8XiTyeTnzfnepsV3794NDw+HuASDwZDJZCaTyWazLcVSLwFW02q1PB4PQu9sNruwsHBmZsbnplhm7t+/HxkZCeOATqdLpVKTybREHXkJGLU6nY7P55PJZAwGw2az8/Ly1sHLDLYEBY+JRqPB2Fsh6/F4PPA2WCwW2jzIB8zNzZWXlwsEAli+5nK5Go1m6Sr80s0FB1kul0MsFIvFIgjS2tq62lf/Rt6oxY8ePdqxYweFQiEQCAwGQ6VSwRUui6VesprFYjEajQKBABZVhELh2bNn13TzoJ6enl27dkHsxWk98MVWyHpCodBpvfLy8rVuvT179kDaA4PBUCqVyIqNPXCghEIhuAI8Hq+kpAQtCVk55ufnq6urZTIZxJ34fL5zqr0S9xdBEJVKxWQyIRgVGRnpt0u1r9fi/v7+AwcOQDSNRqMpFArntG6FgEcCPBQ8Hq9SqS5fvrxGH4nnz58nJiaCq0Wn031gPZBjPp8P73+lUlldXb12rXfkyBEWi4XH42HsISsjxE5g7PH5fBh7Uqm0srISXcpbIRoaGrRaLeRLcLlcvV6/ojcXnBWVSsVgMCCLf/fu3dAc0d94vRYXFRVxOBxI8ZPJZMjK+HQvYbPZ9Ho9l8slEokkEikkJGQtJrotLCyUl5fTaDQsFguTa2SFpQSwWCxO62Gx2LCwsAcPHqy2MbyhvLycz+cTCAQKhSKVSn1vPSKRaDKZ1nea4GoxMDAQExMDgTs2m63T6XwgLDB+FAoFZGswGIycnBw/jOO9Ros7OjosFgsejycSiSKRCJJLVtpeyIsJo1arhXwjGo124sSJNRc47uzstNlsEAgTCoWIT15jgNN6OBwOrOeHA+7t3L17NywsDARRIBBAjNhn1tPpdDCZpVAoaWlpazrO44fMzs4WFRVBoROdTler1SsUmngV8I4lEgmZTCYQCFqt9tatW6ttj5d5WYtnZmaOHj0K+dIsFss3Ly5XkyEIAlnfRCJRq9W2tLSsqn08Y2Ji4vjx47DitCrWs1gsCoUCUnkMBoMfDri3MDc3l5mZCRMyJpOp0+l886C+ZD1YI1EoFM3NzattknXF/fv3jUYjZMRLJBLEh24K3F+TycTlciF/Ljk52d9aCLysxfX19SqVCgo6INDp9fNgMpn0L3AWR70TCN7BbJFCoezfv38N7f/a2NioVquhegVa0rhvLrPZbDAYvLCYKxA4hgFHIBD279+/hrou3Lx5U6/Xk0gkqI9HPIxOvGRAV0uazWaPrAdRsp07d74n1fk+YHJyMj09nUajQa4UrNd5NLaNRuOrN9dgMLh5c+H+KpVKaCTA4/EqKyv9qjzqb1oMRRbHjh2D9Ws+n+/1DNFoNKpUKpPJFBsbGxsbu23bNovFotFoDAaDO/ayWq0qlYpCoZBIJJVK1d7evqomcpeZmZmsrCwoH+LxeFDQ4abFzGazzWaLjo6OjY2NiYmJi4sLDQ1VqVQqlUqr1bpjN1cDqlQqKpWKwWAMBsNamVjY7fbMzEzIleZyuVBM5P5VgwGjoqJgyMW8IC4uLiIiwmg0mkwmN62nVqthXigWi/2/QGCt0NXVZTQag4ODqVQqJMZ4dHMRBAkLC4uJiXG9udu3b4+JiQkJCXFfjk0mk0AggEW85ORkv/Lz/qbF09PTjx8/joiIAB9eqVR6Ec0xm80wMT906FBxcXFbW1t7e3tzc3NFRUVSUlJUVJTZbH6n4Zw5FWQymclkFhYWronIXXd3d0xMDNT5KBQKj6REp9NB87DW1ta2tjboGZiRkXHs2LGDBw9GRkZCYb47h3LmVICo5efnr4mE2d7e3ujoaGhKB9bz6E1mMBgSEhJu3LjR0tLS1tbW1tbW2tra2tp69+7d6urqnTt3uukdw0wWciqYTOapU6fm5uZW2zZrnoWFhQsXLggEAqip8chNQRDEYDBYrda8vLzbt2/DAwI3t729vbGxMTExUavVunko8FTodDqJREIQxK/etX/T4vn5+crKSqFQiMfjORyOF7km0CohLCzswoULIyMjMzMzdrt9cXFxcXFxbm5ufHy8oqICurS8/ciucU8ikRgbG+v/zbQWFxerqqogOABTMI+sp1Ao8vPzp6am7Hb7wsLCwsICbJIyOTk5ODh45cqVuLg4rVbrpppYrValUgkVRzt37nz27Nlqm+fdXLp0CRqeeGE9k8mk0WhOnjw5Pz/vNCDgcDiGh4fz8vJAr92xHoIgYD0ikRgeHu7/Y8//GR0djY+PJ5FIJBJJKpVCfZ2bN9disWi12tDQ0JaWFtAT15s7OTl54sQJ9x1t16gxm80uLy/3nzDFX7W4s7NzZGTk6NGjsM4oFosRz6N1Op0uIiLi8uXLc3Nzi4uL7e3tZ86cKSkpKS0tra2tnZ2dbW1ttdlsWq32nUe2Wq16vZ5Op5PJZKVS6c/VMgCEwyBrUiQSuW83QKlUFhQUzM3NPX78uLS0tKio6MyZMxcuXIDNsxcWFpqamvbu3WsymdyRY5vNptPp6HQ6rOD5eemnw+GYm5s7duwY5DB4kXwCWnzq1CmHw9HX11daWlpcXFxWVlZWVnbmzJmioqL9+/fDx9w5GuS3QTqqSCRaW+uf/sm9e/f0en1QUBCNRnPn8X/pdoAWt7e3LywsNDQ0FBQUOG9uSUkJ7Cfg/gGtVqtEIiESiVQqNSkpyX9W8P6qxffu3evo6IiOjobiDpVK5WmAwmg0hoSElJaWzs/PLyws1NXV7dixQ6vV6vV6nU4XEhJy/Pjx48ePQ/zBnRsAE20ymczhcIqKivx8qtjb2xsXFwflCRDecd90iIsW19fXGwwGlUplMBg0Gk1kZGR1dTW8265cuWIwGNy0Hky0Ie5/+vRpPw9TPHv2LDY2lkqlOsM7XvjFOTk5Dofj9u3bTgMC7geLXa0HVaBMJjM/P39NhMj8FrvdXlVVBa0nYCXAOy2GNa3U1FSJRGI0Gp031/1gMWC1WtVqNfQ7ttls4O74A3/V4vv379fV1dlsNnDdPU3GgpSJAwcOQHXG3bt34+LiNBqN0QWdTufRirbZbJZKpWQyGRJQ/DxVtq2tzWq1ep3B7qrFRqNRo9GYTCb4R2hoaGVlpcPh6O/vT0xMdMc1hrEuk8nIZDKZTPbD9J2X6OjoCAkJIZPJLBbLU78J+b9afOvWLWhV7N1SuxO5XA7WO3ToENowaClAGyDIThGLxSaTyWu/eGpqKjU1VSwWO7XYi5trsVgMBgOHwyESiTKZ7Nq1a37SqvevWvzgwYPKykqtVgvBdS8CdjqdLiMjAzYtPn/+vFarfcmDM5lMnronzrDd3r17/fl5sNvt9fX1Go2GQCB4F2p3anFDQwOCIDDngheSUqlMSkqanJxcXFy8ePGi2Wx2x4ywRgHNufft2zc4OLjaRnobjY2NOp2OSCR6ESxGXucXq9VqeJl56hS/ZD00s23pjI+PZ2RkMBgML4LFyCt+cVpamkQicd5cL/xiBEGcs0YOh3Pp0iU/qXf/qxY/fPiwpKRELBbjcDg+n+/pPALc3qysLLvdPjExkZ+fr9frvXgGXIGpBCTeR0VF+fPzsLCwUFVVJRQKIW/RU+shb9BiBEHMZrNGozl06NDz588dDkdtbS3iXtwTrEelUrdu3RobG9vf37/aRnob1dXV0Gufx+NBe2KPrOeqxYODg9euXaupqbl27dqNGzeuXLly7NgxBEE8yteG5x/GXmhoKLp8txSGhoYOHDgAkwyFQuGFGwtafOfOnbm5uZqamtTU1JMnT+bk5Jw6dSo1NXXbtm1eJOMLBAKooigrK/OT5bu/anFXV1d2djaUJ0Lds3da7HA4hoeHT5w44Z0/4gpU9IJvgiCIP8+y5+fny8rKIIdcIBB4cbFv0WKtVnvo0CHYmKCxsRFxT1ZgjZRGowUFBUVHR/f29q62kd5GaWkph8PB4XBCodDTsYe45FHY7fb5+fnJ/8v58+cRBPGoig96acLeEDqdzs9nFX5Of38/9KCgUqnQG9Ojm+vUYljAn56eHhsbGx8fn5iYmJ6e7u3tTU5OVqvVHh3TarWKRCLYZz0/P99Pumj9TYvT09Ohd4YXSRSuWjwyMpKTk2MwGJZFi2EfX4PB4M++ydzcXGFhIYFAIBKJkAbgKe/UYshLu3HjBuKeXwypFDQaDYPBREdHd3d3r7aR3kZ+fj600YAUlKX4xQ8fPkxJSTly5EjKC3bt2uWm0ZxAKgVUfKhUKlSLl8LTp0/DwsKgymOJWmy32wcHB7u7ux8/fvzkyZO+vr7bt2/v37/f/fxiwGq1isVi6GGfm5vrJ3kBf9Pi3NxcHo8Hz4On8XXXGMXMzExpaalOp1u6FoNvQiKRbDabn/vFZ8+ehZZGAoHAiwDWW7RYpVIlJiaOjY3Z7fbq6mo348WufnFUVJSf+8Vnzpzh8Xh4PN67fkCuWtzU1KTRaGQymeYFHlUtAq5+sdFoRLV4KTx//hxSjCgUCjTy9vReONfupqenCwsLIyMjd70gJibGZrN5kUoBfjGNRissLPQLXQLmAAAgAElEQVQvv/jhw4fl5eUymQzixZ7G7CCPIiUlBRSztrYWfuKssoMSD/eLx5AX1agQs4uJifHneDEknEGpwtLjxZCp7TSaRqPJzs6en58fHR3NyspyU4uhjpxKpQYHB2/fvt3Pyz1qamrkcjlYb4nx4tu3b8OuwGYXPDoagiBQsg9jLyIiwp/nZP7PyMhIUlIShUIhk8lyudyLe+G6dnfs2DGhUAhiotPpQGQ8PSaCIFAJTafTz5w541/xYsij0Ol03hXdQVHT9u3bGxsbHQ7H0NDQqVOnEATRaDQ6nU6r1ZpMpu3bt+/evTsyMtLNG4C8aNhGJpMPHDjgz3uS2u32hoYGnU639DyK2tparVarUCj0er1ardbr9ceOHXv8+LHD4WhsbAwJCXEzv9hisTjb3R04cMDPOwQ1NjZCVyDICFxiThsYUOeCF2s7SqWSTCaTSKT4+Hh/9gP8n/Hx8czMTJg1SiQSr/MoIKctIyMDepZ5ekNdD+jsACUQCKqrq/0rj+L+/fv19fXQtpjJZHqX46nX65OTk8EFGx4eLi8v37t3765du3bv3n3ixIkHDx7cv3//0KFD7oSSIZ0Ltg5kMBiZmZl+Xq1w584dyM4G63mRXwxtN9rb2/fv379nzx74b0FBAThlvb29KSkpbkbh4d6JxWISicRgMI4fP+7PGYGOF02f4Ww1Go13tR5Qd3fv3j0wXUJCwv79++G/MTExyIsWM+5Yz5nbTqPRUlNT/Ty33c+ZmZk5ffo0j8eDlW2v84uhZ86yaLFOp2Oz2SQSSaPRNDQ0+Fd+8b1792CDu6U0BoKmdkePHgU/zuFwjI6OPnv2bHR0FKrI6+rqQkJC3ClYtFqtBoMBdtXm8/kVFRV+EtN5E319ffHx8bBbtlwu91SLFQrF6dOn4RqnpqYmJiZgmdhut4+Pj9++fTstLc3N6ATi0ncUj8eLRKKzZ8/6yerEmxgeHt69ezc0BpLL5Z52ajWZTGq1Ojc3F442OTk5MTEBSRQzMzOjo6Pl5eWISxT+7bj6TdCywM+t5+fY7fYbN27I5XLYqtzTGBRocVhY2L179+bm5o4fP75ELYZuLZAUEBUV5T/b3/ytH8XMzEx2djasHXuXWoS8WMTbt2/f1atX79+/PzIyMjY29uTJk5aWlgsXLuzfv9/NjgrOJAoSiaTX6/3HXm9idnY2Ly8PUim8SGvTaDRHjx5tamrq6Ojo7Ozs6Ojo6Oi4c+dOQ0NDVlYWGNb9tVCn9YKDgxEE6ezsXG3zvJucnBwWiwXLFZ6OPSg1SkpKamlpaW9v73Dh7t27bW1tOTk5UG3lztHAb4IMRaVSeffu3dW2zZrn8ePHNpsNUinUarWnWmwwGGw227lz55qamg4dOqTRaNz/+msPCEkUZDI5PT3df4Kff+vTNjs7W1tbq1AoYHNyL8IUAMSODQZDVFRUenp6dnb23r17oWbR/eYsyIsSXgjY+Y+93oTdbgfrwY4eXoQpwO2FdxUA/+tpcZGr9bBYbHx8vJ8Hi4G6ujq1Wu0M8ngx9l41IPzEi+U7KICGoju/anG7RhkfH09JSaHT6c5t27zIbHN/Xvj240ABNDR7qKys9JMAhcNVi6empgYHB2NiYpzbPno6VXQCVnPt3+FRATQEKDgcDplM5vF4Z8+e9fMABfD06dM9e/ZgsVin9Tw1mvEV3JxGvGQ9o9HIZrNhflNWVrYmWtsMDg7u2rULZkLejb3XGtCLN5kzQMFkMktLS9EAxdKx2+3Xrl2TSCQYDIbBYHi3exZIindZE05cAxTh4eH37t1bbdv8jZf3WDpx4gSkVXrXGeAlvEgqcmZQQPdOg8GwVnaDnp+fz8/Ph30zl8V6XuBs/UyhUIKDgy0Wy5oIUACnTp1isVjO/kq+tx4A1sPj8Uql0v+DY2uFJ0+e2Gw252Z3S5RU74AXLawiksnkzMxMv5pwv6zFHR0dJpMJj8eTSCTf7w+IvIh1QicRGo2Wnp6+hraCbm9vt1qtOByORCJ5Ub64LNbT6/VMJhNS648dO+bnGRSudHZ2WiwW2EAACvB8PPYgUgz7PFEolJSUlDU09vwc6NbG4XCwWCydTvc6BLrE+wvpMbC3bH19vf8EKByvarHD4SgoKIBVFGeCkS/3RUdeJGMRiUSbzfbw4cNVs43nzM/Pl5aWMhgMPB4P1rPZbL4xHfJC96FPNgaDCQ0NXXPrTmVlZeC2OPds96X1zGazRCIhkUgEAsFkMqFO8fLy7Nmzbdu24fF453aavpRjcFPYbDaU22VnZ/vbSsBrtPjp06eRkZGQEgBVZL55JGB+DdEcEonE4XDOnj3rJyUx7vPkyZMdO3bADqRe7KG5ROvBXl7QtLusrGxNxNld6e/v3759OxS8cblc2OjMZ9aDsQeR4rKyMr9ymtYBi4uL1dXVIpHImfqJ+GriCC9aoVBIIpHweHxYWJgfOnmv0WKHw1FTUyOVSiFSIRQKvd4Q2iNjWa1WjUYDe9uQyeS1kgDwEna7/fr161KpFEJj3jVY8Np60GEHh8Pt3bt3jXZRuH79ukqlgp16fTn2tFot1IYRicTt27evxbHn/4yNjR0+fJhMJuPxeJj6eJ0g4NH9RRBEIpFAZhGXy7106ZIfOnmv1+Lp6en8/HxoFQSxdmQlg3cWiwV62UCojkAghIeHd3R0rJJNlsrk5GRRURGLxcJgMBQKxQfWAymByBK89v1n5xhPmZqaKi4uhvayZDJZLBabzeaVth4UYsHYs1qta9d6/k9PTw9EKqDE14syS0/vL4IgUqkU1mMZDMaJEyf8s9HY67XY4XCMjo5mZGTAKhDIMXgoy241VykhEokkEslsNjc3N6+GNZaNsbGx7Oxs6EFKpVJhaxmbzbYS1oPCJEhiw+PxZrN5rW+XOT4+np2dDUmgZDLZ2Thw2a0HayEajYbNZhOJRDwer9fr17r1/J/Ozs7Q0FDwG5hM5gp5xyAsJpNJJpM5hTg5OdlvOz29UYsdDsfQ0NCRI0dAUEgkEp/P1+v1y7iUB8ZCEEShUDAYDHgYdDrd9evXfW6H5WdkZCQlJYVMJsPcgs/nwz54y2s9s9msUChgB2UsFqvRaPxn/66lMDo6mpqaCp4+jL2VsB7iMvawWKxSqbxy5cpqX/p7QXNzs9FoxGKxEKyQy+Uw+1kuRYahYjAYhEIhCDGFQtm/f39fX99qX/obeZsWOxyO/v7+5ORkCFZApYpKpTKbzUt38cBYRqNRJBKBschksslkqq6uXnMrTm+iv7//6NGjTCYzODiYSCSyWCzo37pc1jMYDBKJhEajwd0xmUxVVVXrxnoDAwNpaWkCgQCLxUI1I1hviU8sqDCMPYlEQqVSCQQCOAEXL15cN9bzf2CzY1jeoFAoIpHI6eot/f5aLBaNRsPlckkkEgaDYbPZ+/fv9/MdFd6hxQ6HY2ho6PTp0wqFAl5iNBpNKBRqNBqv32PwLYPBoFAoOBwOGItOp+/ataulpWWdPQzDw8OFhYVQcYTH46lUqtN6NpvNUy/POc7AetA7CYPBEAiEuLi4W7durT/rlZSUKJXKoKCg1449TzsbOFVYqVRCYScEkWJjY5uamtASOx/T0dGxe/duGo2GxWJJJBKLxZLL5VAk5YW2WK1W6Cuv1WrFYjGUXAcGBopEopycHD9v4e1wR4sdDsfMzExNTU1ISAgGgwGrOZ8KCOSBrLzp2YCfg6UQBDEYDHK5nM1mQ3fdrVu3crncjIwMZ3e3dcbMzMy1a9egoyYWiyUSiXQ6XSQSvWq9NymI03qgwnK5nMPhQOJXcHAwm80+evSon+/c4TWzs7NXr14NCQkhEAiQKegce5Av+JaxZ3mBzWZzWk+pVHK5XLBeUFAQn89PSUlZr9bzf/r7+0+cOCESicBZIZPJbDZbJpNBUz3njXvL0+EcA6DCIpGIwWBAygQOhzMYDJcuXfKr+ro34ZYWOxwOu93e3t6enJys0Wicikyn0/l8vlQqVavVBoMBWn6A+cBAYEdoT6HT6ZRKpVgsBhUmEAhbt25lMBjR0dHnz5/3t7zrZaezszM1NVWj0eBwOAwGA4rM4/FcreccfK9aT6vVKpVKiUTiqsI0Gi06OvrcuXPr3nr3799PTU3V6/VYLNb5PnNn7CEvurgpFAqxWAzWIxKJQUFBNBotMjKyoqLCP1fV3x8mJycvXboUFxfH4XCCg4NBkVksllAoVCgUsBOF6/11grxoQqJWq+VyuUAggHpdHA4XHBwsk8kOHz58586dtbJ84q4WA+Pj442NjUePHlWpVFu3bgXDgShzOByBQCAWi2UymUwmUygUcrlcJpNJJBKhUMjn81ksFpVKJRKJOBxu69atVCo1IiKitLS0t7d3rRhriUxMTNy6dSstLU2pVGIwmODgYMiipdFoYD2RSOS0HvwDrCcQCJhMJogIDocLCgqC1qvFxcXd3d1+sivBSjMxMdHU1JSWlqbRaIKCgsCNch17IpFIKpXKZDKVSqVSqUB8nWPP1XoUCiUiIuL06dM9PT1+mGf6HmK32/v6+s6fP79z504GgxEUFARvXDKZzGQy+Xy+UCiUSCRyuVwulyuVSrlcLpVKRSKRUCjkcrl0Oh0qm7FYbGBgoEQiSUxMvHHjxujo6GpfmQd4psXAxMREfX19enr6tm3bBAJBcHBwUFAQLB9BtR6JRKJQKBQKBUqZYW0Eg8Fs3bqVRCIZDIb4+PiSkpL380mYnJy8efNmZmZmTEyMSCQKDg4ODAx0tR6ZTIadpV6yXlBQEHRz3rdvX2lpaXd393tovampqaampuPHj8fGxopEIiwW+9LYo1KpGAzmm2++gfcc5Plhsdhvv/2WQCBotdr4+Hh4h62z2Pr6oK+v79y5c4mJiQiC0Gi0wMBAeOni8XjIdfn666+3bNkCIgOPBnjBgYGBXC43IiLi2LFj169fX1sqDHijxcDMzExPT8/169fz8/MTEhKMRiO8owgEQmBgYFBQEPwXVqsUCkVkZGRaWtr58+dbW1sHBwffE2/uTUxPTz9+/PjGjRsFBQUHDhwA60FGLbzbwIAUCkUgECgUiqioqNTU1HPnzoH13pOZxJuYnZ19/PhxbW3t6dOnDxw4YDKZhEIhj8ej0WjffvvtBx988MMf/vD3v/89g8EAZyoyMvLYsWNnz55tbm4eGBh4z8ee/zM6OtrR0XHx4sWMjIzY2Fi5XA7xpc8///zXv/71hg0btmzZQiaTORyOWCzW6/V79+7Nzc29cuXKw4cP1+6GWN5rsZPFxcWRkZGOjo76+vra2trKyspzLzh//nxNTU1DQ8Pt27d7enr8fM+6VcFpvYaGhhs3blRVVZ0/f95pwJqamvr6+lu3bnV3d6PWexW73T48PNzZ2dnQ0NDU1HTmzBkKhbJlyxaJRPLHP/4xLi6uqamppaUFtd4aZWZmBnYFampqOnr06B//+MfNmzdv2rRp06ZNBw8ebGpqampqunPnzsDAwDqYIy6DFqOg+AmlpaVUKrWiomJwcDA6OloikfT09Kz2SaEsAyMjI7CCV1tba7PZAgICIiMj/baCzjtQLUZZJ9TW1jIYjISEBAgEP3jwQCQShYSEPH/+fLVPDWVJjI2N7dmzh8Fg1NfXOxyO5uZmBoPx6aefHj58eD1lEKFajLIeuH//vlAoVKvVAwMDzh9evHiRSCQeOHBgTaSXoryWubm5jIyM4ODgU6dOQSDCbrefOXPm66+/3rRpU0lJyWqf4LKBajHKmmdkZCQiIoLJZLa3t7v+fH5+PiMjA4vFnj59+j1f7Vy71NTUEAiEffv2uS7KTU1NHT169JNPPiESieAsrwNQLUZZ2ywsLKSmpgYFBV26dOnV305NTUVHR5PJ5IaGBp+fGspSuX//PmzI8GqgaWBgICIiIiAgQKFQ+GFjeC9AtRhlbXP+/HkCgZCSkvKmlfSenh65XL5untj3h8HBQZvNxuVy39RB9/79+xKJZMOGDXv27FkHxZOoFqOsYVpaWthsdmho6NtT1mpra+l0emxs7DpbeV/HzMzMJCUl4XC48+fPvyW+dPnyZRwO9+mnn2ZlZa314h1Ui1HWKv39/QaDgc/nv7Or1OLiYl5eHgaDyczMXOtPrP8wNjZWVVV14MCBmJiY/fv3l5eXL+O2XhUVFcHBwWlpaW+/X/Pz8ydPnvz000+//fbb6urq5frrqwKqxShrksnJyfj4eCKR6GYgeHZ2NiEhgUAgvDasjOIpHR0dOp1u8+bNn3322RdffPGLX/ziRz/6kdFo7O/vX/rBb9++TaFQtm3b5k7kYXx8fNeuXQEBAVwud+1uzOZAtRhlLQJ+LuQ5uf+tZ8+eGY1GHo/3UroFihdUVFTQ6fSDBw/evn377t27ubm5n3zyyQ9+8IPw8PAlBoL6+/tVKpVEInE/vt/d3a3X6z/66KPQ0NBleRmsCqgWo6w9amtryWTy7t27PQ04tLa2stlss9ns/53F/ZmFhYXBwcFnz565dt/Pzc39p3/6pw8//LCxsdHrI09NTe3atYtCoXiaqXbz5k0qlbphw4YjR46s0Xp3VItR1hgPHz6ErolDQ0NefL2iogKHwyUlJc3MzCz7ub3PXLhw4Z//+Z9/9atfeZ0+aLfbT58+HRgYWFBQ4MV3y8vL//KXv/zxj38sLy/37gRWF1SLUdYSw8PD27Zto9FoXscZFhcXU1NT8Xj8eirZ8gdOnz79wx/+MDAw0OseIHV1dXg83us6ydnZ2SNHjmzYsIFCody8edO7c1hFUC1GWTPMzc2lpaVhMJiKioqlHGdsbCwqKopCoTQ1NS3Xub3nLCwshIWF/fjHP05ISPCuJenjx495PJ7BYFhK/5DBwcGIiIiPPvpIpVKtubZQqBaj+IjFxcXBwcHHjx975/XY7faLFy8SCITExMSln0xXV5dcLlepVB7tdDc6OtrV1dXU1NTR0bE++jQuF+Xl5R988AEWi/WuoGZiYiIyMpLNZre1tS3xTO7du8fn8z/66KM9e/Z41zloZGTk+fPnvg9hoVqM4iMqKiowGMzvf//7jIwML1yn5uZmLpdrNpuXqzXX9evXKRTKrl273Bn5k5OTFRUVZrP5yy+//Oyzzz7++OMtW7ZkZWXNzs4uy8msadrb2zdt2vRv//ZvZ8+e9eLrdrs9LS3tTVXsXlBTUxMcHPw///M/p06d8mh1d3R09PTp0zQajcvl3rp1a1lOxn1QLUbxBT09PXg8/rvf/e53vvOdkJAQT/MfBgYGEATh8XiPHj1arlOy2+35+fnBwcEnT55854cbGhqCgoIkEsnBgwfT0tKio6N/97vf/fKXv8zOzn7Pdwlpa2vbunXrL3/5y4yMDO8aMFVVVQUHB2dkZCxXGc7i4uLJkyc///zzwMDAy5cvu3NWExMTt2/fNhqNH3744Xe/+90PPvjA93noqBajrDjT09NxcXFUKlWn0/3Hf/xHSEiIR+7k5OTkgQMHcDjc1atXl/fEZmdn4+PjMRhMbW3t2z/Z3d197tw514DGqVOnvv/97//lL39ZxtfDmuPevXsEAuFXv/pVTk6Od0d4+PAhjUaLiooaGxtbxhObmJjYtWvXH/7wB4FA4E4ByLlz57788ksqlZqRkUGhUH7zm9/4vooP1WKUFae4uPjjjz8+dOhQVVXVhx9+aLFY3NfixcXF/Px8PB6fkZGxEuf25MkT2Gywq6vrLR971bdqbm7+2c9+9sEHH9TV1a3Eifk/d+/e5XA4H3/8sdc5ZIODg0ajUSwWr0Tbpp6eHrVaDTuAvL04e3Fxsb6+Pisrq7u7e3Z2FkGQ//qv/6qqqlr2U3o7qBajrCxdXV0YDIbNZg8MDFRXV3/wwQceaXFtbS2NRtu2bdvKraW0tLRwOJywsDCPen2VlZX9y7/8C5lM7uvrW6ET81vsdntbWxsej//Zz3528ODBkZGRoaGhwcHBgYGBwcHByclJd8ICc3NzCQkJeDx+5dqZNjQ0kMnkjz76KDk5+S0FIHa73bkMOzk5qdFofvWrX6FajLKumJmZ2bZt2+bNm2tqahwOx7lz5375y1+6r8WPHz9WKBRyuXyl9e78+fPBwcFHjx59S/B3fn5+ampqYmLi+fPnjY2NarX6z3/+8xotK1giU1NTERER/+///b/vfe97VCpVLpdzOBwOh0On06VSaWlpqTsvzpKSksDAwJVu819eXr558+bNmzefOXPGncj+xMQEqsUo65CqqqqNGzdu374d/I6Kigr3tXh0dDQ6OppOpy+lptZNFhYWMjMzg4ODKysr3/SZrq6u7du3GwwGBoPx29/+dtOmTUVFRSt9Yv7J9PT08ePHt27d+vXXX3/77bdff/31V1999dVXX23evJlEIhUWFr7z/jY2NhIIhISEBNfdOlaC2dnZpKSkTz75hMFguJMagWoxyjqkv79fJpPx+fynT5/CTyorKz/44IOwsLB3fndxcTEtLQ2LxfpM74aGhqKiohgMRmdn52s/cP/+falUisPhgoODv/zyy2+++Uar1dbX17+fuzfZ7fbFxcX5+fmZV3hn2nVPT49EItFoNL7p49Pf3x8aGhoQEKDVat/ZXhXVYpT1xtTU1M6dO3/3u9+lp6fPzMxMTExMTEyUlJT853/+p8lkGh4efnsCU2VlJYFAOHTokC8zxh49eiQWi1/awNQVp+wODg5mZmb+5je/2bRpkw/c9vUE7HpFp9N92S2vo6ODx+NBAcjo6OhbPolqMcp6o7Oz85NPPvnhD38okUgMBoNWq9XpdBgM5gc/+EFAQIBUKi0uLn7T/LSjo4PNZhuNxmXsTe4mdXV1OBwuISHhnbPsxcXFuLi4H/3oR2FhYWjFh5vMz88fP348MDDw/PnzPv7T1dXVQUFBGzduzMvLe4sfgGoxynrj0aNHUVFRWCwWg8EEBQVhMBgsFvvxxx//wz/8wy9+8Yuvvvrq8OHDr/VQBgcHYbeOO3fu+P60FxYWiouLg4ODi4uL3/nhvLy8n/zkJ3K5HH123KSyshKDwaSmpvp+d5WFhYWsrKwvvvgCh8Ndu3btTR+bmprS6XT//d//DavNvgTVYpQVYX5+fmxsbPAFQ0NDo6Oj+fn5v/jFL3Q63bNnz6ampl4NLC4sLOzbt49AIPjeK3EyNTW1b98+PB7vDD7Mzs729PS81PL4+fPnPB7v+9///oEDB97z0js36ezsZLFYNpttecs63GdoaGjnzp0BAQE8Hu9NBSBzc3MGg+HXv/719evXfXx6qBaj+I5z5879+Mc/NhgMbxKv0tJSDAazQmUd7vP8+XOtVsvj8Z48eeJwOKamplJSUrhc7pEjR2pqam7cuHHx4kWDwfDTn/6UQCDcvXt3dc92TTA4OGg2m7lc7ttralaanp4epVL50UcfhYWFuTaE6+3tLSoqysrKSklJ2bhx4w9+8AOTyXTixIni4mKf9XtDtRjFd1y+fHnDhg0RERGvDbA2NDTg8fiYmJi3r674hrt379JotPDwcKhcuHTpEpVK/d3vfrdx48aNGzd+9tlnmzZtCgkJQbdrcofp6WmoNb9y5cpqn4ujvr6eSqV++umnKSkpzjzoK1euEAiEDz/88Le//e3Pf/7zf/3Xf/3ggw8+/PBDEonkMwcZ1WIU3zE4OHjx4sW2trZX/eKnT59KpVKZTLYS5bDeUV1dHRwcnJ6eDmf79OnTnJycgwcP7tu378iRI1euXEGX7NykqKgoMDDwxIkT/rAJ9+LiYlFR0ebNm7/88suKigq4uU+ePCkpKUlLS0tPTz958mRubu7x48fT0tJKS0t9th0XqsUoqw+U55HJZE93OVtRFhYW0tLSvv3221UMXq8DmpqaSCTStm3bvOtbvRJMTEwcPHjw448/ptPpt2/fXu3T+SuoFqOsPidOnAgODs7Pz/e3uonx8fHw8HA6nX7v3r3VPpc1SW9vr1QqlUgkHvXs9wH9/f02my0gIMBsNjtrkVYXVItRVpkrV65gMJgDBw6sdDmsd/T29goEAp1O591Wp+8zUMXub9MdJ9AT6uOPP967d+9qpXa4gmoxymrS1dXF4XCMRqPPonJeUF9fHxwcHB8f77oFPcrbWVxczMzMhO4//pnzt7i4WFlZuWXLlo0bN+bm5q76zUW1GGXVGBsbQxCEzWa3trau9rm8g9zc3G+++aa4uNjfoih+y6VLl3A43N69e9/SrHLVgd1sv/jiCwKB4PuE4pdAtRhl1UhKSsJgMBcuXFjtE3k3MzMzu3fvJhKJvt8GbS0CZR1Go3Epmzr7huHh4djY2ICAAJlM9uDBg1U8E1SLUVYH2Io0PT191eeGbtLf36/VasVi8Zrb7N3H9Pf3IwjC4XCWvqmzb4AOfAEBAdu2bXtTWygfgGoxyirQ3t5Op9MjIiL8oazDfVpaWigUip9Uo/gnU1NTBw8exGKxFRUVq30uHlBbW0skEr/44ovMzMzVSoJGtRjF1wwMDKhUKqlU6j9lHe5z9uxZDAaTmZm5Vtx5HwOdlZKTk9dWIczCwkJubu6f//znoKAg3+8ADaBajOJTFhYWduzYQSKR3rn1sn8yNzd35MiRoKAgtADkVZqamqhU6rJv6uwbRkZG4uPjP/roIxaL1dLS4vsTQLUYxafk5eXhcLi8vLy1m5AwPDxstVpZLBbajMKV7u5utVrtV1XsnvLkyRO9Xh8QEIAgyDt3AFl2UC1G8R03btwgEAjx8fH+nOfkDp2dnTwez39KtladkZGRmJgYEon0ltbAa4KWlhYej/fJJ58cOnTIx2EWVItRfERvb69QKDQYDL7Z5Wylqa6uJhKJhw4d8s9yQR+TnZ2NwWDy8/Pfudmdn2O328+dO/f1119v3ry5sLDQl38a1WIUXzA5ORkWFsZkMtdKntM7gX0ioK5stc9llampqcHj8fHx8Wtrve5NTE9Pp6WlBQQEkEikuro6n9cXNbcAACAASURBVP1dVItRVpyFhYWUlBQCgXD27NnVPpflZGxsbPv27XQ6fY2uQy4L7e3tQqFQr9f7PsC6cgwNDUVHRwcEBKjV6kePHjl/vri4ODc3t0K+P6rFKCvO+fPnMRhMSkqKP7SvXV4ePXqkVCrlcvnaXbBaCgMDAzabjcViNTc3r/a5LDOdnZ0ymWzDhg3bt293ppN3dXWlpaVVVlauRIcNVItRlg273T45OTk0NOTcLsHhcLS3tzMYjNDQ0PHx8VU8t5Wjvr6eRCLFxMS4XuD09PTAwMBaX6J0ZX5+fmRkZGxszJkAs7CwkJycjMViL168uLrnthLY7fZr164FBwd/9tlnzk2/Ll269Nlnn+l0upUYzKgWoywbMzMzFRUVR44ccdb19/f36/V6sVi8jt1Gu91++vTpoKCg9PR05w/r6+v37t27nppXPHny5OjRo+Xl5c4il/LychwOtyqbOvuG+fn5goKC//3f/3XuJ1BVVbVhwwbnRojLC6rFKMvG6OhofHy8RqPp7Ox0OBxTU1N79uwhEAj+sMvZijI1NbV//34ikej0ECsqKlgs1vnz51f3xJaR5uZmiUTiLBFubm6m0WhhYWEjIyOrfWoryMTEREJCQkBAgEAg6O7ubm5u3rJlC5PJfNM20ksB1WKUZWNgYCA6OtpisUB3roKCAgwGc+rUqbVb1uE+T58+RRCEx+NB/8/r168TicSCgoLVPq9lo7a2lsPhnDlzxuFwPHnyRKPRSCSS7u7u1T6vFcFut8/Pz8NbB1odbdiwITIysqamhsvl4vH4lWiwiWoxyrLR19dnNBpjYmIcDkdDQwOZTI6NjV2vE9hXaW1tZbFYFotlamqqubk5ODg4KytrtU9q2aiurqZQKDdv3lxYWNi/fz8Wi71x48Zqn9RKMTQ0dPr06UOHDl25cmV6evrevXtcLnfjxo16vZ7NZgcFBa1E5yNUi1GWjUePHgmFwj179jx//lwul2u1WuhAODEx8ejRo1XsRrhyTE9P9/b29vf3QxS1urqaRCKlpqZCI7q0tLTVPsFlo7y8PDAw8N69eyUlJVgstri42OFwzM/P9/X1PXr0aJ0VvDx+/DgsLOzTTz/dtGlTVFRUSUlJcnLyli1bPvnkk40bN3799dcrUQaCajHKsnH37l02mx0eHn7kyBGBQNDU1DQyMnLt2jWbzaZUKhsaGlb7BJef8fHxzMxMuVx+5MiRhw8fTkxMnDhxQiwWHzt2TK1Wp6SkrJv4DOxsUlJSIhQKk5KSJicne3t7MzIyBAJBQkLC8PDwap/gcjI/P9/U1LRv3z4Gg/H555//6U9/YjAYW7duDQgICAgI2Lhx4/Hjx5f9j6JajLJsdHd3MxiML774QqVSpaamVlRUaDQaFoulUqlSUlLWZeuGhYWFhoaGuLg4sVjMZrN37dp14cKFnTt3fvPNN5s2bcrIyFjrNcFO8vPzAwICuFyuxWKprq5OSkricrl8Pj8sLKyqqmp9VNy9xNzc3J07d3JycgwGw1dfffXZZ5+BFv/hD384ePDgsv85VItRlsTi4uLCwsLs7OzMzMydO3c2b978ne98509/+pNEIlGr1Tt27Dhz5sw6c5peS1dXV0ZGhslkAlH+6U9/+o//+I87d+4cGRmZn59fWFhYow4y3N/p6enk5OTvfe97P/nJT5hMplQqtdlsx44de0861Q0NDV29ejUxMZHFYn3++ecBAQHR0dHT09MzMzOzs7MLCwvLUvqBajGKx8zPz4+Pj/f397e2tl69erWysrK4uPjUqVNhYWH//u///r3vfe9Pf/qTWq3Oy8vr6+tbZ5HE17KwsDAxMTE4OFhdXR0WFkYkEj/44IO///u/37x589GjRy9cuFBdXV1bW3v//v2hoaGpqSn/3BfZyfT09PDwcFdXV0NDQ3V19aVLlzIzM3E43N/93d/9/Oc/J5PJFouloqLi+fPn4+Pj70NP/ZmZmZGRkc7OzszMTL1e/80337BYrIyMjKysrIKCgsrKyitXrjQ1NT158mRsbMzrKQKqxSjuMjc3Nzw8/ODBg/PnzycmJoaFhen1eplMJhQK2Ww2mUz+6quvPvroo40bNzIYDIPBEBkZGRcXl5aWdvny5Z6envW3L9Hs7OzQ0NC9e/fKysoSEhLCw8MtFovJZJJKpYGBgX/4wx8+/vhjLBbL5/NFIpFcLjeZTDExMRkZGVevXn38+LG/NVyfnJx8/vz5zZs3c3Jydu7ciSCIUqkUi8UCgYBIJH722WcbNmzYunWrSCQyGo0mk8lms+3duzc/P7+lpWWdFRkC4+PjfX19tbW1x48f3759u81mA5tQqdTg4GAikUgikRgMhkAggFmgzWbbv39/cXFxe3v74OCgp6KMajHKu4Hl8jNnzsTFxen1ekixJJPJlBdQqVQymQw/YTAYdDqdSqVSKBQikUihUEQikclkSkhIuHHjxtDQ0GpfzTIwOzvb09Nz+vTpmJgYnU7HZrOJRCJcPpVKpdFoTCaTwWCQSCQymQymAIhEIpVKFYvFCIIkJiY2Njb6wytqfHy8tbU1NTU1PDxcLpfT6XTn5cAVUSgUMplMp9OZTCaNRnP+hEgkMhgMpVIZFhaWk5Pz4MGD9aHIo6OjN2/ePHLkSEhIiFQqpVKpBALB9f4676nrzQWDsFgsjUYTGRl5+vTpnp4e9xUZ1WKUt7GwsNDX13f27NmIiAgOh4PH40kkEgxBBoPB4/FEIpFYLJbJZEqlUqVSqVQquVwuFotFIhGHwwFRhjFKIpEg421NK/Lc3Fxvb29RUZHVamUymfBOAsFlMBjgAovFYrlcrlKp1Gq1UqmUSqVisRhmD87HmEQikUgkiURy8ODBmzdvrpYij4+Pt7W1paSkqFQqCoXiqjgsFksgEIjFYqlU6ry5cDkikUggEDCZTKco4/F4Go1mMplAkV0bkqwtRkZGbt26dfDgQalUSiKRnO8kGo3mNAiMdgBGu1gs5vP5LxmEzWZbrVZQZHciOagWo7yR8fHxysrK8PBwDodDIBDAyWUymQKBQKlU6vV68wsQBLG8AEEQBEHMZrPJZNLr9QqFgs/nMxgMUGQymSwUCvfu3dvc3LzmykCGh4fLy8tBhXE4HBiExWIJhUKVSmUwGF41iKs1TCaTVquVy+U8Hs/VIBKJJDEx8e7duz6OI0PXMYVC4TwTGo3G5XIlEolWq4VAxEs3F64ILsdgMED1HZvNplKpJBIJj8dTqVSDwVBQULDmdgxYXFzs7OxMSkoSi8VOg9DpdC6XK5PJXjKI6/113nSDwaBWq2Hx1mkQBoNhsVjKy8vfuYKNajHK6+nv78/MzBQKhXg8HmbWLBZLJpOB4sBYtFqtL0mw63MLv4XBCh2CmEwmjHIikajVaisqKtbQqOvp6Tl8+DDEZ8AgHA5HLpcbjUaz2QzX6zTIq9Zw/YDZbNbpdEKhEBQZvFEEQWpqanwzx5+dna2rq4uIiKDRaAQCgUQi0el0Pp+v0WjefnNfe3+NRqNKpeLxeFQqlUgkggDt3bu3o6NjrWSPTE1NVVdXWywW5+SATqcLhUKtVgs39yWDvHqLnTcXDKJUKjkcDkSlcDgcl8tNSkp6e8k4qsUoL2O32zs6Onbv3k2n02FcslgsEJ3XjsW34/p5vV4vkUggkIrFYrlcblpaWl9f32pf8TuYn5+/devWtm3bwNkhk8lsNluhUJhMpiUaRKfTiUQiOp1OIpFwOJxYLD558uRKB3DGxsbKysrUajXMdahUqlOFXRXW08sxm80qlYrL5YKcEQgEi8Vy9epV/089HhoaysvLk0ql8Jal0+kikUir1SKvzPbct4bFYjGZTK6KTCaTo6KiGhsb35Ryjmoxyv/BbrfX1tYiCEIgEGDKCZvUeTooXztM4TnXarVcLhdmcEQicceOHf7cYmZ+fr6yslKj0cDZ0mg0iURiNBpfdYG9MAigVqs5HA4EGclk8qFDh6C50kowPDyckZHBZrNxOByJRGIymUqlEvm/EZWl3F+z2SyTyRgMBjjIEomkvLzcn8PHfX19iYmJDAYD1kLYbLZKpVqW0Q4GMZlMEokElkMJBIJKpaqqqnqtHKNajPJ/uHnzpk6nw+FwBAKBwWDI5XLnHG0pD+pLA9RgMIhEInCg8Hj8rl27/HOHHrvdfuXKFYlE4lQuhUKBLIdyvWQTvV4vFAopFAooQlJS0uDg4LJfztjYWHp6Op1Ox+FwZDKZx+NptVpPHeG3X4vVakUQRKPRsNlscPYFAsHZs2f9Mw15YGDg0KFDYHYKhSIQCPR6/fIaBA6lVCpZLBYYRC6XX7t27dXoDarFKH+jvb3dZrPh8XgCgcBisdRq9TKKzksD1GQyyWQyGo0GKRYHDhx49uzZahvg/2C32xsbG7VaLSzTsdls57x1eQ0CxwQHCnQB+gotb2vgiYmJ3NxcLpeLw+Eg0dDp3S/7tVitVp1OB7MfLBYrkUguX77sb0u1w8PD6enpTCaTQCBQqVSJROIMOi27QWA6yOFwIHys1Wpfbc+CajHKX3n06NG2bdsg0sdkMjUaDbIyuuOKXC6nUqlO9VkJZ9Br2traLBYLhCbYbLZOp1sJ5XLFbDY75ZjD4eTm5i7XXj7T09NlZWUSiQRW6oRCodlsBh92JXDOfpzBKK1We+PGDf8pOJycnMzNzRUIBLAiIpFIkJUc7c73E6SiQzAdWl07QbUYxeFwOKampg4fPgwvbTqd7gyZrdDQdMWpPnw+v6yszE8msyMjI3FxcSDE8GZaaSFGXnjHIpGIRCIRCAS5XF5dXb0sqQhNTU06nQ4W63g83gp5xC9di1N9IJk6NDTUdU/l1eXq1asKhcKZZGkymVbuzeRqEI1Gw2Qy4e/Gxsa6NpJFtRjFYbfbr169KhQKsVgshUKRy+U+E2JQH6iyJRAINpvt/v37q20Px/z8/Llz5yCNhEajKZVKLwwCGbiAMyn1ncBqD4/Hg8c1JiZm6VurDQ8PO6OibDYbQqKe3yuPAaNpNBrInKHRaFlZWf6QVtHX17djxw5YLOVyufBm8o1BrFarSqWC0ByTySwpKXGeFarFKI7+/v6oqCjwAfl8/orOXl87QPV6PYvFgrzUrKysVW8n1NXVZTAYYDovEokQr2avJpMJqgNAlE0mk5vWsFqtWq0Wivr4fH5RUdESI60VFRUikQiyYrx7r3gNeN9yuRzSqNVqdVtb23LdJu+w2+0FBQUQnaDT6TDj8Y01kBcDSSwWQ5a92Wzu7e2FE0O1+H1nbm6utLSUxWJhsVgGg+HjoekcoDKZDMpAFApFfX39KtYITE9PZ2dnQ5STyWTq9XpPlQv8rCNHjhQVFZWWlhYUFOzYscO1ZOvtQNWARCIhk8kkEslkMr0UWPSIx48fR0dHwzKAQCCA5Smv7pKXWK1Wo9EIy1YkEmn//v2r24Lj3r17VqsVbCsWiyFNyLtL8y71zel8wJphamoqnBiqxe87/f39oaGhWCwW2iN4NDSh7lOn073W6TMajXq93h1/0GKxGI1GHo8HvnlaWtoqusbd3d0ajQaSDbwI18CKeXh4eH19/eTk5NTU1NjYWFVVVWRkpMFgcPMgVqsVtlbD4XBMJjM3N9frVa+zZ8/yeDw4DmSwuX8trkDxJBQZevF1aG9GJBKFQuFSXi1L59SpU2w22xmu8UKILRYLWEP7AmcZlPsHgbkCkUhUKpVwYqgWv9fY7fa6ujqJRILBYMAH9OhZhWhGSEgI/Pul31qtVmgz6A4WiwUeVwqFEh4e/uDBg1UxCFR2QOY/m82GZ8x9g8CFaDSaiIgI123bW1tbocWdmwcB11gmk0FXmh07dnhXnTg+Pp6YmOj0AeHIHl0OAPGWkJAQqObw9OvOIDiFQqHT6Xl5easVNR4aGtqxYwf0ZpLJZF4UGZpMJpVKpdPpQkJCIiMjo6OjIyMjEQSB9kluvm4tFovBYOBwOCQSicPhwLmhWvxeMzU1dezYMVhJgM6W7j+rMBM/derUhQsXdu/erdPpXH9lsVhOnDhRXV2dkJAAXYTeOTphJksgEHg83oULF1YlTDEyMrJv3z5ovebpLMF5IaDFTu/PbrffvHkzNjbWfS1GXrjGLBYLh8PJZDLvNoFvaWkxGAyQMgjZ4h5dCwBGOHToUHV1dXZ2NsQcPDqCc80KXOPIyMiVKyx8O9euXVMqlZC16eksAQQUdjpPTU2trKxsaGhoaWlpamoqLi7et29fbGxsaGioO+8quBFyuRxK6uHcUC1+r3n8+LHFYgkKCqJQKB49qzATDw0NbWtrGx8fz8jIgFJa568sFktdXd38/HxeXp5KpXJngFqtVrFYDEG0Y8eOrcqAvHfvnlwux+FwNBoNKjs8Zbm0GO4Fn8+HXOOTJ096sYJXXFwMag55bF5oMYShYmJi6urq5ubmmpubQ0JCPLoQANKNoTZaKBTeunVruW/du1lcXMzMzIRFUciw9sggOp3OaDRmZ2d3dnYODg66Jl9OTU319fU9ePAgJyfHbDa7Y2pI+IPeTHAQVIvfa2pra6VSKRaLZbPZBoPBfTfBqcWdnZ0zMzMnTpyA4mDERYtv3rzpcDgKCwvd12KlUkmj0SgUSkRExL1793xsjfn5+QsXLsCzCqlO3gUTl0WL4VBQC0Oj0Xbu3Onp5q3j4+MHDx4EH18qlXqXPgGB0bi4uDt37jgcjo6OjtDQUC+0GGKsAoEAWqDl5ub6vknFwMDAjh07oKG2QqHwKEAB077i4mLXYsi+vr779++76nJDQwOkwbijxUajEWph4LuoFr+/zM3NlZWV8fl8AoEA6e5e+MXt7e1TU1OZmZmvanFjY6PD4cjPz3dTi2F9GYJoCoXi+vXrPg5TTE5OZmdnQ9c0KMTyguXVYq1Wy2KxiESiyWS6ffu2R5fT29sbExMDfUW8Lt4Bv3j79u3w11tbW73zi52zcuh1Fx8fv7wV3u5w9+7dkJAQMpkMAQo3rQF+rtVqLSwsnJychEM9ffq0srLyyJEjO3bsyMzMLCsrq6mpefjw4bVr10JCQtw8OJRZolqM8lfpgSogqVTq0ZRtJbQYQRBY4SEQCFwu9+LFiz4umR0ZGUlOTob1Q7lc7qYpXrXMMmoxrPBAQxlPQ8adnZ0hISF4PJ7FYrkvPS+xXFoMl6NWq2k0Gh6P37Ztm2vJmW9obGw0GAxEIpHD4bifQWEymXQ6XWJiorPopru7OyUlxWg0OpMoYG1z7969SUlJISEh7sfTlUolGi9GcYyMjBw+fBjWlD2VHlctnpycTElJ4XK5arVarVZrNBqxWKzRaOrq6hwearHZbIbu9TQarbS09E2dXleI/v7+3bt3w4ZJzvC3pyyvFpvNZh6Ph8Fg+Hx+ZWWlR5fT1NQEjY2WUmu3vFqs0+nodDoej0cQxPetoC5fviyTyWBxGNrAunPaoLknT54Ez2Bubu7cuXM6nU6pVMKAVygUMplMLBbDfijuzz9gqFAoFDg9VIvfXwYGBnbu3EkgECgUCsxhPXqunGt38/Pz9fX1eXl5xS8oLCwsKSmBgiKPtNi5fAchRR939nry5ElYWBjUPXvtSC6vFlssFj6fD5tJl5eXe3Q5165dE4vFGAzG64U7ZFm1GJbvoJOvQqHwfZfU8vJyLpeLxWI9qnkxGo1qtfrUqVNwkIcPH+7Zs0etVm/bti0rK6ukpKSkpKSoqKikpKSwsHDfvn0IgrhZYwnLd1QqFY6MavH7y7Nnz8LDwzEYDJVK1Wg03mlxS0uLw+Gw2+2Lr+BwOBYWFjzSYpvNBr3EWCxWTk6Oj/sEdXd363Q6yADzrgoAWQEtFggE0AXYtXeBO1y8eJHD4YD0eF1dtrxabDQamUwmVJb39PQs/y18K/n5+bBRoft17c40ktraWjhIfX29VqtVKpVJSUm9vb1zc3Ozs7MzMzMzMzPT09OwUZNOp3Pn4M5UCjgyqsXvL8+fP4+NjYUCM5VK5dFz5eoXz83N1dbW5ubmglNcUlJSUFBQXFzc09Njt9u98ItBDX3vF0OGn9Mv9sggrpZZRi1GEMTpF5eVlXl0OZcvXxYIBBDf8LoP2bL7xZDWJpPJnH0YfEZxcTHsZe7RSrXRaIyIiLh8+TIcpK6uTqPRgBaDa7+4uOhcZL5586abeRTIi6AN6hej/K19F6T4eFRP9VK8ODU1FbZi0uv1BoNBLpfr9fr6+nqHhzEKBEGEQiGoYVFRke/jxXFxcSQSiUqlevpycrXMMmoxLGbC3oCXLl3y6HJu3rypUqmwWKxHS1UvsULxYqPR6Pt9DisrK2HWxefz3Q/aQLw4Pz8fDtLb25uYmAhl7ocPHz527FhBQUFXVxf8tr6+3iMtRuPFKA6HwzE+Pg6p70vPo0hPT4dd4GBNWaVSmUwm2LnAo5w2Z7tIDodz7tw5H+dRDA0NwcuJQqE400I8ZYXyKCQSiad5FHfu3DGbza55FEvPaWtra1tKThvkURAIhMjISN/nUdTV1Wm1Wk/zKECLs7KyIGK2sLBQVVVlMplg4U4ikURHRzc3Nzv/hPtajKB5FCjA9PR0QUEBlB37SX6xwWCA1uOrkl8M28HRaDRnmyQ3rfHSVSyjFut0OmjoZTKZnA+8m3R1dUVERBCJRAaD4d12WWazWafTqdXq2NhY6HW5pvOLW1tbEQQhkUjwcnKz1gNy2g4fPuystRkeHs7Ly4MmG1qtdteuXVAI4/BEiyFJBtoTwndRLX5/WVxcvHz5slgsxuFwHA7H/SwfZMW0GPqOk8lkq9Xq+0a3s7Oz5eXlDAYDprHetZdcxhpoi8UChYhUKnXbtm2ebooxNDQUHx9PIpG8azhnNptDQkKio6NDQkISExNBiWpra202m/sN51wvB7YsgW5Hx48fd9ZN+Iy+vr6YmBgKheJpH2fIF87Ly3NueTU2Ntbe3l5TU1NRUVFfXz80NAQ/d7/uzmKxGI1G2EUBvotq8XtNd3e3yWQKCgryNIvLqcV3795dxhpoqVQK4dpDhw4NDw/73iDt7e1CoRCHwzEYDK8bKi6jFotEIgKBwGazMzIypqenPboWaJru7Env0avF6Qz29fV1dXXBMuzExERBQQHyQps8AhbuYC9kPp/v+0mPw+FYXFxMTU2FgDV0rXPfILAbQE5OjlN24YDz8/OukbQbN244x/87DaLX62ElE76LavF7zdjYGLQs8CJkrNfrQ0JCrl279vDhw6NHjzoXu5w5PZcuXerv78/MzNRoNO70aTOZTFwuFxbuysrKfLxwBwwMDMTGxhKJRK9L75xa7PTr7XZ7U1OTF1oMwWIsFisUCquqqry4nIaGBpVKBc2LIW3RzfsLbSgSEhJ6e3tnZ2enp6efPn168eLF8PBwL4QY/i7sLQSFHr5fuAMqKyshUQc2k/XoXQvbZSUnJ9+8ebO7u3t4eHhubm5hYWF2dnZkZKS7u/vmzZvp6elQM+3OARUKBbQzhXNDtfi9ZmFh4dKlS7DTnXettcPDwyMjI19qawv/DgsLi4yMDAn5/+2d+VcaVxvH+xdG1mGTXTZhgJFxA5dDW2ttNbRWTVyTqjGtmsWjsYmtNqfVU5OaaNxQcIlL0BBRg4yyie8Pj5lSEy2gAnkzn588bsx95s733nnus5TEuCnGMAxqQSTgG70o/H5/X18fdLqTy+UJuCksH6pfPDU1VVFREbsWg3jp9XooZGO1WhNrA7i1tWWz2cgSoHG5KQoLCwsLCysrK3t6eu7cuVNWVgYe0risAcD0UKlUkNN448aNVPUKgC4nEDuUgN8GjqZLS0tLS0vr6uoePnw4MDDQ39/f0tICUz3GwEFwUCgUCuh6B9dGafGnzurqal5eHp1Oh9kZ74FVfn7+ac3cCgoKYqlcTKJSqTgcjkAgqK+vT/7BDsnc3BykVyQc2YbjeGlp6cDAwOLiotPpnJ+f7+vri6uvBxlSAmkvra2tiYlXJBK5c+cOuCkSyIQmt3gQTZHAjhgAFypk3GVlZT158iRVPbQikcjNmzehV0BipfjAFNCwxvIOss9sjLPdYrFgGCYQCBAE0Wq1cG2UFn/qEATR2toKTjSJRJK0JsHRkNUy4Vn9/fffkxzNFs3u7m5tbS28PMpksoSzhy0WC5zUx7v5gt/X6XRQeV2v1z958iTh4czOzhYUFLDZbNgam+PvowrtU+Mb/L+HA+sKuMLKyspSVUgeePr0qcFgADeUTqdLLNTPbDYXFhZCSaB4+06R3idoAGiz2eDCKC2mOFpZWSkqKmKxWOdpe5ww0Z5iPp9/7dq11D6rR0dHdrtdr9ez2Ww+n6/VahMbF7wxAHFpmcVigWZ3sDq2trZ6vd6ExwIneHK5HFqpQm/ZpN1fWJCgexaCIGq1enh4OIWNZY+OjgKBQFtbG0QKSiQSHMeTv/mIbnY3MTEBF0ZpMcVROBx+8OCBXC5nsVjnacaTMFqtls/nIwiSk5MzPj6e2mf16Ojo4ODg559/hqwEkUiUcJ2gBICwU7VaDRtzi8US7XdOjPX19bKyMmgCDylnSVMfcl2BZkL19fWpbQINOJ1Oi8UCaphAg49zGsRkMkGCFcT2kUVXKC2mODo6OnK73RUVFRwOBzYLyVQf8E5AW6Ourq4UdoCOZm1trbi4GN4i5XJ5XMHXCQMfAS1HoTHSL7/8ciHxJI8fP9ZqteCpOGcj+tiBYkCQSIkgCI7jZE5Eajk8POzr64PqrOSrT3IMkpubK5fLYV0sKiqKLspBaTHFMdPT0+BYjE4SvbwJSsY5gauax+PZbLbk1+46jUgkAo5FNpsNIbHQg+qyDQKZaWw2WyQSNTQ0XJS7xufz/fTTT5BODX5Sc6I9oWMEgi6USiWXy4V43kePHqWq/fP7eDye5uZmONUUCAR6vf6yZ3txcXH0yqTX64eHh6PPRSgtpviH0dFRqCYDEV1wjncZExTmPYZhcKLN4/HKtlSBlQAACf9JREFUy8vJAitpQjgcHhwcVKvV4Em/VDkGg5CvCCKRqLq6Ot4Gd2ezvb3d2NhIqg/EzFyGHIOPGLLseDwezKWenp54c1Uum42Njerqagh5FgqFcWXiJWAQyLLjcrngNx8aGjrxxnOsxbOzsymMIqJIEyKRCATDM5lMDocjlUrjShCIfV4WFhaiKArZxjweD2pvpnr0HyAUCvX19UmlUhaLxeFw5HI51NK8QAkjlUur1YIuCASCb775Jt6M51h4/fp1TU2NUCiE3bFGowHfy4Xf39zcXIVCATtiiURy69YtMns4rVhdXa2oqIAXkczMTJ1OB8VFL9wgOI5Dm1HIgbx///77rwjHWjw9PZ38skkUaUgoFOrv79fpdCwWC/YLKIpeyAQlo7vy8vKgLgGTyRQIBMXFxc+fP0/5ed1pEATR1dWVlZXFZrMRBBGLxZDtfVEGMZvNubm5kAcBO+KysrLL86uurq5WV1dLJBJYXbKysuBs4EKGA0sUhmFSqRRBEMjebm5uTmdtcTgcFRUVIpGIyWTyeDylUkl65y7KIAaDQSwWg0EUCsXt27c/uDIda/HU1FTyW55QpCeBQGBkZKSwsJDD4YBcKhQKyGMmA2YTmJSQa2Q0GiGykk6nC4VCm802OzubwmjiWCAI4tdffzWZTLCvEQgEKpUKmrSfxyBmszk/P1+v10OnZwaDIZfLr1+/vrCwcKnD2djYaGtrU6lUDAYDAt10Oh3koSSmyORwcnNzNRoN7LsRBDEajffv3/d4PJc6nPOzsrLS0NAglUrpdDqHw5FIJHq9HhJbEjAIWAMMguO4Wq0GvxOPx8Nx/NGjR6dFkhxr8fLystPpTHIbBYp0Zn5+/urVq2KxmE6nQ40IUGRIN4LZdoYMwY/ISVlQUGAwGORyOcxLKI7e3t6e/AaUiQE1JcrLyzMzM+GJFQqFKpXKZDLFYhByn0U+2/n5+SiKymQyeD9gMpkajebu3bvRpWcuD5/P19/fj2EYi8ViMBhQRhIUGUIszs5SOTEcKF6RnZ0N/ZNoNBqHw7FaraOjox+LpOzs7HR3d4N3jslk8vl8qVSKoigsUQkYxGQyqVQqKP1Dp9MzMzO//vrrycnJM7Ydx1rs9XpnZmbcbneyxk7xEfDmzZuOjg4Mw/h8Po1GIxVZr9fjOF5QUADPLalERUVFxcXFpNxABq3JZNLpdHK5XCAQsFgsOp0ukUiKiooGBwfTJHwtdtbX15uamlAUBYOAIiuVSoPBAAaJ3hadMIjlXaYsGIRUYTqdLpPJrFbr8PCw3+9P2lhCodCzZ8/Ky8uhGgmDweDxeBKJRKPRYBhG5qecGA655Jjf5bgbjUa1Wk2qMNTCrq2tTayARgrx+/3Dw8NWqxUab5OKrNVqc3JyyPzm9w1CCnR+fj6O40ajUalUQsI3lBbQarUtLS3/2VPqWIuDwaDL5bLb7ckvKkqRzhwcHMzMzLS0tOTk5PB4vIyMDCaTyeVyhUJhVlZWdnY2iqIYhplMJvwdJpPJaDSiKKrRaKRSKZRmp9PpGRkZYrHYbDZ3d3enT+xavBAEMT4+fv36db1ez+Fwrly5Aq+fIpFIoVBotdoPGsRgMKAoqlarwSDgkaDRaDKZrKSkpLe392JDJmLH7XYPDQ2Vl5crlUo6nQ5iKhAIJBKJSqXS6XQGgyF6LDiO5+TkQBd6hUIhEon4fD6bzYaJoVarq6qqRkdH0/OkLhZcLteDBw+sVqtMJqPRaAwGA2qkSKVSjUaDougJg5hMJgzDUBTVarVZWVlCoZA0CIIgOp2utrb2+fPnsUSpHWtxIBAIBoMLCwsOh4OSY4oTHBwczM7ONjU1QUoYh8PJyMhgMBgIgkA2BBQIFwqFUPicy+VyOBw2m02j0Wg0GgS0lpSUdHZ2rqyspLl3OBYIgpiYmKitrc3Ly1MqlfDsnWYQPp8PBmGxWGAQoVCo1+utVmtPT4/L5UrtuWUkEvF4PL/99lt5eTmGYWKxGNYJiKWBsQgEAhiOQCCA4SAIwmQyr1y5Au4mDMOqqqpGRkbSIa3unBweHm5ubkI5J4PBIBQKYZWC007SIOTNhfw9BEEYDEZGRgaLxVIoFDiO19TUjI2Nnb0shcNhchn+jPxWIBAgCMLpdNrt9pQXBKBIQ0KhkMvlGh4evnnz5ldffWUymeRyObThYDAY9HcwGAzYWCmVyvz8/G+//bazs3NsbCydD9MTIxAIrK2tPX78uKmp6YsvvsAwTCaTkQYB6HQ6pBRKJBKo9XH16tW7d+9OTEykpFj+Gezt7dnt9t7e3h9++KG4uDg7O1sikUD5UHoUkBcuk8lQFC0pKbl27drDhw+dTudH53H6T96+fTs5OXnv3r3vvvvObDaDKwbiDmHLDPeXy+WKxWKZTGY0Gq1Wa2Nj4+Dg4PLy8n96nAiCePnyJdlz4B8fhd/vh93x+vr67Ozs0tLS5uam1+vdSw+8FKnG5/Pt7+8TBAGVs//666/u7u729vbGxkabzVZZWVlVVVVZWWmz2Zqbmzs6Onp7e8fHxzc3N+EP9/f3fT5fqgdxYezt7ZEG2dnZefny5Z9//tnZ2dnW1tbQ0BBtkO+///7GjRu3b9/u7++fnJx88+aNz+cjCIIgiPSZ2Ht7ewRB7O/v7+3tbW1t2e32gYGBjo6O1tbWurq6qqoqGEtVVVVdXV1bW1tnZ+fQ0JDT6dze3ibtkD7DOYMYBQfuERjE7XZPT0/39/ffunXrxx9/rKmpAVMA9fX17e3tXV1df/zxx/Ly8u7uLvwhGOSDeDyetbW1+fn5hYUF0n1xrMV+vz8UCoXD4WAwGAwG3759a7fbp6am5ubm5ufn595jnuJTxeFwOByOhYWFpaWl5Xe8/Dfk96GAr8PhSPVVXyJxGWRpaSnNDeJwOJxO5+Li4mljgeEsLS0tLS19IvfX6XTCzSVv5Wn3F9y8ZxgE9HNmZmZyctLlcoHentwX2+32wcHBzc3NYDAIG2Sfz/f69WuXy7WxsbGxsbF5Cq8vAfd7vKFIS7ZO5/I+0ev1wm50a2sLNnTb29vwtc/n83g8Ho/H5/PB15d0GWdcXpINQhEX72sLkJgunf0fTtPM3d3dUCgUCoWCwSB5PnesxYeHh01NTVwud2xsLBwO+/1+0mURDAZD5yB8QRz+vxOhiI1QKOR0Ov/++++dnZ1wODw3N/fs2TOv1xsMBqenp8fHx/f39/1+/4sXL168eAFOzFRf8sdBqp+AJHFRikSSgCrCfjcQCIRCITIX5jPSizwyMnLv3r1Xr16B7ziawHsEz8FlKHiq7y9FkohEIl6vt7m5Gcfxp0+fbm9v19bWQn88t9tdWVlZVFS0sLDw6tWrL7/88vPPP19cXPx0VIYiCZJ6HukjJThaSE/6iykoKCgoUgilxRQUFBSp53/zjT5mdd8kf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ata:image/png;base64,iVBORw0KGgoAAAANSUhEUgAAAdkAAAF+CAIAAABBPPcDAAAgAElEQVR4nOzdeVSTWZ4//prvzJn5r87p0zN9ejvdM9X2mZ7q7qpeJCwqpSguVSIKIU9WQggkBJKQfSPsIKuAoKIguCsoqIAosqqobLIjCgiCyr4vYcn6++O2+dGWZbFn4b7+qqLgyZOnLm9u7vK5n+kgCIIgQ/vM0DcAQRAEvc/i+fn5/Pz8hISEV69eKZXK+X+28D3KVVAtgXqZNNDmoNVqp6enL126JJfL6+vrJycnU1JSAgMDX758OTo6mpiYGBYW1t3dPTAwEBMTEx0d3dPTo9VqDX3X0AZZbm4stpRcUqlUq4k+pVL5/SCdnJz8pyzWaDQXL16kUCj19fVqtfqDCF5Znq5Vzv4QQ/9/N3ZaM6VWq4eHh9++fTs7O6tWqwcHB9+9ezc/P69Sqfr7+3t7e0GL7evr6+vrUyqVhr7fdWToJmYC1ipt9FYTfYujHESrSqUaGxv7pyxeWFgYGBhob2+fmJjQR/D8/PzExMTIyMi7d++6u7vfrLO33/MOMkG9i/T9s8X/aTXXHxwcHB4eBsk7NDQ0PDwMLv7BPw8NDfX19a3hW4PM0uLMWe+UGx4eHhsbm52d1Yfy3Nzch2MU+theWFiYnp7u6uqqra1taGhoampqb29/BUGf1NnZ2dnZ2fVeZ2fnq1evOjo62tvb29ra2tvbOzo6wLct/h7wbRC0SbS0tDQ1NdXU1Lx48WJ0dBR8hvunLFapVPpxiYGBgaamplevXo2Njc3MzCgUilUOEC/R90elIeO3eMBKoVCMjIx0dHSUl5fn5eXduHEjLS0t/r1z585lZWXl5uY+fvy4q6trdHRUoVDofxw2AMgYrHfKzc7OKhSKqampd+/eNTU1vX79enZ29sMsXlhYUCgUHR0dra2to6OjyvdpDUGfplarR0ZGWlpabt26FRkZyeFwPD09KRQKmUwmEon494hEIplMplAoNBqNw+HExsbm5OQ8f/58ZGREq9Ua+k1A0IbSaDQKhaKrq6ulpQV85f8fo1Aqla9evers7NSPX0DQp6nV6u7u7ps3b/r5+Xl6erq6umIwGGdnZxcXFwRBsFgsHo8nvIfD4bBYLIIgLi4uzs7OCIK4urp6eHj4+/vn5+e/e/dOo9EY+g1B0IZSqVRDQ0Pgn/+RxUqlcmBg4OXLl1NTU4a7MchkqFSq169f37x5UyQSkUgkfbwSiUQKhUKn05lMJovF4nK5vPc4HA6LxWIymTQajUKhEIlEBEGcnJxcXFzc3NxAIr958wYmMrSp6D8U/iOLZ2ZmWlpaBgYGDHdLkMkYGxu7e/euRCIhkUgYDAaNRhMIBHd3d29vbx6PJ5FIZO/5/TPwRalUKpFIeDweg8Fwd3cnEAhoNBqDwZBIpICAgNLS0unpaUO/RQjaaP/I4tevX3d0dCwsLBj2biDj193dfebMGXd3dywW6+LigsfjqVQqm82WSCQfTd4PfPANEomEzWZTqVQ8Ho9GoxEE8fT0vHz5cn9/v6HfKARtqH9kcVNTU29vr2FvBTJyarW6vr4+PDwci8ViMBgsFkulUn19fSUSiVwul8vlP5S/PwQkslwuB4msz3cCgRAXF/fy5Us4pwdtHv/IYjCdbdhbgYyZSqUqLy8XCAQ4HM7FxYVIJHp7e4MUXm4EfzSU5XK5WCym0+l4PB7EcUBAQENDA4xjaJP4Rxa3trZOTEwY9lYgo6XVaisrK7lcLugRk8lkX19fmUwml8tXmcKLyeVyqVTKZrNdXV1dXFxwOJxcLtev+IEg8/aPLG5ra5uZmTHsrUDGSavVNjY2SqVSBEEQBKFQKDwe7xMjwqsBLsvj8chkMojjkJCQtrY22DuGzB7MYuhHdHR0BAUF6XvEfD5/nYJYH8dyuZzL5YLeMR6Pj42N7e7uNvRjgKD1BbMY+pTZ2dmTJ0/icDgEQUgkEpfLXdcg1sexn58fm80Ga+bIZPKFCxfgFiTIvMEshj7l8ePHdDodQRA8Hs9isUBQrmsQ6+NYJpP5+PiA3XocDqe2ttbQDwOC1hHMYugHDQ8PBwcHg04xjUYDqyY2IIgBsLLCw8MDg8EQicTExEQ4vQyZMZjF0MdpNJq8vDw3NzdQOILH421kEMvej1RwOBwwUuHh4VFQUGDopwJB6wVmMfRx4+PjgYGBoMSPj4+PbEUr2KRSqUgkEggEAoFAKBQu3h69xDiWSCRgkIRIJMbHx8NWCpkrmMXQR2i12traWm9vb1AmQigUriCIRSIRl8v19/ePjY2NiYkJCwsTi8VCoXBZWSyXy3k8nqurKxaLFYlEjY2Nhn42ELQuYBZDH6FSqc6dO0cikRAEodPpoNbE0jNUKpWKxeLg4ODTp0+XlZV1d3e/fv26rq7u+vXrwcHBIpFoWXEslUppNJqLiwuFQsnKyjL0s4GgdQGzGPqI4eFhPz8/DAaDx+M5HM4Kgvjo0aMPHjwAFdfm5uamp6fVarVWqy0pKQkMDBSLxUvPYrlczmQysVgsgUA4duyY/txcCDInMIuhj6itrWUwGBgMxs3NbbkDFGBcOC8vb3Z2VqVSNTc337hxIyMj4/79+52dnRUVFdHR0SKRSCqVLj2L+Xw+mUyGwxSQGYNZDH1Io9EUFxd7enqCAQqxWLz0frGfn59AIJDJZFVVVTqd7u3btwkJCWw2WygUikSimJiYyMjIJabw4mvqF7d5eXmVlJQY+glB0NqDWQx9SKlU3rx5k0KhYLFYBoOxrMHiD7L43bt3SUlJTCaTz+eDOF766MTia0qlUjqdjkajKRRKXl6eoZ8QBK09mMXQh+bm5s6dO0ckErFYLJPJlEqly8pikUgkkUgKCgqUSqVarX727FlkZCTIYqFQuNxOsez9QmMGg4FGo0kk0rVr1wz9hCBo7cEshj6kUCgSEhKwWCwWi/X19V3upmewpjg2Nra+vh7UV3v16lVRUdGVK1dCQ0P5fP5yu8ZgyNjHxwcssEtLSzP0E4KgtQezGPrQzMxMREQEgiA4HG65iygAiUTC5/NjY2MfP348PDwMLjsxMVFdXR0fHy8Wi5fVO9YvpQD1ic6cOWPY5wNB6wFmMfShVfaLAalUKhAIAgICTp06VVpaqj/Bq62tLT4+nsfjLT2O9VkMzhNJT0837POBoPUAsxj60Pz8/IULF1Y2Xrw4QMHYMehZx8fHP336dH5+XqfTgTOkl7XEWCaTeXt7g/HijIwMQz8hCFp7MIuhDymVyuzsbDc3NywW6+3tvYIsFovFPB4PLKgAicxms2UyWVNTk06nq62tjYiIWNYSY4lEQqPR0Gi0u7v7nTt3DP2EIGjtwSyGPqRWq+/fv+/h4aEvlbncLA4ODo6KigoJCeHz+RwOh8vlgmVtdXV1Op2utLQUzO8tPYtFIhGVSsVgMD4+Pg8fPjT0E4KgtQezGPoQOOAOrFsgk8lCoXDpWQwGH9LT01+8eFFXV5eWlhYdHR0VFXXs2LGioiKFQqFSqa5evcrhcJZYs+2D8kASiaS5udnQTwiC1h7MYugjJiYmAgMDMRiMfinFEuNYIpEIhcLk5OS3b9/qdLqpqal379719PQMDQ3pdDqtVltdXR0TE7OsTrGfnx9YREEkEhMSEmA9CsgswSyGPkKlUl26dAl0RZdbpw3smb5w4UJVVdXz589HR0dVKlVvb29dXV1BQUF0dPSy1rSBDdCenp6gTtvNmzcN/WwgaF3ALIY+QqvVNjQ0eHt7g0M9BALBsoaMJRIJGIIICAhIS0u7ffv28ePHZe9HMJZeUV4/QEEikXA4nFAohIWBIHMFsxj6uImJCX9/f3CuB4PBWO5qCrDdA2x9FovFAoGAx+Mtdw+0vhIFBoMhEAjHjx+HrRQyVzCLoY/TarX5+fkUCgXsduPz+UsfNdYnKViOBkaHl7sYA/y4r68vgUBAEITBYBQXFxv6qUDQeoFZDP2g0dHRyMhILBaLIIinp6dYLN74c6CpVKqLiwuBQEhKShofHzf0I4Gg9QKzGPqUp0+f0ul0LBaLw+FYLJbs/S649abfa4fD4cBIcUNDg6EfBgStI5jF0KcoFIrU1FRXV1cwUrGs9W2rzGI2m00kEl1cXFxdXa9du6ZUKg39MCBoHcEshn5Eb28vKNsGtn7weLx1jWP9MDEIYiwWe+LECX2xNwgyVzCLoR/X0dEBtn4gCOLm5rZ+cQyuyeFwXF1dwcmnsbGx7969M/QDgKB1B7MYWpLm5maJRIIgCBisYLFYYAPIWiWyftGFt7c3kUhEEIRAIISHh3d0dBj6rUPQRoBZDC2JRqOprq728/PD4XAuLi54PN7LywuUqlhlIuuvIBQKaTQaDofDYDBEIjEkJATO10GbB8xiaKk0Gk17e3tsbCyRSATjFRQKxdfXF1QiXkEi639EJBKxWCw3NzcwKk2hUJKTk1+/fq3RaAz9piFog8AshpZnaGjowoULNBoNrDvGYrEUCoXNZoMNHXK5XC6XL87lDzIa/Cv4NqlUKhQKQQrjcDhwNW9v71u3bk1NTRn6jULQhoJZDC2bQqEoKioKCgqiUqkgkXE4HIVC8fb25nK5YNMz2Gjn/x4IX5lMJpVKJRKJQCDgcDje3t6gYj1IYQ8Pj7CwsIqKioWFBUO/RQjaaDCLoZXQaDSDg4N5eXnBwcFUKhWPx+s7tmQymUajMRgMNpvN4/E4HA4oJ8/hcJhMJoPB8PT0BAuWQYgTCASQwvfu3RsdHQVHR0PQZgOzGFo5kMi3b9+Ojo4WCARubm5EIhGPxyMIgsfjiUSik5PTrl27du3a5ejoCJZGgMjG4XBEItHd3V0oFMbExOTn54+MjMDRYWgzg1kMrZZWq52ZmWlqasrJyTl9+jQ4WsnHx+fw4cNff/31l19+uXXrVisrK3t7ezKZDA5bCg8PT0lJuXPnTktLi0KhgH1hCIJZDK0ltVo9Ojr64MEDLpe7bds2LBYbHR0dHBx88ODBrVu3fvfdd0ePHq2srBwbG4O9YAhaDGYxtJZUKlVzc3NERASNRktKSnrz5o1Op5uamiooKKDRaNu2bXN2dk5LSwMnMEEQpAezGFozAwMDly5dwmKxNBqtrKxMrVYv/q+dnZ3x8fEODg4oFIpOpxcXF8OFaxCkB7MYWgOzs7NPnz7lcrkEAuHUqVM/VEFiZmbmwYMHPB7P1tZ23759kZGRra2tKpVqg+8WgowQzGJotV6/fp2UlIRGo4VCYVVV1Y9+f39/f1pamrOzs4WFBYFAuHXr1ujo6AbcJwQZM5jF0MpNTU2VlJTQ6XQCgXD58uWlR+r8/HxNTY2fn5+dnd3OnTvlcnldXd3c3Ny63i0EGTOYxdAKPX/+PDw83MXFJSQkpLm5eQVXGB8fv379OoFAsLCwcHR0PH/+fG9v75rfJwSZBJjF0LKNjY3l5OSQyWQymZyTk7OalqNWq1tbW8PDw/ft22dpacnhcJ48eTI9Pb2GdwtBJgFmMbQ8dXV1gYGBzs7OsbGxXV1da3LNmZmZgoICKpWKQqH27duXmJjY3d29JleGIFMBs9h4zc/PP3v2LCMj4+HDh8ZQLmdgYODChQtYLJbJZK7HLXV3dyclJYFFbzQarbCwcGJiYm1f4qM0Gk1jY2NeXl5HRwfcAQgZCsxi41VcXPzVV1/967/+64EDBwx74JtarX78+LFIJMLhcKdOnerv71+nF1KpVOXl5RwOx8bG5ptvvomIiHj58uW65mN3d3d0dPRXX33161//OiUlBZ5wChkKzGIj9e7dOy6X++WXX/785z+3tbVdv/hbyp0cP34cQRCJRFJfX78BPcehoaHz5887OTmhUCgcDpednT0yMrLmrzI+Pn7jxg0CgbBv376//OUvP/3pT48fPw6zGDIUmMXGaGFhITo6+vDhw9euXUMQxM7Orq+vzyC3cf/+fTabjcfjr127tpHb5PRHOtna2lpbW/v7+9fW1q7trpCXL1/SaDQ2m93c3JyZmfn73/8+ISEBZjFkKDCLjVFBQYGNjU1ERERPTw8Oh/vmm282Povb2tqioqIIBEJoaOiLFy82+NWB8fHxrKwsPB6PQqEOHz584cKFNfx8MDo62tbWNj8/r9Ppbt68+bvf/S4hIQFuAoQMBWax0enr6wOl1gcHB/v7+48cObLBWTw1NXXz5k0KheLu7n737l2Dx9Pz588jIiL27NmDQqH4fP6jR49AgK6hjIyML774AmYxZEAwi42LWq2OiYmxtbUtLCzU6XQ9PT0bmcVarba2tlYmk5HJ5Pj4+LVasrZ609PThYWFXl5eFhYWBw4cSEhI6OzsXMPrwyyGDA5msXGpqak5ePBgQEAA2BD8+vVrkMUbMHcHZswQBPH19X306NF6v9wKgMIXBw4csLCw8PLyKiwsXKtGC7MYMjiYxUZkZGSEw+EQCARQ9len0w0NDWEwmD179qzrVjSlUvno0SM+n+/q6pqcnDw4OLh+r7VKc3Nz5eXlAoHAwsLC3t4+LCyspaVl9ZeFWQwZHMxiI5KYmPib3/yGw+FUVVVVVVVVV1fn5OTs2rXr73//e35+fmtr63pUz+np6YmPj3dxcfH3919KlTVj0Nvbe+HCBUdHRxQKRSAQbty4MT4+vpoLwiyGDA5msbFYWFgQCoW//OUvrays9uzZs3Pnzt27d1taWv7nf/7n559/jkKhvL29Ozo61vAVZ2Zm8vPzvb29iUTitWvXxsbG1vDi602lUlVXVwcGBtrY2Nja2srl8urq6hWvSINZDBkczGJjAcpIXr58+dSpU4mJiSdOnDh9+nRwcPBXX321ZcuW0NDQrKysgYGBtXq5lpaWoKAgBEEiIiIaGhrW6rIbbHh4+Pbt2wQCAYVCOTs7p6amrmySMzs7e8uWLSdPnoR7oCFDgVlsLD6aAr29vc7OznZ2dmtYbX1iYiIjI4NEIlEolLy8PDM46AicsLdr1y4rKyuBQFBeXr6UwRyNRqNQKKanp2dnZy9duvQ///M/MTEx4+PjCoVibm4OhjK0wWAWG7Wenh57e/uvv/56rXrElZWVMpkMQZDY2NiXL1+uyTWNwfj4eFFREYPBsLS0dHBwOH78+KtXrz79I4ODg4mJiWQymUKhWFpa/r//9//+9Kc/EQgEHx8fY1hVDW02MIuN2vDwcExMjEQiWX2/eHh4+MSJEy4uLhwOp6ysTKFQrMkdGpWurq7k5OT9+/eDRW/37t37xPqTgYGBqKioQ4cOfffddw4ODkeOHHFwcPj222/xeHxeXt4HB6dC0HqDWWzUNBrNxMTEyMiIRqNZ8UXUanVpaamvry8Oh0tJSfmhg0HNg0KhePLkiVgs3r59+969eyMiIpqamj76nSqVanBwsKurq7Ozs7u7+927dz09PeCfzWDcBjI5MIvNXF9fX0REBBqNlkqlVVVVxlAHeQMMDAxcvXr1yJEjKBSKRCJlZmauctEbBK03mMVmS6VS5efnU6lUsGTNsBWQN97CwkJtbW1QUJCtrS043rSqqgqOAkNGC2axeXr58mVgYCCRSAwPD29sbNy0o5/Dw8M5OTmurq4oFAqNRqelpRnzrkJoM4NZbG7m5uYyMjKwWCyDwSgsLIRDnxqNpr29/dixYzt37ty+fTuXyy0tLd0kYzWQCYFZbFaampoEAgEOhzt58qTxVFkzBpOTk8XFxd7e3paWlgcOHDCqKnQQpINZbDampqbOnj3r7OwsFoufPn265hV+zcObN2+Sk5N3795tbW3t6el59+7d9SjxAUErALPY5Gk0mqqqKhaLhcfjL1y4AMdDP02hUDx9+pTP59vY2NjZ2YWGhra2thr6piAIZrGJ6+3tPXbsmJOTU2hoaHNzM1wnsEQjIyOZmZmHDh2ysrLC4/HZ2dmTk5OGviloU4NZbKpmZ2dLS0sZDAaRSMzNzYVRslwqlaqxsdHf39/W1nbHjh1isXjNjzeFoKWDWWx6tFptW1tbRESEk5MTmIOChWxWbGJiIjc3l0AgWFlZOTg4nDt3bmhoyNA3BW1GMItNzMTExK1bt1xdXT09PdfjFM5NSKPRtLW1RUZG2tvb29jYsFis8vJy+OsAbTCYxSZDqVQ+e/YsICAAQZCTJ09uwAl4m8rs7GxJSQmdTgdzevADB7TBYBabhr6+vrNnz4KDQevq6jbtPrr11tfXd/r06YMHD1paWlKp1Pv3709MTBj6pqBNAWaxsZudnX3w4IFAIMBgMGlpaWZZ69KoqNXq8vJyPp+/Y8eObdu2HT16tLm5Gf7xg9YbzGLjBTbvxsXFIQji5+fX0tICPzJvmLGxscuXL2OxWCsrKwRBsrKyNltxJWiDwSw2UlNTU3fu3PHw8MDj8Tdu3IBrrQyirq4uKCho165dNjY2AQEBVVVVcLIUWicwi42OUqmsr68PCQnB4/FhYWHt7e2GvqNNbXp6+vbt2zQazdra+uDBg2lpab29vYa+KcgMwSw2LiMjI1euXMHj8XQ6/d69e6s5zgNaQ21tbbGxsfb29tbW1jwe78GDB/D3BVpbMIuNxdzcXGVlpZ+fHzgYFHa+jM3c3FxRURGHw9m2bduePXsSEhJevXoF/1hCawVmsVHo7e09deoUDocTiUQPHz6Ec3RG6+3bt6mpqWDRG41Gu3fvHlz0Bq0JmMUGNjMzU1ZWxmazXVxczp49OzY2Zug7gn6ESqWqqKiQSqU7d+785ptvwsLCGhoa4OQqtEowiw2po6MjJiYGh8MFBATU1NQY+nagZRgaGrp+/ToGg0GhUDgcLisrCxaygFYDZrFhTExM3Llzx93dnUgkZmVlTU9PG/qOoJVobGwMDg7es2fPtm3bwEnbcNEbtDIwiw2gqakpPDwcQZCjR4++ePHC0LcDrYr+zyoKhXJ0dDx//jycd4VWAGbxhhodHb18+TIOh2MwGEVFRbAPZTZevXoVExNz4MABFArFYrHKysrgZx1oWWAWbxCtVltZWSmTybBYbGJi4tu3bw19R9Aam52dLS4uZrFYKBRqz5498fHxnZ2dhr4pyGTALN4I/f39ycnJCILw+fyKigq4ZM2M9fX1paamOjo6olAoKpUKF71BSwSzeH2pVKqSkhI2m00kEi9evDg+Pm7oO4LWnVKprKiokEgk1tbWO3bsCAsLa2pqMvRNQcYOZvE6AkvWsFisv79/S0uLoW8H2lAjIyMZGRlYLBaFQiEIcv369ZGREUPfFGS8YBavi9nZ2ZycHAqFQiaTb9++PTc3Z+g7ggyjqakpNDR0x44dKBRKIpE8ffr0o7tCpqam4G6RTQ5m8dpramoKCAjAYrExMTGwyho0NTWVl5dHpVItLCwcHBxSU1M/OB+rp6cnLi7u8uXLcGR5M9ukWax9b2U/Pjc3V1NT8/Llyw++Pjo6euHCBSwWy2KxSkpK4GEQkF5XV1dCQsKePXssLCx8fHyKi4v1R7S0tbU5OTnZ2dmVl5ev5iW0Wq1Go4HlikzUpsjiubm5wcHB1tbW6urq8vLyO3fuXL9+PTMzMysrq6Sk5MmTJ8+ePevs7JycnFzK50S1Wl1UVMTj8UpLSxd/saKigs/nIwiSlJQEV/tD3wdqj7BYLAsLi/3798fGxr569Uqn0ymVymPHjqFQqKCgoKWPKatUqrGxsVevXj179uzJkyeFhYU3btzIzMzMzMy8e/fukydPqqqqWltbR0ZGFhYW1vNtQWvDnLN4amqqs7OzqKjo9OnTwcHBIpGIzWYzGAwKhYLH4/F4PJFIpNFoPj4+HA7Hz88vOjr66tWrlZWVfX19nxjhHR8fZ7FYbDZbf+jOmzdvjh8/jiCIVCqtqKjYqPcHmaS3b9+mp6c7ODigUCgymZyfn69QKN6+fUsmk/fs2fOjXePZ2dm+vr6KiopLly5FRETIZDIOh+Pj4+Ph4UEgEPB4PIFAcHd39/b2ZrPZYrE4NDQ0NTW1uLi4q6trampqY94jtALmmcX9/f0FBQWxsbFSqZRGozk7Ozs4ODg5OaHRaBcXFwRBsO9hMBg0Gu3s7Hz48OFDhw7h8Xg2mx0QEJCamtrQ0PD9rVMqlerGjRsIghQUFOje17RlMBh4PP7SpUujo6OGeLuQiVEqldXV1RKJxMrKavfu3WFhYa2trYmJiTt27AgKCvqhg/XGx8erqqqSk5P9/f1ZLBYWiz106NCRI0fQaDQajcZgMPpWjSCIi4sLGo12cnI6ePAgGo2m0+kymSwuLq60tBTWMDJO5pbFfX19d+/eDQ0N9fT0dHJycnR0dHFxwePxrq6uHh4eXl5eDAYD9GoBJpPJYDDodLq7uzuJRMJisSC4sVgsj8dLSUmpr6+fnJzUX39kZIREIkml0oWFhba2toiICARBQkJC4AJSaLlGRkbAYhtLS0s8Hh8YGHjw4EF7e/uioqIPZjLGxsaqqqoSExNZLBYGgzl06JCzszMWiyWRSO7u7nQ6ncFgMJlMfatmsVigVVOpVFdXVzwej0ajHR0dnZycvL29o6KiSktLBwcHDfXGoY8ynyyenJwsKSkJDQ318PA4cuSIs7MzHo93c3Oj0+m+vr5CoVAikUilUqlUKpPJ/N6TyWRSqVQikYjFYj6fz2QyPT09SSQSgiBHjhzB4/EcDiclJQUsh9BqtXl5eR4eHtnZ2QUFBa6uru7u7nl5eXAHB7QsKpVqZGRkenp6bm6utrY2KChoz549dnZ2tra2KBQqICBAH5RqtbqpqenEiRMsFgu0SSwWCzoWTCaTz+eLxWLQsH+oVQsEAl9fXzqdTiaTcTics7MzGo328vKKjIx88uTJ7OysYR8FpGcmWdzb23vu3DlPT08w4IDD4SgUCpPJFIlEMplMJpPJ5XK5XO73w8A3yGQyiUTC5/PpdDqJRMJgMEeOHCESiXK5vLKysru728fHB4/Hx8TEcLncU6dO9fT0GPqtQ6bn6dOnYrFYJBJFR0fHx8efOHHC09MT9d6BAwcePnyo0+kUCsX9+/dFIlVuBnwAACAASURBVBEej3dyckIQxNXV1cvLSyAQgPBdYqsG6SwSiZhMJoVCwWKxTk5OGAzG29s7IyMDDlkYCXPI4qamppiYGFdXVycnJywW6+bmxmKxxGLx4oRdIv2PSKXSxYns4uLCZrM5HM6f//znn/3sZ7t27QoJCSkuLr5///758+dTUlIuXrzY2tpq6CcBmQCtVnvv3j0ymWxvb793794DBw7s379/586dlpaW+jiWyWR1dXXXr18Hsx0YDIZEIulTeHHCLqtV+/n5gUR2c3MDiezm5paUlNTR0WHopwKZeBZrNJonT55IJBIwIkYgEBgMhkgkAo1v6Y31+/QhzuVy3d3dcTico6Pj//3f//3kJz/585//7OrqCj79gY9+4HWLi4sN/Twg0zAxMdHa2lpQUHDz5s3bt2+fPn06Pj7+1KlTERERAQEBQUFBTCbTx8fH3d0djAtTqVQ+n7/6Vq0PZaFQSKfTwW8NiUQKDg6GEx4GZ8JZDKpQcrlcBEEwGIyrqyubzQa9htW01+8nMmi4aDTa1tbWysrKzc3t3r17z58/r6qqev78eXt7e3t7e2dnJ9w0BS2LVqtVq9VqtXpubk6hUCgUisnJyfHx8devX4eGhjo7Ozs7OxMIBC8vL7FY7O/vv6xPeJ8AElkikTCZTBKJ5OLigsPh5HL58+fPDf1INjUTzuKmpiaJRILBYBAEoVAoPB4PNLI1aa+LG66fn59UKmUwGAQCAXRSrl69CsvAQ+thbGzs/PnzHh4eCIIQiUQmk7m23Qs9cE0Oh+Pq6orBYHA4XEhICBysMCBTzeKOjo7g4GCwlNLNzU3/CW5t2+vihiuTyXx8fIhEIoIgNBotKysLrpyH1tb4+Pi5c+fIZLKLiwuBQGAymevdquVyuT6O8Xh8bGxsd3e3oR/DJmWSWTw9PZ2YmIjD4cDMMpfLXY+Ow/cbrkQiodPpWCwWjUb7+PiUlZUZ+klAZuXOnTseHh4gFr29vUGPeF1bNfitAfW1wUDf2bNn9YUyoI1kelmsUqkePHjg7u4O+g5sNlu/pnK9+fn5icVi8PkRj8eHh4fDo5KgtdLV1SWXy8FHPTqdLpVKN6xVy2QyJpMJOjcMBuPp06eGfhibkellcW9vr5+fH9jxSaPRNqzJAnK5nM/nk8lkNBpNpVJzcnLggUnQ6qlUqnPnzrm6uoIxN4FAsN494g9atUQi8fT01I9ULN5rCm0ME8viubm57OxsPB4PPk8JBIKVBbFEIpFIJCv4QdAH9/b2xuFwWCxWJBI1Nzcb+qlAJq++vp7D4SAIgsPhwDDx0tsk2GKnB7aBLJdcLufxeGCkgkKh5Obmwk7GBjOxLO7t7RUKhaDEBJPJXEGbk8lkYrFY9r4vsIKG6+fnJxQKKRSKi4sLhULJzMyErRZaDY1Gk5KSQiAQMBiMh4cH2Ka03GYpf08qlQqFQrDpf1mtWiqVenl5gcpZISEhcGf/BjOlLNZoNOXl5WDOl0KhrKzJikSi0NDQ27dvl5SUxMfHg1xeFtA1ZjKZoD5hVFRUX1+foZ8NZMLevHkDRopB/ZOlj06AjnBSUtLdu3dLSkpKS0sfPHhw6dKlsLCwkJAQML2x9IYNxt9cXV3BYQg1NTWGfjCbiyll8dTU1KlTp3A4HA6HA7PMy8piPz8/gUAgk8lKSkrm5ubUanVDQ0NUVBT44rIs7hozmUw41wGtRkFBAZ1ORxDE3d1dKBQuvVWLRCKRSFRQUKBSqZTvzczMjI2N9fT0ZGVl+fv7Lz2O/fz8JBIJ6BqDY8sN/WA2F1PK4jdv3nC5XBcXFyKRyOPxVhCgfD4/MjISHKag0+kmJyfT09P5fP5yRyrAbwuNRgPDFFevXoUH20Aro1arT5w4AaZAQA9j6Y0QjEWAtZUjIyP19fUNDQ0tLS1geGFqaur69esikWjpcSyXy319fbFYLA6HCwoKgvW4N5LJZLFGo3n06BGZTMZgMO7u7isYoBCJRFKpNC8vb2ZmZmpqamZmRqvVPn36NDQ0VF/Obem/Bn5+fiwWSz9MAQ9Vglamp6fHz88Pi8USCASwUn7pjXBxFj969EgikYCF9mlpaaBBPnz4UCQSLb2vLZfLBQIBmUxGEITNZldXVxv46WwmJpPF8/Pz2dnZRCIRi8V6eXmtYICCx+P5+/s3Nzer1erKysq6ujqVStXf35+QkMDj8VbQNebz+W5ubgiCiESihoYGQz8hyCTV1taCmirLHaD4IIuLi4tBRWMej+fj4wPOnXny5MmyshgMMdNoNFBX4NatWwZ+OpuJyWTx9PT0uXPn8Hg8WPSz3CyWSqUCgeDkyZP9/f2Tk5MnTpxISkoaGRlRqVTXr18Xi8UryGKRSESlUsEePHjMHbQyDx8+9Pb2RhDE09MTlBhcegv8fhZzuVwOhxMYGFhTU6PRaEpLS5ebxVKp1MfHB0EQAoFw+fJluEZow5hMFo+NjR0/fhx8lPP19V1ubvL5fLlcDibZurq6wsPDhUIhqDj84sWL6Ojo5c7ggYkOT09PZ2dnT0/PkpISQz8hyCTl5eVRqVQMBkOn05c18vZBFjc1NaWmpp47d+7ixYs1NTVKpbKzs/PUqVNCoXBZqyn8/PzYbDZY6Xz69GmYxRvGZLJ4eHg4NDQU/Lle7sQdqEcVFBTU3t6uVqtzcnJ4PJ5AICgsLFQqlVNTU8nJyVwud1ldY/30nbOzs4eHR15enqGfEGSSrl69Cs4rWO7SIH0Wl5aW6nQ60JIVCoVSqQRXrq2tjYiI0B8CskSgWhCYvouJiYFZvGFMJov7+/vFYjFYRLHc7XZisVgoFF68eHFsbGxoaCguLo7BYPD5/ISEBHBIUmFhYUBAwLJm8MD0HZ1Od3FxASfgGfoJQSYpNTUVLKIAe5dWnMU9PT0lJSVlZWUlJSVNTU3gILvm5uaEhIRlDcHJ5XIulwu2lYaHh8MFQhvGZLJ4cHDQ398fg8EQiURQIXPpTZbH4wUGBoLptdHR0QcPHuTm5ubl5eXn54Pp5v7+/uPHjy+ra6zPYjQa7eHhkZOTY+gnBJmk8+fPgx13Pj4+shVlMRijKCwspNPpLBaLyWQGBQWVlpaCOC4qKgJn6y3xsiCLsVgsFouNjIyEWbxhTCaLR0dHjx07BsaLORzOEhuWTCaTSqUikSglJQXsjpudnVUoFPPz83Nzc7Ozs7OzsxqNRqFQnD17dlmrKcDvDBgvplKphYWFhn5CkEm6desWhULBYDDLXR30QRaXlZXxeDyw75nH4x07dgwUhn/06BH4XLj0ZW368eKkpCSYxRvGZLJ4cnLyzJkzYJ8oi8VaensFneiysjK1Wj0xMXH//v0rV65kZWVlZWVdu3YtKysLdI0rKytDQ0OFQuHSrywWi6lUqrOzs7e395MnTwz9hCCTBPqzGAyGRqOtZu6uqKjI29uby+Xy+XwWixUXF9fZ2anT6R4/frysLF68juL8+fNwvHjDmEwWKxSKy5cv4/F4LBa79FkOPz8/LpcbFhb28uVLrVZbU1MDBhbYbDabzfby8uJwOOXl5RqNZnp6OiUlZel78EDKg23QQqGwrq7O0E8IMklPnz5lsVhgffFq1rQ9evRIKpUGBAQEBgbKZLKcnJy5uTmlUnnnzp2lj1Es3gbt5uaWnZ0Ns3jDmEwWq1SqoqIiUNOPSqUuMYvFYrFEIsnJyZmfn5+dnb1w4cLiNRjgv165cgW894qKirCwsCW2WrBblEgkgoPCurq6DP2EIJPU0dEhEomwWCyJRAIrL5fS/GSLsvjRo0c6nW5ycvLFixdtbW1tbW3t7e0zMzPz8/OPHj0KDw8HO06Xfk0KhQKKyj98+NDQj2cTMZks1ul0HR0dXl5eLi4uJBJpKUspQDGggICAhw8fDg4O1tfXR0dHczicxT8oEomCg4Orq6v7+/sbGxvj4uKEQuGPNlx9FWNwyBM8lgZasdnZ2ZiYGHCcB4vFWvohNWC3kVgszs3N7e/vHxwcHBkZGX6vt7e3oKAgICBgWbMgYOIOnLErk8nAKiNoY5hSFo+NjUVGRurrbcuWMOkMus9RUVHHjx+PiooC1V0/+AaxWBwWFhYfHx8bGxsYGLiUhiuXy/Wb7uh0elFRkaGfDWTCsrOzwfSdp6fnCgqthIWFJSQkxC8SFxcXHR0N+iLLnY4Gg8V4PP7kyZNqtdrQz2YTMaUsnp+fz8/PB8MU7u7uEolkKV1jmUwmEAh8fX35fP4PVdcWCAQcDmfpPQj9AAUWi/X3929vbzf0s4FMWGtrq0AgAMMUPB5vuacrCYVCX19fzj/jcrnLrc0tl8uFQqG7uzuYSIRLgzaYKWWxTqfr6OgA2yuWuxN6iam9xCYrkUhAwUxXV9f09HSwkBOCVmZubg4MU4Cd0Cs4/tnvY5Z1Bdn73c9gl4dUKoXn6m4wE8vi6enpkydPgsG1lVXOXD25XM5iscD6fCaT+fjxY0M/FcjkFRQUgPPFiUTisipnrmGrFggEoO4giURKT0+HAxQbzMSyWKfTvXjxgs1mgwNrwSmNGxnHcrlcLBZTKBRnZ2c8Hp+SkgKPBYNWb2JiIi4ubvGRdxsZx4vLsyEIIpPJ9OctQBvG9LJ4YWHh2rVroGusPwp6Y+IYvBCDwcDhcAiCiMXi58+fG/p5QGaipqaGyWQua2p6rVo1qAfk6uqKIAiVSr1z546hH8ZmZHpZrNPp3r59C2pTYLFYKpUK9hStd8MF12ez2UQiERytdOvWrYWFBUM/DMhMzM/Pp6engzM1SCSSr6/vxrRq/egEBoNBECQ6OhoerWQQJpnFGo2murqazWaj0WgsFgtWAoHTZdavyfr5+fn6+oLyhlgsNikpaWhoyNBPAjIrvb290dHRWCwWTAvzeLx1jWMQxGDtBIIgaDRaLBY3NTUZ+jFsUiaZxTqdTqVSlZSUgDJpOBxuXeMY/D6AD3EgiKOjo9+9e2foZwCZoY6OjqCgINBFdXNzA0vc1qlVgyCmUqkIgmAwGC6XW1VVZegHsHmZahbrdLqFhYW8vDx3d3cXFxcwWAHKAK1h2wUpLJVKWSyWvkccFhYGKmBB0HpoaWmRSqUYDAaDwbi6urLZbLBlaW1btZ+fH4/Ho1AoYPKDxWKVlpbCqmwGZMJZrNPpFApFVlYWKFwJpvJ8fX3B8sxVJrK+vYpEIi8vL1DtGxxUDj/EQeuturpaJpMhCAKW0jMYDPCxb01aNVggr+9eYDAYFouVn58/Nzdn6Pe9qZl2Fut0upmZmcLCQh6PB1oVgUCg0+ng8LqVtV19z1oikfj6+rq7u+NwONBDSUxMBKc0GfpNQ2ZOo9G0tLRERUXh8XgXFxccDkelUjkcDuggr6ZVS6VSPp9Po9FA9wKLxcrl8vLyclhQxeBMPot1Op1arW5oaAgLCyMQCGBJEIlE8vLyAgUwQSsEDfGjLVjfBQbfJpPJxGIxSGFwQVB0IjMzc3h42NDvFdpE3r17d/bsWSqVCkbhCAQCSGSwlX9xq/5+w/6gVYMU5vF4NBqNRCKB7gWJREpISGhvb4eFMY2BOWQx0NPTk5aWxmQywfgXDocjEok0Go3D4ehLr4Gm6e/vDxqov78/+GfQUsVisUAgYDKZIIXBnlQ3N7eAgICysjLYcYA23vj4+J07d6RSKZlMBomMx+OpVCqLxRIIBOAgO32rDggI+KFW7evr6+HhASqogH1SXC43IyNjYGDA0G8R+gfzyWKdTjc5OVlbW5ucnAy21YNExuPxJBLJw8PDx8eHzWbzeDyhUCgSiUQikUAg4PP5HA6HxWJ5eXlRKBQikQjK1YMUlsvlt27devv2LZzTgAxlYWHh9evXmZmZMpmMTCaDeQs8Hk8kEt3d3RkMBovF4nK5AoFAIBCAisYCgYDL5bLZbB8fHyqVSiKRCAQC6AvjcDgOh3P27NmWlhbYvTAqZpXFwPj4eF1dXXJyskQi8fDwcHFxAaEMEIlEIpEIjpABbRSPx+PxeFASBYw4M5nM4ODg7Ozsnp4eOKEBGYPZ2dnXr19nZGQEBQX5+PjogxU0aSwWe+jQoe++++7IkSNgjG5xwwY7mz09PaVSaWpqamNj4+TkpKHfEPQhM8xiYGJioqurq6ioKDU1NTw8nMPhgGEyPB6/d+/eP/zhD3/729/AVhFQrdXDw0MikRw7diwjI6OysrKvrw+mMGRsFApFb29vRUXFlStXYmJiZDIZyGU7O7utW7f+/e9/t7CwsLOzc3Z2Bp/wyGQyl8s9evTo2bNnS0pKuru7p6amDP0moI8z2ywGVCrV1NTUwMDAs2fPcnJycnJywsPDra2t7e3tt2/ffuTIkeTkZHAOaXFxcVtb2+jo6OzsLJzKgIyZVqtVKBTj4+OvXr2Kj4+3t7e3sLBAECQ4OJhAIGzdunX37t2hoaF5eXkFBQV1dXWDg4PT09MqlcrQNw59ipln8WJKpXJ4eDgwMNDLy+v58+e3bt0iEAilpaVKpXJ+fh62VMjkPH78mEwmo1AoBoNRWVk5MTHx7NkzGo1mYWHBZDLb2trgPIcJ2VxZnJaWhsfjS0tLdTqdWq1OTEyk0Whw7wZkcqanp69evXr48OHt27f7+/u3tbXp/1NLSwuPx7OxsaFSqU+fPjXgTULLslmyWKvV3r5928XF5fz58/ou8MDAAFhE8ebNG8PeHgQtXU9PT0xMjK2trZ2dXXJycn9//wff0N3dHRgYiEKhnJ2d79+/D3cnmYTNksUVFRUIghw9evSD85BaW1tJJFJwcDAsCQ+ZhIaGBi6Xa21t7eTklJub+0O/tv39/fHx8Tt27Pj2228zMjLM+7fbPGyKLO7s7KTT6Ww2+6NHeJWVlR0+fPjMmTOwGDFkzBYWFoqKiohEIgqFotPplZWVn+7wTk5Onj9/fs+ePba2tmfOnJmYmNiwW4VWwPyzeGRkJCQkhEKh1NXVffQbNBrN1atXDx06lJeXt8H3BkFLND09fenSpf3799vY2AQEBHR2di7lp+bm5m7evPntt9/a2NhER0f39vau931CK2bmWTw3N5ecnOzs7PzpY2Pm5uZiY2NxOFxlZeWG3RsELVFvb++xY8fAAPHp06dHRkaW/rNKpbK4uBiLxVpZWfn7+y8xxKGNZ85ZrNVqc3NzHR0dz549+6PTFyMjI0KhkE6nL56ShiA9jUYzNjZWX19fWlpaUVHR09OjVCo34EWbmpoEAoGVlZWTk9Pt27dXsHFZq9VWV1fT6XRra2s2m11XVwdX0Bshc87impoaLBYbERExPT29lO/v6uoik8lSqXRwcHC97w0yLdPT01lZWR4eHtbW1n/729/+8Ic/fP3118ePH19i01qZ+fn5goICAoFgZWVFp9MrKipWsyKira1NIpFYW1u7uro+ePAALqg3NmabxZ2dnWw2m8/n9/T0LP2nqqqqnJ2djx8/DsumQIs9e/bsu+++8/LyunTp0u3btyMjI//7v//717/+9YkTJz5YmbNWJiYmzp07t2/fvh07dgQHB6/JUTI9PT1hYWE7duxAo9F5eXlwl79RMc8sHhkZCQoKIpFIz549W+7P5ubmOjk5ZWRkwI4DBGi12t7e3urqan0Ba41Gk5mZ+ZOf/OTLL7+sqKhY81fs7e2NioqytLS0t7dPS0tb1gDxp42Ojp4+fdrOzm7Pnj0XL15c1349tCxmmMVKpTIlJcXJyen+/fsr+HGtVnv69GkXF5fi4uI1vzfIRH1/gLWxsfG3v/3tr371q8LCwjV8ITBAzOFwUCiUk5PTnTt31nyp5fT09OXLlw8cOPDNN98kJSXBEsZGwtyyWKvV3rt3z9nZ+cKFCyseXFMoFHK53M3NDW6Phn5ITU3Nb37zm6+++qq+vn6trrmwsFBcXEwgECwtLcEK4rW68gdUKtXdu3ednZ1RKFRQUNCyxvGgdWJuWVxTU0MgEI4ePTo2Nraa6/T19dFoND6f39fXt1b3BpmTGzdu/OpXv/Lx8VmrPRTj4+OguwoGiNvb29fksp/w8OFDsHNEKBS2trau98tBn2ZWWfz27VsGg+Hj47Mmf+cbGxtJJFJ8fDws+Qp94M2bN05OTn/9619LSkrW5II9PT2xsbE2NjZ79+49c+bMGg4Qf1pdXR2DwUChUFQq9Yc2Q62ASqUaGxsbGBgYHR2dn59fq8uaN/PJ4pmZmZiYGAKB0NDQsFbXvH//PoIgV65cgfN4kJ5CofDz8/v888+jo6NXP5ir1WpBiQkUCoUgSG5u7gYvb2hra+Pz+ZaWlgQC4dGjR6ts6vPz8y9evDh//jyXy6VQKHQ6PTQ0tKGhAa5o/lFmksUqler8+fNHjhwpKipa2yunp6eDMpuwMUE6nW56ejoqKuqLL76g0+nfL5C2XPPz80VFRQQCAYVC+fj41NTUrMlNLldPT8/Ro0e3bdvm4OCQk5Ozmj8GtbW1FArF0dHR09OTwWAcPnz4l7/85f79+1ewommzMZMsLiwsdHR0TE1NXfMPRPPz80ePHnV3d29sbFzbK0MmB+yV/+1vf+vj47P65QeTk5MXL17ct2/ftm3bgoODDbs7eXR09MSJEzt37ty9e/eVK1dWNi6n1WqfPXsWExPz6NEj8JXJycmjR49+/vnnHh4eo6Oja3rL5sYcslhf93KdTlTs7+/39fXlcrnd3d3rcX3IJMzNzZ09e/avf/2rRCJZfYXVt2/fxsTEoFAoe3v7jRwg/gRQfmjv3r02NjYJCQkreI8ajeb7J4lUVlZ+8cUXW7Zsef78+RrdqXky+SweGBjgcrk+Pj7v3r1bv1dpbm7G4XAhISHwAN3NaXJy8uTJk3/605/4fD7YH6HVajUajVqt1mg0yxq/0mg09fX1fD4fhUKh0eicnBzjmd1SKpU5OTkODg4oFOro0aNrUtetsLDwZz/7mZ2d3Ucr1kJ6pp3Fs7OzkZGRaDR6Ddd4/pCCggIwDALLHG82Go0mIyPj888//+yzz9hs9qlTp2JjY2NiYqKiouLi4srKypa+DXpubq6goACsJPPx8THCuoBqtfrRo0eurq4WFhZCoXA1pbK0Wu3g4GBQUNAf//jHy5cvw8P3Ps0wWdzd3V1fX6/fUboyWq328uXLBw8ezM/PX6sb+7SzZ886ODjk5uYudx5vZmYGHER98+bNsrIyuLTetCiVyvT09K+++urrr7+2tLS0sLDYunXr1q1bv/766x07dpw8eXKJO4nHx8fPnz+/f//+bdu2RUREGHP5yoaGBrDWjcFgLLeu25s3b7KyslJTU8PCwtBotIODw6VLl9apaoc52egsHh4eTk9P37t3786dO3NyclZzqSdPnhw5ciQtLW3DFpxNT0+HhYW5uLgsvTuj1Wpra2vlcvnBgwdRKNTWrVt/97vffffdd/BQSBOi1WqHhobq6uoqKioePHhQWlpaVlZWVlZWUlJSXl7++vXrpezwfPv2bUREhKWl5b59+9LS0ox/Iqu9vd3Pzw+FQoHj0pe+i7W2ttbV1XX79u2WlpZffPGFnZ1dWlraKjtem8HGZfHU1FRhYSGTydy+fft//dd//fznPz937tyKF4p1dHSQyeSAgIAN3ojR19fHZDJpNNoS5/Hm5+djY2MPHDgQGRl59erVy5cvEwiE//iP/9i5c2dVVdV63y1kJOrq6jgcjoWFBQaDyc/PN5UCae/evYuMjNy2bZujo+PS67pNTEzU1tY+evQI/OkKCgr6+uuvuVwu3ML6aRuXxY2NjVgsFo/HFxQUBAQE/O///u+Ks3hkZITH49FoNIOc39zS0kIkEqVS6VLmvufm5urr6+vq6vTdiqGhIQKB8NlnnwmFQvjBzeyBQ+rweLyFhQWDwTDUCuIVGxkZSUlJsbOzs7e3v3jx4grmrvv7+ykUyi9+8YuN/AhrijYui9+8eVNYWAi6k2fPnt2yZUtqauoKrjM/Px8fH48gyBrur1uuoqKiI0eOxMfH/2iZ44/+sQkNDf3ss8/c3NzgcZDmbXx8/NKlSwcOHLC0tAwNDTXmAeJPmJmZyczM3Ldv3/bt25OSklZw0kJmZuYvf/lLoVBoigsENoxh5u4SEhK2bNly9uzZ5f6gRqPJzs52cHC4e/fuetzYEqlUqitXrjg4OGRkZKzgx6VS6b/9278FBATAJRlmrLu7Ozo6etu2bXv37j179qzxDxB/wsLCwp07d9BotIWFRWho6A9NPiuVyu+vz1Or1cHBwT/96U9jY2M34FQq02ViWfzkyZPDhw+fOnXK4P9TZ2dnjx07hkajy8vLl/WD09PTWCz2iy++uHfv3jrdG2RwtbW1LBbLwsICi8Xeu3fPVAaIP0Gr1T59+pRAIFhYWPD5/NbW1u9/5puYmLh27VpcXNyzZ88mJyenpqZ6e3tTU1N/97vf2djY1NbWGuTOTYUpZXFnZyeJRPLz8zOSwmmDg4NCodDd3X1Z5Q0vXbq0ZcsWX1/fVVb1hIyTUqm8d+8egiBgBfEaFj8zBo2NjT4+PqCu2/fXAs3Pz1++fPmbb76xsbFBEIRIJB4+fNjGxgaDwRQXF6/msL7NwGSyeGRkRC6Xe3p6GtXunRcvXtBoNIlEssQ9rPX19X/+85+3bt0Kq1uYpYmJCbCC2MLCIiIiwiwXknd3d0ulUlBVrri4+IPpuOnp6bKyspCQECaT6eXlxePxLl68aJA5dpNjGlmsUCgSExNdXFw2YH/dcj1+/JhIJCYkJPzosEltba29vf2XX36Zk5MDq76Zn9evX0dERGzbts3e3v78+fNmPDE7MDAQHR1tbW3t4OCQmZn50eVAc3Nz09PTxrO92/iZQBZrtdrc3FxHR8ebN2+u942tgEajycnJwWKxn57He/78+f79+//yl7/cuXNnw+4N2jB1dXVsNhv0FvPz880+gyYmJlJSUrZv325nZ5eenj49PQ27F6tkmCxOSkr6/e9/f/78+aV8c1VVFQ6HS0pKnEZFjgAAIABJREFUMvh83Q+Zn58/deoUHo//oXm8trY2LBZra2sLzzM1P/Pz83fv3gUDxEwms6amZpMUXpiZmbl+/To4FCoqKgqeYbpKG5rF+r+ciYmJv//978+dO6f/+g/9Ue3q6vLw8BAIBEa+JGhoaCg4OJhKpb548eKD/1RfX3/o0KGtW7cWFBQs/von3jVkKkZHR1NTU0EN4qioqNevXxv6jjaUUqksKipycnKysLAIDAyE48KrsXFZPDg4eO3ataioqISEhH379v37v//7oUOHIiMjk5OTF29LW2xoaEgqlZJIpA04h3H1Ojs72Ww2n89fvBj+3bt3JBLps88++/rrr48dO3b8+PGYmJjo6OiIiIi0tLRXr14Z8IahVerp6QkNDd2+ffvevXuvXLlixgPEn6DVap88eeLm5oZCoXg8HixSvGIbl8WvXr1iMBh/+ctf/va3v3355Zdbtmz54x//+NVXXx08ePDOnTvf3xy5sLCQnJzs5ORkQmV09KdQ6zdxdHZ2urm5/fa3v/3qq69QKNTf3vvTn/5EIBCqq6sNe8PQitXV1bFYLDBAfP/+fbMfIP60pqYm8DQ8PT1hq16Zjcviubm59vb26urq6urq+vr65ubmurq66urqpqam0dHR739av337tpOTU3Z29rre1drSarW3bt1ycnK6ePEi+MrCwkJPT09jY2N9fX3NIlVVVa2trUustQgZlfn5+YKCAiwWa2FhwWQynz17tkkGiD+tvb1dJpOhUCgcDldUVARLTyyXkdaSf/LkCQaDiY6ONrnqOfPz86dPn3ZyclrzU1AhYzA6OgqKvlpbW0dERMBjtxbr7e2NiYmxsbE5ePBgdna2Gew23EjGmMUdHR2enp4CgWD15+waxPj4eHBwMA6HM2D1Img9dHZ2RkRE2Nra7t+//9y5c6s/9c78jIyMnDlzxs7Obs+ePenp6fARLZ3RZfHExERgYKCbm9vLly8NfS8r9+bNGx8fH29v73U9hQ/aSFVVVUwm08rKikgk3r9/H3b6fsjs7Gx2dvZ3331na2sbGxsL17otkXFlMVio6+TkVFpaauh7Wa26ujoikRgcHGwMDxZaDZVKlZ+fj8FgLC0t+Xx+Q0MDLK3waUql8v79+zgczsbGxt/f3yTWQRmccWVxVlbWoUOHzp8/bwYD/1qttrCw0NnZ+cyZM4a+F2jlJiYm0tPT7e3tbWxsoqOj4QedJVKr1dXV1XQ63crKis1mNzU1GfqOjJ0RZfHTp08RBImOjjabc+/VavWFCxccHR1zc3MNfS/QSnR1dYWHh2/fvh2carE5VxCvRktLi0AgsLS0pFKpDx48MIM+1voxlizu7Oz08fHhcrlGVYZt9RQKRUREBAaDgafbmRatVvvs2TMWi2VtbU0gEO7du2e0W/CN3OvXr0NCQrZt2+bk5LQZKnWsmFFkMaiH6erqaoRl2Favv7+fy+UymUwz+zNjxpRK5Z07d7BYrI2NDY/Hq6+vhyuIV2NwcDAxMfGbb745cODAlStXDP4R3DgZPos1Gg1YkPtBuQZz8vLlSw8Pj5CQECOpgg99wvj4eEpKyt69e7dv3x4TE2OWNYg33tTU1MWLF+3t7W1tbZOTk+Foz/cZOIu1Wm1eXh4Gg7l48aJ5fwZ89OgRDoc7c+YMnII3Zt3d3UFBQdbW1pu5xMQ6WVhYuHXrFjiJFdZ1+z4DZ3FlZSUejw8NDTXyMmyrp9VqMzMzCQQCLCRvnDQaTU1Njbe3t6WlJR6PLykpMe/OgUGo1eqysjI0Go1CocRi8WYra/dphszizs5OOp3OYrFM9Kzy5VIqlYmJiWQyuaKiwtD3Av0TUIPY2dnZ2tqaw+HAYmPrR6vVVlVVkclkFArFYrGamppg1wQwWBYrFIqwsDAymbypNgqPj4/7+fl5eXnBapnGY3h4OC0tDQxlRkVF9fb2GvqOzF9bWxuPxwMfQR4/fgynRnWGymKlUpmSkoJGowsLCzfsRY1EV1cXg8GQyWRDQ0OGvhdI19nZGRYWtn379m+//fby5ctms7bd+PX09Pj7+9vY2Bw5cqSgoEBfZnbTMkAWg/k6Z2fn1NTUzbmpv6qqikQixcfHw5qZBqRSqSoqKhgMBgqFIhKJZWVlcCfCBhsaGkpMTLS1td21a9fVq1c3ZxroGSCLa2tryWRyeHj42NjYxryiEcrOzj58+PCVK1fgsgqDmJ2dzc3NdXJysrGxEQgEcIeuoUxNTaWlpe3evdvGxiYlJWUzZ8JGZ3FfXx+LxWIymZt8X79Wq42PjwdVkODcxfoZHBxsbW394Dd8bGwsLS1t586dO3fujIuLg4urDEupVN6+ffvQoUMWFhbh4eGLx+tVKlVra+vTp083Q0avYxYrlcqenp63b9/qs2Z6ejokJASHw9XU1Kzta5misbExqVT6wezl1NRUZ2fnyMgIDOjVm56eTkxMpNFoi8/n7urqCgsLs7Ky+vbbb69cuaJQKAx4h5BeSUkJOEtbLpe3tbWBL05OTsrl8t27d5vxRjC9dcziN2/eHD9+PCMjA0ySqlSqs2fPOjk53b17d21fyHS9evWKRqP5+vrqN3c1NzdHR0ffvXsXTmWsXm1trYODw+HDh8EJbGq1GqwgRqFQJBKpuLgYDhAZlcrKSjqdjkKhvL296+rqdDrd3NxcbGystbV1TEyM2U+urGMW19TUMJnMjIwM0MUrLCxEo9Hp6elwhmSxqqoqBEHCwsLADH5ra6tQKExOTob9tVVSq9XXrl0D/SyFQjE3Nwd2eFpZWQmFwk21ktKEvHjxQiwWW1lZubm5lZeXazSaJ0+efPvtt0QisbW11dB3t77WMYtLS0s9PT1LSkp0Ol1zczOBQAgKCoJlQb4vLy/v0KFD6enpCwsL4+PjgYGBR48ehbtvV6m3t5fL5drZ2eXm5o6OjoIB4l27diUkJMAVxMasp6cnMjISrHUrKirq7e1ls9n29vZmf4DkOmZxXl6eu7t7W1vbyMgIi8Wi0+lv3rxZ25cwG6dPnz58+HB+fr5Go4mIiOByucPDw4a+KdP26NGj3bt302i0oqKiiIgIS0tLR0fHrKysTb5wyiRMT0+np6fv27fP0dHx4sWLwcHBu3fvTkpKMu//d+uYxRkZGZ6enp2dnXFxcSQS6cWLFzqdbmpqqrGxsa2tDY6HDg4ONjc3g0KaSqUyIiICPKWTJ09SKBQTPXfVSMzPz6ekpKBQKCwWS6fT9+zZ4+3tDUpIz8/Pz87OwoEyIzQ3N9fZ2dnZ2Tk6Ojo9PZ2VlYVGow8cOIAgyPbt22k0mn5OzyytYxanpaVhMJhz5855e3s/ePBgaGjo4cOHcXFxOBzu1KlTcLDi6dOn3t7evr6+2dnZz58/7+npCQgISEhICAkJ8fDw2ORr/lYJHE2AQqEsLCxQKBSdTi8qKmpsbLx169axY8cSEhLq6+vhxJ2xef36tVAoJBKJPB4vLi7u+vXrISEhu3fvRqFQKBTq4MGDZnAM5iesYxYnJyf/9re/dXBwCAoKunPnjlQqxePxIpHozJkzdXV1sGPS29t748aNkJAQEonk7u5+5cqVCxcueHh4bN26FfaLV6m4uHjPnj2o9w4fPuzh4XH48GE7O7tt27ah0eh79+7BFmhs+vr6IiIicDjcgQMHduzYsX///m+//dba2hr8T7S1tU1NTTXjyhVrmcVKpVKhUExOTo6MjLx9+1YkEn322Wdbtmxxd3dnMpnHjx8vLCyE6+o/oFarnz17duHCBV9fXzc3t927d//Lv/zL1q1by8rKxsbGFArF7Ows7MH9KKVSOTs7OzU1NTo6Cg71QaFQNjY29vb2Dg4OeDzew8NDJBLFxsZevHixvLx8cHAQruA2QmNjY21tbZWVleATDJfLdXd3d3Jy2r17t5WVFVjrNjo6OjQ0NDExAZbHGPqW18xqs3hhYWFgYODFixfl5eW5ubmZmZnnzp07fvx4SEjIN99885Of/GTr1q0eHh5xcXFVVVVDQ0NwqdZiKpVqeHi4u7u7pqYmOTnZ29t77969v/jFL37961+7u7ufOnXq6tWrmZmZd+/era2t7erqGh8fN/QtGxGlUjk4OPjixYvHjx/r215SUpJcLj906NCuXbucnJxoNJq/v/+lS5eqq6v7+vpgX9iETE1NPX/+PDs7Ozz8/2PvPIPiSq+8/5ardj/YW7tll71bW05btev11Hrtcbk8yDuzE2Rb8gSNgM4555zD7W4yAqGIhCSQECJJIEQSUUIJEEokIREEKCFAEkLkHLvfD8dq9yp2N9A06P4+TGmg+3Lvuc/93/Oc55zzRPN4vC1btnz99dd6vX7fvn27du1KTk7OysrKy8urrKxsaWl58uTJWtdlL7V4cXHx0aNHDQ0N+fn5O3bs0Ov1YrGYw+EwmUwKhYLD4bZs2fLFF19s2rSJQCCIRCKTyWQwGEJDQ5OSki5cuNDS0vI+52wtLi729PTU19cXFhbGxcXp9XqlUqnRaBQKBY1G++abbz7//PM///nPBAKBTqczmUw+n69QKGw225EjR86dO9fS0vKei3J3d3dDQ0NhYeHu3bv1er1EIuFyuc6xFxQUtHXrViwWS6VSYU5msVh27NiRkZFx+fLl1tbW96Ggdu0yOjra0dFx5cqV7OzsnTt32mw2pVLJZrNJJFJQUFBQUBAWi8VisWQymcFgsFgskUik1WpjY2Ozs7OvXr364MGDNTqP9EaLHzx4UFRUFB4eLpfLWSwWDofDYDBEIpFCoVCpVJAPBoPBZDI5HA6LxaJSqUQiET5GJpP5fL5arU5MTKytrX0PFfnhw4fFxcVRUVFSqZTNZmOxWAwGQyAQSCQSlUplsVhcLpfNZjMYDAaDQaPRqFQqmUzG4XDBwcFgPZ1O9z5br6ysLCoqSqFQsNlsPB4fHBzsHHs0Go3JZDKZTBaLxWKx6HQ6jUYD6wUGBhIIBB6Pp1arDx48eP36dVSR/Y3x8fHGxsbk5GSDwSAUCikUSmBgIBaLhUeDTqfDbQVtodPpVCqVQqEQiUQMBoPFYplMplgsDgsLy8vL6+zsXHORZc+0+P79+4WFhSEhISDBOByORCIxGAwOhwM7dCgUCrVardVqtVqtTqfTarUKhUIul0ulUj6f79RlkBWZTJaQkHDt2rX3ZEfOhw8fFhUVhYaGstlseDO9ZD2lUqlWq3Uv0Gg0SqUSrMfj8dhsNo1GIxAI4BRIpdKDBw/euHHjPWm529XVVVRUFBYWBhIMjygsewqFQplM5jr2tFotWE+pVLqOPQKBEBwcTKFQJBLJgQMHrl69+p7PMPyEiYmJ+vr6o0ePKhQKCoUSHByMx+OpVCqTyeRyuRKJBJ4Op6potVq1Wg1Ph0gk4nK5DAYDXro4HI7BYFit1tzc3M7OztW+Mg9wV4snJiYuXboUHh7OZDLhgmECKJFI1Gq10WhEEMTyAusLLBaL8+dms1mv1ysUCoFAwGQySSQS+IMSieTo0aNdXV0+ud7VYWZmprKyMiwsjMlk4vF4HA5HoVDeZD1XG8K/EQRBEARCGU7rwYtQIpEkJyev733Dpqena2pqIiMjwXp4PB6sJxaLndZzGtDqgtOYMPaUSqVQKATrwftMJBIdPnwY3WNldent7U1PT5fL5RQKBYvFEolEBoPB5/PlcrlOpzObza4PxUuPBmAymbRarVQq5XK5NBoNBgmdTrdYLGfPnl0r6bNuaXF/f39WVpZEIiEQCM4nQS6XGwyGl5T3LTg/YDabtVqtSCRiMBgQu6BSqZGRkXV1detyaXtgYCAnJ0cikThVmMvlyuVyo9H4quy6vr3eYj2xWMxkMolEImhKeHh4fX39Gg2TvZ2BgYFTp07JZDICgeB8h8lkMhh7r30yX2s958d0Op2r9ahUanh4eG1t7Zqb0q4PWltb4+Li6HQ6DocDFRYKhRqNxmw2v1ZYXvt0OB8Qk8mkVCp5PB6VSoXHjcfjpaWlrYkM0Xdr8d27d+Pj4yEoQSKR2Gy2QqEwGo0vyYebOA2HIIhOpxMKhXQ6HY/HEwgEjUZTXl6+zhItHjx4sH//fgaDgcPhyGSy03ovDS8vrAeKDNbD4/FKpbKoqGituABu8uDBg4SEBIiqk0gkFoulUCicHoAX1oNnG8YeWI9AIBAIBJVKVVxcvM6s5+dMT09funTJZDIRiUQCgUClUp0qvJRHw2q1giJzuVwymQyv29jYWP9vLfQOLW5paQkPD4cZMYVCEQgEer3ei8fgTYZDEATyasFB5vF4ubm5U1NTvjXCStHW1hYeHg7+l6v1nNGbpVtPpVKxWCwIIrPZ7JMnT64bQeno6IiMjCSTyXg8nkwmr5z1YOxxOJzs7Ox1Yz0/Z2ZmprCwUCwWY7FYAoHAZDLlcrl3Kvzq/YVBYjQaxWIxpNbg8XiTyeTnzfnepsV3794NDw+HuASDwZDJZCaTyWazLcVSLwFW02q1PB4PQu9sNruwsHBmZsbnplhm7t+/HxkZCeOATqdLpVKTybREHXkJGLU6nY7P55PJZAwGw2az8/Ly1sHLDLYEBY+JRqPB2Fsh6/F4PPA2WCwW2jzIB8zNzZWXlwsEAli+5nK5Go1m6Sr80s0FB1kul0MsFIvFIgjS2tq62lf/Rt6oxY8ePdqxYweFQiEQCAwGQ6VSwRUui6VesprFYjEajQKBABZVhELh2bNn13TzoJ6enl27dkHsxWk98MVWyHpCodBpvfLy8rVuvT179kDaA4PBUCqVyIqNPXCghEIhuAI8Hq+kpAQtCVk55ufnq6urZTIZxJ34fL5zqr0S9xdBEJVKxWQyIRgVGRnpt0u1r9fi/v7+AwcOQDSNRqMpFArntG6FgEcCPBQ8Hq9SqS5fvrxGH4nnz58nJiaCq0Wn031gPZBjPp8P73+lUlldXb12rXfkyBEWi4XH42HsISsjxE5g7PH5fBh7Uqm0srISXcpbIRoaGrRaLeRLcLlcvV6/ojcXnBWVSsVgMCCLf/fu3dAc0d94vRYXFRVxOBxI8ZPJZMjK+HQvYbPZ9Ho9l8slEokkEikkJGQtJrotLCyUl5fTaDQsFguTa2SFpQSwWCxO62Gx2LCwsAcPHqy2MbyhvLycz+cTCAQKhSKVSn1vPSKRaDKZ1nea4GoxMDAQExMDgTs2m63T6XwgLDB+FAoFZGswGIycnBw/jOO9Ros7OjosFgsejycSiSKRCJJLVtpeyIsJo1arhXwjGo124sSJNRc47uzstNlsEAgTCoWIT15jgNN6OBwOrOeHA+7t3L17NywsDARRIBBAjNhn1tPpdDCZpVAoaWlpazrO44fMzs4WFRVBoROdTler1SsUmngV8I4lEgmZTCYQCFqt9tatW6ttj5d5WYtnZmaOHj0K+dIsFss3Ly5XkyEIAlnfRCJRq9W2tLSsqn08Y2Ji4vjx47DitCrWs1gsCoUCUnkMBoMfDri3MDc3l5mZCRMyJpOp0+l886C+ZD1YI1EoFM3NzattknXF/fv3jUYjZMRLJBLEh24K3F+TycTlciF/Ljk52d9aCLysxfX19SqVCgo6INDp9fNgMpn0L3AWR70TCN7BbJFCoezfv38N7f/a2NioVquhegVa0rhvLrPZbDAYvLCYKxA4hgFHIBD279+/hrou3Lx5U6/Xk0gkqI9HPIxOvGRAV0uazWaPrAdRsp07d74n1fk+YHJyMj09nUajQa4UrNd5NLaNRuOrN9dgMLh5c+H+KpVKaCTA4/EqKyv9qjzqb1oMRRbHjh2D9Ws+n+/1DNFoNKpUKpPJFBsbGxsbu23bNovFotFoDAaDO/ayWq0qlYpCoZBIJJVK1d7evqomcpeZmZmsrCwoH+LxeFDQ4abFzGazzWaLjo6OjY2NiYmJi4sLDQ1VqVQqlUqr1bpjN1cDqlQqKpWKwWAMBsNamVjY7fbMzEzIleZyuVBM5P5VgwGjoqJgyMW8IC4uLiIiwmg0mkwmN62nVqthXigWi/2/QGCt0NXVZTQag4ODqVQqJMZ4dHMRBAkLC4uJiXG9udu3b4+JiQkJCXFfjk0mk0AggEW85ORkv/Lz/qbF09PTjx8/joiIAB9eqVR6Ec0xm80wMT906FBxcXFbW1t7e3tzc3NFRUVSUlJUVJTZbH6n4Zw5FWQymclkFhYWronIXXd3d0xMDNT5KBQKj6REp9NB87DW1ta2tjboGZiRkXHs2LGDBw9GRkZCYb47h3LmVICo5efnr4mE2d7e3ujoaGhKB9bz6E1mMBgSEhJu3LjR0tLS1tbW1tbW2tra2tp69+7d6urqnTt3uukdw0wWciqYTOapU6fm5uZW2zZrnoWFhQsXLggEAqip8chNQRDEYDBYrda8vLzbt2/DAwI3t729vbGxMTExUavVunko8FTodDqJREIQxK/etX/T4vn5+crKSqFQiMfjORyOF7km0CohLCzswoULIyMjMzMzdrt9cXFxcXFxbm5ufHy8oqICurS8/ciucU8ikRgbG+v/zbQWFxerqqogOABTMI+sp1Ao8vPzp6am7Hb7wsLCwsICbJIyOTk5ODh45cqVuLg4rVbrpppYrValUgkVRzt37nz27Nlqm+fdXLp0CRqeeGE9k8mk0WhOnjw5Pz/vNCDgcDiGh4fz8vJAr92xHoIgYD0ikRgeHu7/Y8//GR0djY+PJ5FIJBJJKpVCfZ2bN9disWi12tDQ0JaWFtAT15s7OTl54sQJ9x1t16gxm80uLy/3nzDFX7W4s7NzZGTk6NGjsM4oFosRz6N1Op0uIiLi8uXLc3Nzi4uL7e3tZ86cKSkpKS0tra2tnZ2dbW1ttdlsWq32nUe2Wq16vZ5Op5PJZKVS6c/VMgCEwyBrUiQSuW83QKlUFhQUzM3NPX78uLS0tKio6MyZMxcuXIDNsxcWFpqamvbu3WsymdyRY5vNptPp6HQ6rOD5eemnw+GYm5s7duwY5DB4kXwCWnzq1CmHw9HX11daWlpcXFxWVlZWVnbmzJmioqL9+/fDx9w5GuS3QTqqSCRaW+uf/sm9e/f0en1QUBCNRnPn8X/pdoAWt7e3LywsNDQ0FBQUOG9uSUkJ7Cfg/gGtVqtEIiESiVQqNSkpyX9W8P6qxffu3evo6IiOjobiDpVK5WmAwmg0hoSElJaWzs/PLyws1NXV7dixQ6vV6vV6nU4XEhJy/Pjx48ePQ/zBnRsAE20ymczhcIqKivx8qtjb2xsXFwflCRDecd90iIsW19fXGwwGlUplMBg0Gk1kZGR1dTW8265cuWIwGNy0Hky0Ie5/+vRpPw9TPHv2LDY2lkqlOsM7XvjFOTk5Dofj9u3bTgMC7geLXa0HVaBMJjM/P39NhMj8FrvdXlVVBa0nYCXAOy2GNa3U1FSJRGI0Gp031/1gMWC1WtVqNfQ7ttls4O74A3/V4vv379fV1dlsNnDdPU3GgpSJAwcOQHXG3bt34+LiNBqN0QWdTufRirbZbJZKpWQyGRJQ/DxVtq2tzWq1ep3B7qrFRqNRo9GYTCb4R2hoaGVlpcPh6O/vT0xMdMc1hrEuk8nIZDKZTPbD9J2X6OjoCAkJIZPJLBbLU78J+b9afOvWLWhV7N1SuxO5XA7WO3ToENowaClAGyDIThGLxSaTyWu/eGpqKjU1VSwWO7XYi5trsVgMBgOHwyESiTKZ7Nq1a37SqvevWvzgwYPKykqtVgvBdS8CdjqdLiMjAzYtPn/+vFarfcmDM5lMnronzrDd3r17/fl5sNvt9fX1Go2GQCB4F2p3anFDQwOCIDDngheSUqlMSkqanJxcXFy8ePGi2Wx2x4ywRgHNufft2zc4OLjaRnobjY2NOp2OSCR6ESxGXucXq9VqeJl56hS/ZD00s23pjI+PZ2RkMBgML4LFyCt+cVpamkQicd5cL/xiBEGcs0YOh3Pp0iU/qXf/qxY/fPiwpKRELBbjcDg+n+/pPALc3qysLLvdPjExkZ+fr9frvXgGXIGpBCTeR0VF+fPzsLCwUFVVJRQKIW/RU+shb9BiBEHMZrNGozl06NDz588dDkdtbS3iXtwTrEelUrdu3RobG9vf37/aRnob1dXV0Gufx+NBe2KPrOeqxYODg9euXaupqbl27dqNGzeuXLly7NgxBEE8yteG5x/GXmhoKLp8txSGhoYOHDgAkwyFQuGFGwtafOfOnbm5uZqamtTU1JMnT+bk5Jw6dSo1NXXbtm1eJOMLBAKooigrK/OT5bu/anFXV1d2djaUJ0Lds3da7HA4hoeHT5w44Z0/4gpU9IJvgiCIP8+y5+fny8rKIIdcIBB4cbFv0WKtVnvo0CHYmKCxsRFxT1ZgjZRGowUFBUVHR/f29q62kd5GaWkph8PB4XBCodDTsYe45FHY7fb5+fnJ/8v58+cRBPGoig96acLeEDqdzs9nFX5Of38/9KCgUqnQG9Ojm+vUYljAn56eHhsbGx8fn5iYmJ6e7u3tTU5OVqvVHh3TarWKRCLYZz0/P99Pumj9TYvT09Ohd4YXSRSuWjwyMpKTk2MwGJZFi2EfX4PB4M++ydzcXGFhIYFAIBKJkAbgKe/UYshLu3HjBuKeXwypFDQaDYPBREdHd3d3r7aR3kZ+fj600YAUlKX4xQ8fPkxJSTly5EjKC3bt2uWm0ZxAKgVUfKhUKlSLl8LTp0/DwsKgymOJWmy32wcHB7u7ux8/fvzkyZO+vr7bt2/v37/f/fxiwGq1isVi6GGfm5vrJ3kBf9Pi3NxcHo8Hz4On8XXXGMXMzExpaalOp1u6FoNvQiKRbDabn/vFZ8+ehZZGAoHAiwDWW7RYpVIlJiaOjY3Z7fbq6mo348WufnFUVJSf+8Vnzpzh8Xh4PN67fkCuWtzU1KTRaGQymeYFHlUtAq5+sdFoRLV4KTx//hxSjCgUCjTy9vReONfupqenCwsLIyMjd70gJibGZrN5kUoBfjGNRissLPQLXQLmAAAgAElEQVQvv/jhw4fl5eUymQzixZ7G7CCPIiUlBRSztrYWfuKssoMSD/eLx5AX1agQs4uJifHneDEknEGpwtLjxZCp7TSaRqPJzs6en58fHR3NyspyU4uhjpxKpQYHB2/fvt3Pyz1qamrkcjlYb4nx4tu3b8OuwGYXPDoagiBQsg9jLyIiwp/nZP7PyMhIUlIShUIhk8lyudyLe+G6dnfs2DGhUAhiotPpQGQ8PSaCIFAJTafTz5w541/xYsij0Ol03hXdQVHT9u3bGxsbHQ7H0NDQqVOnEATRaDQ6nU6r1ZpMpu3bt+/evTsyMtLNG4C8aNhGJpMPHDjgz3uS2u32hoYGnU639DyK2tparVarUCj0er1ardbr9ceOHXv8+LHD4WhsbAwJCXEzv9hisTjb3R04cMDPOwQ1NjZCVyDICFxiThsYUOeCF2s7SqWSTCaTSKT4+Hh/9gP8n/Hx8czMTJg1SiQSr/MoIKctIyMDepZ5ekNdD+jsACUQCKqrq/0rj+L+/fv19fXQtpjJZHqX46nX65OTk8EFGx4eLi8v37t3765du3bv3n3ixIkHDx7cv3//0KFD7oSSIZ0Ltg5kMBiZmZl+Xq1w584dyM4G63mRXwxtN9rb2/fv379nzx74b0FBAThlvb29KSkpbkbh4d6JxWISicRgMI4fP+7PGYGOF02f4Ww1Go13tR5Qd3fv3j0wXUJCwv79++G/MTExyIsWM+5Yz5nbTqPRUlNT/Ty33c+ZmZk5ffo0j8eDlW2v84uhZ86yaLFOp2Oz2SQSSaPRNDQ0+Fd+8b1792CDu6U0BoKmdkePHgU/zuFwjI6OPnv2bHR0FKrI6+rqQkJC3ClYtFqtBoMBdtXm8/kVFRV+EtN5E319ffHx8bBbtlwu91SLFQrF6dOn4RqnpqYmJiZgmdhut4+Pj9++fTstLc3N6ATi0ncUj8eLRKKzZ8/6yerEmxgeHt69ezc0BpLL5Z52ajWZTGq1Ojc3F442OTk5MTEBSRQzMzOjo6Pl5eWISxT+7bj6TdCywM+t5+fY7fYbN27I5XLYqtzTGBRocVhY2L179+bm5o4fP75ELYZuLZAUEBUV5T/b3/ytH8XMzEx2djasHXuXWoS8WMTbt2/f1atX79+/PzIyMjY29uTJk5aWlgsXLuzfv9/NjgrOJAoSiaTX6/3HXm9idnY2Ly8PUim8SGvTaDRHjx5tamrq6Ojo7Ozs6Ojo6Oi4c+dOQ0NDVlYWGNb9tVCn9YKDgxEE6ezsXG3zvJucnBwWiwXLFZ6OPSg1SkpKamlpaW9v73Dh7t27bW1tOTk5UG3lztHAb4IMRaVSeffu3dW2zZrn8ePHNpsNUinUarWnWmwwGGw227lz55qamg4dOqTRaNz/+msPCEkUZDI5PT3df4Kff+vTNjs7W1tbq1AoYHNyL8IUAMSODQZDVFRUenp6dnb23r17oWbR/eYsyIsSXgjY+Y+93oTdbgfrwY4eXoQpwO2FdxUA/+tpcZGr9bBYbHx8vJ8Hi4G6ujq1Wu0M8ngx9l41IPzEi+U7KICGoju/anG7RhkfH09JSaHT6c5t27zIbHN/Xvj240ABNDR7qKys9JMAhcNVi6empgYHB2NiYpzbPno6VXQCVnPt3+FRATQEKDgcDplM5vF4Z8+e9fMABfD06dM9e/ZgsVin9Tw1mvEV3JxGvGQ9o9HIZrNhflNWVrYmWtsMDg7u2rULZkLejb3XGtCLN5kzQMFkMktLS9EAxdKx2+3Xrl2TSCQYDIbBYHi3exZIindZE05cAxTh4eH37t1bbdv8jZf3WDpx4gSkVXrXGeAlvEgqcmZQQPdOg8GwVnaDnp+fz8/Ph30zl8V6XuBs/UyhUIKDgy0Wy5oIUACnTp1isVjO/kq+tx4A1sPj8Uql0v+DY2uFJ0+e2Gw252Z3S5RU74AXLawiksnkzMxMv5pwv6zFHR0dJpMJj8eTSCTf7w+IvIh1QicRGo2Wnp6+hraCbm9vt1qtOByORCJ5Ub64LNbT6/VMJhNS648dO+bnGRSudHZ2WiwW2EAACvB8PPYgUgz7PFEolJSUlDU09vwc6NbG4XCwWCydTvc6BLrE+wvpMbC3bH19vf8EKByvarHD4SgoKIBVFGeCkS/3RUdeJGMRiUSbzfbw4cNVs43nzM/Pl5aWMhgMPB4P1rPZbL4xHfJC96FPNgaDCQ0NXXPrTmVlZeC2OPds96X1zGazRCIhkUgEAsFkMqFO8fLy7Nmzbdu24fF453aavpRjcFPYbDaU22VnZ/vbSsBrtPjp06eRkZGQEgBVZL55JGB+DdEcEonE4XDOnj3rJyUx7vPkyZMdO3bADqRe7KG5ROvBXl7QtLusrGxNxNld6e/v3759OxS8cblc2OjMZ9aDsQeR4rKyMr9ymtYBi4uL1dXVIpHImfqJ+GriCC9aoVBIIpHweHxYWJgfOnmv0WKHw1FTUyOVSiFSIRQKvd4Q2iNjWa1WjUYDe9uQyeS1kgDwEna7/fr161KpFEJj3jVY8Np60GEHh8Pt3bt3jXZRuH79ukqlgp16fTn2tFot1IYRicTt27evxbHn/4yNjR0+fJhMJuPxeJj6eJ0g4NH9RRBEIpFAZhGXy7106ZIfOnmv1+Lp6en8/HxoFQSxdmQlg3cWiwV62UCojkAghIeHd3R0rJJNlsrk5GRRURGLxcJgMBQKxQfWAymByBK89v1n5xhPmZqaKi4uhvayZDJZLBabzeaVth4UYsHYs1qta9d6/k9PTw9EKqDE14syS0/vL4IgUqkU1mMZDMaJEyf8s9HY67XY4XCMjo5mZGTAKhDIMXgoy241VykhEokkEslsNjc3N6+GNZaNsbGx7Oxs6EFKpVJhaxmbzbYS1oPCJEhiw+PxZrN5rW+XOT4+np2dDUmgZDLZ2Thw2a0HayEajYbNZhOJRDwer9fr17r1/J/Ozs7Q0FDwG5hM5gp5xyAsJpNJJpM5hTg5OdlvOz29UYsdDsfQ0NCRI0dAUEgkEp/P1+v1y7iUB8ZCEEShUDAYDHgYdDrd9evXfW6H5WdkZCQlJYVMJsPcgs/nwz54y2s9s9msUChgB2UsFqvRaPxn/66lMDo6mpqaCp4+jL2VsB7iMvawWKxSqbxy5cpqX/p7QXNzs9FoxGKxEKyQy+Uw+1kuRYahYjAYhEIhCDGFQtm/f39fX99qX/obeZsWOxyO/v7+5ORkCFZApYpKpTKbzUt38cBYRqNRJBKBschksslkqq6uXnMrTm+iv7//6NGjTCYzODiYSCSyWCzo37pc1jMYDBKJhEajwd0xmUxVVVXrxnoDAwNpaWkCgQCLxUI1I1hviU8sqDCMPYlEQqVSCQQCOAEXL15cN9bzf2CzY1jeoFAoIpHI6eot/f5aLBaNRsPlckkkEgaDYbPZ+/fv9/MdFd6hxQ6HY2ho6PTp0wqFAl5iNBpNKBRqNBqv32PwLYPBoFAoOBwOGItOp+/ataulpWWdPQzDw8OFhYVQcYTH46lUqtN6NpvNUy/POc7AetA7CYPBEAiEuLi4W7durT/rlZSUKJXKoKCg1449TzsbOFVYqVRCYScEkWJjY5uamtASOx/T0dGxe/duGo2GxWJJJBKLxZLL5VAk5YW2WK1W6Cuv1WrFYjGUXAcGBopEopycHD9v4e1wR4sdDsfMzExNTU1ISAgGgwGrOZ8KCOSBrLzp2YCfg6UQBDEYDHK5nM1mQ3fdrVu3crncjIwMZ3e3dcbMzMy1a9egoyYWiyUSiXQ6XSQSvWq9NymI03qgwnK5nMPhQOJXcHAwm80+evSon+/c4TWzs7NXr14NCQkhEAiQKegce5Av+JaxZ3mBzWZzWk+pVHK5XLBeUFAQn89PSUlZr9bzf/r7+0+cOCESicBZIZPJbDZbJpNBUz3njXvL0+EcA6DCIpGIwWBAygQOhzMYDJcuXfKr+ro34ZYWOxwOu93e3t6enJys0Wicikyn0/l8vlQqVavVBoMBWn6A+cBAYEdoT6HT6ZRKpVgsBhUmEAhbt25lMBjR0dHnz5/3t7zrZaezszM1NVWj0eBwOAwGA4rM4/FcreccfK9aT6vVKpVKiUTiqsI0Gi06OvrcuXPr3nr3799PTU3V6/VYLNb5PnNn7CEvurgpFAqxWAzWIxKJQUFBNBotMjKyoqLCP1fV3x8mJycvXboUFxfH4XCCg4NBkVksllAoVCgUsBOF6/11grxoQqJWq+VyuUAggHpdHA4XHBwsk8kOHz58586dtbJ84q4WA+Pj442NjUePHlWpVFu3bgXDgShzOByBQCAWi2UymUwmUygUcrlcJpNJJBKhUMjn81ksFpVKJRKJOBxu69atVCo1IiKitLS0t7d3rRhriUxMTNy6dSstLU2pVGIwmODgYMiipdFoYD2RSOS0HvwDrCcQCJhMJogIDocLCgqC1qvFxcXd3d1+sivBSjMxMdHU1JSWlqbRaIKCgsCNch17IpFIKpXKZDKVSqVSqUB8nWPP1XoUCiUiIuL06dM9PT1+mGf6HmK32/v6+s6fP79z504GgxEUFARvXDKZzGQy+Xy+UCiUSCRyuVwulyuVSrlcLpVKRSKRUCjkcrl0Oh0qm7FYbGBgoEQiSUxMvHHjxujo6GpfmQd4psXAxMREfX19enr6tm3bBAJBcHBwUFAQLB9BtR6JRKJQKBQKBUqZYW0Eg8Fs3bqVRCIZDIb4+PiSkpL380mYnJy8efNmZmZmTEyMSCQKDg4ODAx0tR6ZTIadpV6yXlBQEHRz3rdvX2lpaXd393tovampqaampuPHj8fGxopEIiwW+9LYo1KpGAzmm2++gfcc5Plhsdhvv/2WQCBotdr4+Hh4h62z2Pr6oK+v79y5c4mJiQiC0Gi0wMBAeOni8XjIdfn666+3bNkCIgOPBnjBgYGBXC43IiLi2LFj169fX1sqDHijxcDMzExPT8/169fz8/MTEhKMRiO8owgEQmBgYFBQEPwXVqsUCkVkZGRaWtr58+dbW1sHBwffE2/uTUxPTz9+/PjGjRsFBQUHDhwA60FGLbzbwIAUCkUgECgUiqioqNTU1HPnzoH13pOZxJuYnZ19/PhxbW3t6dOnDxw4YDKZhEIhj8ej0WjffvvtBx988MMf/vD3v/89g8EAZyoyMvLYsWNnz55tbm4eGBh4z8ee/zM6OtrR0XHx4sWMjIzY2Fi5XA7xpc8///zXv/71hg0btmzZQiaTORyOWCzW6/V79+7Nzc29cuXKw4cP1+6GWN5rsZPFxcWRkZGOjo76+vra2trKyspzLzh//nxNTU1DQ8Pt27d7enr8fM+6VcFpvYaGhhs3blRVVZ0/f95pwJqamvr6+lu3bnV3d6PWexW73T48PNzZ2dnQ0NDU1HTmzBkKhbJlyxaJRPLHP/4xLi6uqamppaUFtd4aZWZmBnYFampqOnr06B//+MfNmzdv2rRp06ZNBw8ebGpqampqunPnzsDAwDqYIy6DFqOg+AmlpaVUKrWiomJwcDA6OloikfT09Kz2SaEsAyMjI7CCV1tba7PZAgICIiMj/baCzjtQLUZZJ9TW1jIYjISEBAgEP3jwQCQShYSEPH/+fLVPDWVJjI2N7dmzh8Fg1NfXOxyO5uZmBoPx6aefHj58eD1lEKFajLIeuH//vlAoVKvVAwMDzh9evHiRSCQeOHBgTaSXoryWubm5jIyM4ODgU6dOQSDCbrefOXPm66+/3rRpU0lJyWqf4LKBajHKmmdkZCQiIoLJZLa3t7v+fH5+PiMjA4vFnj59+j1f7Vy71NTUEAiEffv2uS7KTU1NHT169JNPPiESieAsrwNQLUZZ2ywsLKSmpgYFBV26dOnV305NTUVHR5PJ5IaGBp+fGspSuX//PmzI8GqgaWBgICIiIiAgQKFQ+GFjeC9AtRhlbXP+/HkCgZCSkvKmlfSenh65XL5untj3h8HBQZvNxuVy39RB9/79+xKJZMOGDXv27FkHxZOoFqOsYVpaWthsdmho6NtT1mpra+l0emxs7DpbeV/HzMzMJCUl4XC48+fPvyW+dPnyZRwO9+mnn2ZlZa314h1Ui1HWKv39/QaDgc/nv7Or1OLiYl5eHgaDyczMXOtPrP8wNjZWVVV14MCBmJiY/fv3l5eXL+O2XhUVFcHBwWlpaW+/X/Pz8ydPnvz000+//fbb6urq5frrqwKqxShrksnJyfj4eCKR6GYgeHZ2NiEhgUAgvDasjOIpHR0dOp1u8+bNn3322RdffPGLX/ziRz/6kdFo7O/vX/rBb9++TaFQtm3b5k7kYXx8fNeuXQEBAVwud+1uzOZAtRhlLQJ+LuQ5uf+tZ8+eGY1GHo/3UroFihdUVFTQ6fSDBw/evn377t27ubm5n3zyyQ9+8IPw8PAlBoL6+/tVKpVEInE/vt/d3a3X6z/66KPQ0NBleRmsCqgWo6w9amtryWTy7t27PQ04tLa2stlss9ns/53F/ZmFhYXBwcFnz565dt/Pzc39p3/6pw8//LCxsdHrI09NTe3atYtCoXiaqXbz5k0qlbphw4YjR46s0Xp3VItR1hgPHz6ErolDQ0NefL2iogKHwyUlJc3MzCz7ub3PXLhw4Z//+Z9/9atfeZ0+aLfbT58+HRgYWFBQ4MV3y8vL//KXv/zxj38sLy/37gRWF1SLUdYSw8PD27Zto9FoXscZFhcXU1NT8Xj8eirZ8gdOnz79wx/+MDAw0OseIHV1dXg83us6ydnZ2SNHjmzYsIFCody8edO7c1hFUC1GWTPMzc2lpaVhMJiKioqlHGdsbCwqKopCoTQ1NS3Xub3nLCwshIWF/fjHP05ISPCuJenjx495PJ7BYFhK/5DBwcGIiIiPPvpIpVKtubZQqBaj+IjFxcXBwcHHjx975/XY7faLFy8SCITExMSln0xXV5dcLlepVB7tdDc6OtrV1dXU1NTR0bE++jQuF+Xl5R988AEWi/WuoGZiYiIyMpLNZre1tS3xTO7du8fn8z/66KM9e/Z41zloZGTk+fPnvg9hoVqM4iMqKiowGMzvf//7jIwML1yn5uZmLpdrNpuXqzXX9evXKRTKrl273Bn5k5OTFRUVZrP5yy+//Oyzzz7++OMtW7ZkZWXNzs4uy8msadrb2zdt2vRv//ZvZ8+e9eLrdrs9LS3tTVXsXlBTUxMcHPw///M/p06d8mh1d3R09PTp0zQajcvl3rp1a1lOxn1QLUbxBT09PXg8/rvf/e53vvOdkJAQT/MfBgYGEATh8XiPHj1arlOy2+35+fnBwcEnT55854cbGhqCgoIkEsnBgwfT0tKio6N/97vf/fKXv8zOzn7Pdwlpa2vbunXrL3/5y4yMDO8aMFVVVQUHB2dkZCxXGc7i4uLJkyc///zzwMDAy5cvu3NWExMTt2/fNhqNH3744Xe/+90PPvjA93noqBajrDjT09NxcXFUKlWn0/3Hf/xHSEiIR+7k5OTkgQMHcDjc1atXl/fEZmdn4+PjMRhMbW3t2z/Z3d197tw514DGqVOnvv/97//lL39ZxtfDmuPevXsEAuFXv/pVTk6Od0d4+PAhjUaLiooaGxtbxhObmJjYtWvXH/7wB4FA4E4ByLlz57788ksqlZqRkUGhUH7zm9/4vooP1WKUFae4uPjjjz8+dOhQVVXVhx9+aLFY3NfixcXF/Px8PB6fkZGxEuf25MkT2Gywq6vrLR971bdqbm7+2c9+9sEHH9TV1a3Eifk/d+/e5XA4H3/8sdc5ZIODg0ajUSwWr0Tbpp6eHrVaDTuAvL04e3Fxsb6+Pisrq7u7e3Z2FkGQ//qv/6qqqlr2U3o7qBajrCxdXV0YDIbNZg8MDFRXV3/wwQceaXFtbS2NRtu2bdvKraW0tLRwOJywsDCPen2VlZX9y7/8C5lM7uvrW6ET81vsdntbWxsej//Zz3528ODBkZGRoaGhwcHBgYGBwcHByclJd8ICc3NzCQkJeDx+5dqZNjQ0kMnkjz76KDk5+S0FIHa73bkMOzk5qdFofvWrX6FajLKumJmZ2bZt2+bNm2tqahwOx7lz5375y1+6r8WPHz9WKBRyuXyl9e78+fPBwcFHjx59S/B3fn5+ampqYmLi+fPnjY2NarX6z3/+8xotK1giU1NTERER/+///b/vfe97VCpVLpdzOBwOh0On06VSaWlpqTsvzpKSksDAwJVu819eXr558+bNmzefOXPGncj+xMQEqsUo65CqqqqNGzdu374d/I6Kigr3tXh0dDQ6OppOpy+lptZNFhYWMjMzg4ODKysr3/SZrq6u7du3GwwGBoPx29/+dtOmTUVFRSt9Yv7J9PT08ePHt27d+vXXX3/77bdff/31V1999dVXX23evJlEIhUWFr7z/jY2NhIIhISEBNfdOlaC2dnZpKSkTz75hMFguJMagWoxyjqkv79fJpPx+fynT5/CTyorKz/44IOwsLB3fndxcTEtLQ2LxfpM74aGhqKiohgMRmdn52s/cP/+falUisPhgoODv/zyy2+++Uar1dbX17+fuzfZ7fbFxcX5+fmZV3hn2nVPT49EItFoNL7p49Pf3x8aGhoQEKDVat/ZXhXVYpT1xtTU1M6dO3/3u9+lp6fPzMxMTExMTEyUlJT853/+p8lkGh4efnsCU2VlJYFAOHTokC8zxh49eiQWi1/awNQVp+wODg5mZmb+5je/2bRpkw/c9vUE7HpFp9N92S2vo6ODx+NBAcjo6OhbPolqMcp6o7Oz85NPPvnhD38okUgMBoNWq9XpdBgM5gc/+EFAQIBUKi0uLn7T/LSjo4PNZhuNxmXsTe4mdXV1OBwuISHhnbPsxcXFuLi4H/3oR2FhYWjFh5vMz88fP348MDDw/PnzPv7T1dXVQUFBGzduzMvLe4sfgGoxynrj0aNHUVFRWCwWg8EEBQVhMBgsFvvxxx//wz/8wy9+8Yuvvvrq8OHDr/VQBgcHYbeOO3fu+P60FxYWiouLg4ODi4uL3/nhvLy8n/zkJ3K5HH123KSyshKDwaSmpvp+d5WFhYWsrKwvvvgCh8Ndu3btTR+bmprS6XT//d//DavNvgTVYpQVYX5+fmxsbPAFQ0NDo6Oj+fn5v/jFL3Q63bNnz6ampl4NLC4sLOzbt49AIPjeK3EyNTW1b98+PB7vDD7Mzs729PS81PL4+fPnPB7v+9///oEDB97z0js36ezsZLFYNpttecs63GdoaGjnzp0BAQE8Hu9NBSBzc3MGg+HXv/719evXfXx6qBaj+I5z5879+Mc/NhgMbxKv0tJSDAazQmUd7vP8+XOtVsvj8Z48eeJwOKamplJSUrhc7pEjR2pqam7cuHHx4kWDwfDTn/6UQCDcvXt3dc92TTA4OGg2m7lc7ttralaanp4epVL50UcfhYWFuTaE6+3tLSoqysrKSklJ2bhx4w9+8AOTyXTixIni4mKf9XtDtRjFd1y+fHnDhg0RERGvDbA2NDTg8fiYmJi3r674hrt379JotPDwcKhcuHTpEpVK/d3vfrdx48aNGzd+9tlnmzZtCgkJQbdrcofp6WmoNb9y5cpqn4ujvr6eSqV++umnKSkpzjzoK1euEAiEDz/88Le//e3Pf/7zf/3Xf/3ggw8+/PBDEonkMwcZ1WIU3zE4OHjx4sW2trZX/eKnT59KpVKZTLYS5bDeUV1dHRwcnJ6eDmf79OnTnJycgwcP7tu378iRI1euXEGX7NykqKgoMDDwxIkT/rAJ9+LiYlFR0ebNm7/88suKigq4uU+ePCkpKUlLS0tPTz958mRubu7x48fT0tJKS0t9th0XqsUoqw+U55HJZE93OVtRFhYW0tLSvv3221UMXq8DmpqaSCTStm3bvOtbvRJMTEwcPHjw448/ptPpt2/fXu3T+SuoFqOsPidOnAgODs7Pz/e3uonx8fHw8HA6nX7v3r3VPpc1SW9vr1QqlUgkHvXs9wH9/f02my0gIMBsNjtrkVYXVItRVpkrV65gMJgDBw6sdDmsd/T29goEAp1O591Wp+8zUMXub9MdJ9AT6uOPP967d+9qpXa4gmoxymrS1dXF4XCMRqPPonJeUF9fHxwcHB8f77oFPcrbWVxczMzMhO4//pnzt7i4WFlZuWXLlo0bN+bm5q76zUW1GGXVGBsbQxCEzWa3trau9rm8g9zc3G+++aa4uNjfoih+y6VLl3A43N69e9/SrHLVgd1sv/jiCwKB4PuE4pdAtRhl1UhKSsJgMBcuXFjtE3k3MzMzu3fvJhKJvt8GbS0CZR1Go3Epmzr7huHh4djY2ICAAJlM9uDBg1U8E1SLUVYH2Io0PT191eeGbtLf36/VasVi8Zrb7N3H9Pf3IwjC4XCWvqmzb4AOfAEBAdu2bXtTWygfgGoxyirQ3t5Op9MjIiL8oazDfVpaWigUip9Uo/gnU1NTBw8exGKxFRUVq30uHlBbW0skEr/44ovMzMzVSoJGtRjF1wwMDKhUKqlU6j9lHe5z9uxZDAaTmZm5Vtx5HwOdlZKTk9dWIczCwkJubu6f//znoKAg3+8ADaBajOJTFhYWduzYQSKR3rn1sn8yNzd35MiRoKAgtADkVZqamqhU6rJv6uwbRkZG4uPjP/roIxaL1dLS4vsTQLUYxafk5eXhcLi8vLy1m5AwPDxstVpZLBbajMKV7u5utVrtV1XsnvLkyRO9Xh8QEIAgyDt3AFl2UC1G8R03btwgEAjx8fH+nOfkDp2dnTwez39KtladkZGRmJgYEon0ltbAa4KWlhYej/fJJ58cOnTIx2EWVItRfERvb69QKDQYDL7Z5Wylqa6uJhKJhw4d8s9yQR+TnZ2NwWDy8/Pfudmdn2O328+dO/f1119v3ry5sLDQl38a1WIUXzA5ORkWFsZkMtdKntM7gX0ioK5stc9llampqcHj8fHx8Wtrve5NTE9Pp6WlBQQEkEikuro6n9cXNbcAACAASURBVP1dVItRVpyFhYWUlBQCgXD27NnVPpflZGxsbPv27XQ6fY2uQy4L7e3tQqFQr9f7PsC6cgwNDUVHRwcEBKjV6kePHjl/vri4ODc3t0K+P6rFKCvO+fPnMRhMSkqKP7SvXV4ePXqkVCrlcvnaXbBaCgMDAzabjcViNTc3r/a5LDOdnZ0ymWzDhg3bt293ppN3dXWlpaVVVlauRIcNVItRlg273T45OTk0NOTcLsHhcLS3tzMYjNDQ0PHx8VU8t5Wjvr6eRCLFxMS4XuD09PTAwMBaX6J0ZX5+fmRkZGxszJkAs7CwkJycjMViL168uLrnthLY7fZr164FBwd/9tlnzk2/Ll269Nlnn+l0upUYzKgWoywbMzMzFRUVR44ccdb19/f36/V6sVi8jt1Gu91++vTpoKCg9PR05w/r6+v37t27nppXPHny5OjRo+Xl5c4il/LychwOtyqbOvuG+fn5goKC//3f/3XuJ1BVVbVhwwbnRojLC6rFKMvG6OhofHy8RqPp7Ox0OBxTU1N79uwhEAj+sMvZijI1NbV//34ikej0ECsqKlgs1vnz51f3xJaR5uZmiUTiLBFubm6m0WhhYWEjIyOrfWoryMTEREJCQkBAgEAg6O7ubm5u3rJlC5PJfNM20ksB1WKUZWNgYCA6OtpisUB3roKCAgwGc+rUqbVb1uE+T58+RRCEx+NB/8/r168TicSCgoLVPq9lo7a2lsPhnDlzxuFwPHnyRKPRSCSS7u7u1T6vFcFut8/Pz8NbB1odbdiwITIysqamhsvl4vH4lWiwiWoxyrLR19dnNBpjYmIcDkdDQwOZTI6NjV2vE9hXaW1tZbFYFotlamqqubk5ODg4KytrtU9q2aiurqZQKDdv3lxYWNi/fz8Wi71x48Zqn9RKMTQ0dPr06UOHDl25cmV6evrevXtcLnfjxo16vZ7NZgcFBa1E5yNUi1GWjUePHgmFwj179jx//lwul2u1WuhAODEx8ejRo1XsRrhyTE9P9/b29vf3QxS1urqaRCKlpqZCI7q0tLTVPsFlo7y8PDAw8N69eyUlJVgstri42OFwzM/P9/X1PXr0aJ0VvDx+/DgsLOzTTz/dtGlTVFRUSUlJcnLyli1bPvnkk40bN3799dcrUQaCajHKsnH37l02mx0eHn7kyBGBQNDU1DQyMnLt2jWbzaZUKhsaGlb7BJef8fHxzMxMuVx+5MiRhw8fTkxMnDhxQiwWHzt2TK1Wp6SkrJv4DOxsUlJSIhQKk5KSJicne3t7MzIyBAJBQkLC8PDwap/gcjI/P9/U1LRv3z4Gg/H555//6U9/YjAYW7duDQgICAgI2Lhx4/Hjx5f9j6JajLJsdHd3MxiML774QqVSpaamVlRUaDQaFoulUqlSUlLWZeuGhYWFhoaGuLg4sVjMZrN37dp14cKFnTt3fvPNN5s2bcrIyFjrNcFO8vPzAwICuFyuxWKprq5OSkricrl8Pj8sLKyqqmp9VNy9xNzc3J07d3JycgwGw1dfffXZZ5+BFv/hD384ePDgsv85VItRlsTi4uLCwsLs7OzMzMydO3c2b978ne98509/+pNEIlGr1Tt27Dhz5sw6c5peS1dXV0ZGhslkAlH+6U9/+o//+I87d+4cGRmZn59fWFhYow4y3N/p6enk5OTvfe97P/nJT5hMplQqtdlsx44de0861Q0NDV29ejUxMZHFYn3++ecBAQHR0dHT09MzMzOzs7MLCwvLUvqBajGKx8zPz4+Pj/f397e2tl69erWysrK4uPjUqVNhYWH//u///r3vfe9Pf/qTWq3Oy8vr6+tbZ5HE17KwsDAxMTE4OFhdXR0WFkYkEj/44IO///u/37x589GjRy9cuFBdXV1bW3v//v2hoaGpqSn/3BfZyfT09PDwcFdXV0NDQ3V19aVLlzIzM3E43N/93d/9/Oc/J5PJFouloqLi+fPn4+Pj70NP/ZmZmZGRkc7OzszMTL1e/80337BYrIyMjKysrIKCgsrKyitXrjQ1NT158mRsbMzrKQKqxSjuMjc3Nzw8/ODBg/PnzycmJoaFhen1eplMJhQK2Ww2mUz+6quvPvroo40bNzIYDIPBEBkZGRcXl5aWdvny5Z6envW3L9Hs7OzQ0NC9e/fKysoSEhLCw8MtFovJZJJKpYGBgX/4wx8+/vhjLBbL5/NFIpFcLjeZTDExMRkZGVevXn38+LG/NVyfnJx8/vz5zZs3c3Jydu7ciSCIUqkUi8UCgYBIJH722WcbNmzYunWrSCQyGo0mk8lms+3duzc/P7+lpWWdFRkC4+PjfX19tbW1x48f3759u81mA5tQqdTg4GAikUgikRgMhkAggFmgzWbbv39/cXFxe3v74OCgp6KMajHKu4Hl8jNnzsTFxen1ekixJJPJlBdQqVQymQw/YTAYdDqdSqVSKBQikUihUEQikclkSkhIuHHjxtDQ0GpfzTIwOzvb09Nz+vTpmJgYnU7HZrOJRCJcPpVKpdFoTCaTwWCQSCQymQymAIhEIpVKFYvFCIIkJiY2Njb6wytqfHy8tbU1NTU1PDxcLpfT6XTn5cAVUSgUMplMp9OZTCaNRnP+hEgkMhgMpVIZFhaWk5Pz4MGD9aHIo6OjN2/ePHLkSEhIiFQqpVKpBALB9f4676nrzQWDsFgsjUYTGRl5+vTpnp4e9xUZ1WKUt7GwsNDX13f27NmIiAgOh4PH40kkEgxBBoPB4/FEIpFYLJbJZEqlUqVSqVQquVwuFotFIhGHwwFRhjFKIpEg421NK/Lc3Fxvb29RUZHVamUymfBOAsFlMBjgAovFYrlcrlKp1Gq1UqmUSqVisRhmD87HmEQikUgkiURy8ODBmzdvrpYij4+Pt7W1paSkqFQqCoXiqjgsFksgEIjFYqlU6ry5cDkikUggEDCZTKco4/F4Go1mMplAkV0bkqwtRkZGbt26dfDgQalUSiKRnO8kGo3mNAiMdgBGu1gs5vP5LxmEzWZbrVZQZHciOagWo7yR8fHxysrK8PBwDodDIBDAyWUymQKBQKlU6vV68wsQBLG8AEEQBEHMZrPJZNLr9QqFgs/nMxgMUGQymSwUCvfu3dvc3LzmykCGh4fLy8tBhXE4HBiExWIJhUKVSmUwGF41iKs1TCaTVquVy+U8Hs/VIBKJJDEx8e7duz6OI0PXMYVC4TwTGo3G5XIlEolWq4VAxEs3F64ILsdgMED1HZvNplKpJBIJj8dTqVSDwVBQULDmdgxYXFzs7OxMSkoSi8VOg9DpdC6XK5PJXjKI6/113nSDwaBWq2Hx1mkQBoNhsVjKy8vfuYKNajHK6+nv78/MzBQKhXg8HmbWLBZLJpOB4sBYtFqtL0mw63MLv4XBCh2CmEwmjHIikajVaisqKtbQqOvp6Tl8+DDEZ8AgHA5HLpcbjUaz2QzX6zTIq9Zw/YDZbNbpdEKhEBQZvFEEQWpqanwzx5+dna2rq4uIiKDRaAQCgUQi0el0Pp+v0WjefnNfe3+NRqNKpeLxeFQqlUgkggDt3bu3o6NjrWSPTE1NVVdXWywW5+SATqcLhUKtVgs39yWDvHqLnTcXDKJUKjkcDkSlcDgcl8tNSkp6e8k4qsUoL2O32zs6Onbv3k2n02FcslgsEJ3XjsW34/p5vV4vkUggkIrFYrlcblpaWl9f32pf8TuYn5+/devWtm3bwNkhk8lsNluhUJhMpiUaRKfTiUQiOp1OIpFwOJxYLD558uRKB3DGxsbKysrUajXMdahUqlOFXRXW08sxm80qlYrL5YKcEQgEi8Vy9epV/089HhoaysvLk0ql8Jal0+kikUir1SKvzPbct4bFYjGZTK6KTCaTo6KiGhsb35Ryjmoxyv/BbrfX1tYiCEIgEGDKCZvUeTooXztM4TnXarVcLhdmcEQicceOHf7cYmZ+fr6yslKj0cDZ0mg0iURiNBpfdYG9MAigVqs5HA4EGclk8qFDh6C50kowPDyckZHBZrNxOByJRGIymUqlEvm/EZWl3F+z2SyTyRgMBjjIEomkvLzcn8PHfX19iYmJDAYD1kLYbLZKpVqW0Q4GMZlMEokElkMJBIJKpaqqqnqtHKNajPJ/uHnzpk6nw+FwBAKBwWDI5XLnHG0pD+pLA9RgMIhEInCg8Hj8rl27/HOHHrvdfuXKFYlE4lQuhUKBLIdyvWQTvV4vFAopFAooQlJS0uDg4LJfztjYWHp6Op1Ox+FwZDKZx+NptVpPHeG3X4vVakUQRKPRsNlscPYFAsHZs2f9Mw15YGDg0KFDYHYKhSIQCPR6/fIaBA6lVCpZLBYYRC6XX7t27dXoDarFKH+jvb3dZrPh8XgCgcBisdRq9TKKzksD1GQyyWQyGo0GKRYHDhx49uzZahvg/2C32xsbG7VaLSzTsdls57x1eQ0CxwQHCnQB+gotb2vgiYmJ3NxcLpeLw+Eg0dDp3S/7tVitVp1OB7MfLBYrkUguX77sb0u1w8PD6enpTCaTQCBQqVSJROIMOi27QWA6yOFwIHys1Wpfbc+CajHKX3n06NG2bdsg0sdkMjUaDbIyuuOKXC6nUqlO9VkJZ9Br2traLBYLhCbYbLZOp1sJ5XLFbDY75ZjD4eTm5i7XXj7T09NlZWUSiQRW6oRCodlsBh92JXDOfpzBKK1We+PGDf8pOJycnMzNzRUIBLAiIpFIkJUc7c73E6SiQzAdWl07QbUYxeFwOKampg4fPgwvbTqd7gyZrdDQdMWpPnw+v6yszE8msyMjI3FxcSDE8GZaaSFGXnjHIpGIRCIRCAS5XF5dXb0sqQhNTU06nQ4W63g83gp5xC9di1N9IJk6NDTUdU/l1eXq1asKhcKZZGkymVbuzeRqEI1Gw2Qy4e/Gxsa6NpJFtRjFYbfbr169KhQKsVgshUKRy+U+E2JQH6iyJRAINpvt/v37q20Px/z8/Llz5yCNhEajKZVKLwwCGbiAMyn1ncBqD4/Hg8c1JiZm6VurDQ8PO6OibDYbQqKe3yuPAaNpNBrInKHRaFlZWf6QVtHX17djxw5YLOVyufBm8o1BrFarSqWC0ByTySwpKXGeFarFKI7+/v6oqCjwAfl8/orOXl87QPV6PYvFgrzUrKysVW8n1NXVZTAYYDovEokQr2avJpMJqgNAlE0mk5vWsFqtWq0Wivr4fH5RUdESI60VFRUikQiyYrx7r3gNeN9yuRzSqNVqdVtb23LdJu+w2+0FBQUQnaDT6TDj8Y01kBcDSSwWQ5a92Wzu7e2FE0O1+H1nbm6utLSUxWJhsVgGg+HjoekcoDKZDMpAFApFfX39KtYITE9PZ2dnQ5STyWTq9XpPlQv8rCNHjhQVFZWWlhYUFOzYscO1ZOvtQNWARCIhk8kkEslkMr0UWPSIx48fR0dHwzKAQCCA5Smv7pKXWK1Wo9EIy1YkEmn//v2r24Lj3r17VqsVbCsWiyFNyLtL8y71zel8wJphamoqnBiqxe87/f39oaGhWCwW2iN4NDSh7lOn073W6TMajXq93h1/0GKxGI1GHo8HvnlaWtoqusbd3d0ajQaSDbwI18CKeXh4eH19/eTk5NTU1NjYWFVVVWRkpMFgcPMgVqsVtlbD4XBMJjM3N9frVa+zZ8/yeDw4DmSwuX8trkDxJBQZevF1aG9GJBKFQuFSXi1L59SpU2w22xmu8UKILRYLWEP7AmcZlPsHgbkCkUhUKpVwYqgWv9fY7fa6ujqJRILBYMAH9OhZhWhGSEgI/Pul31qtVmgz6A4WiwUeVwqFEh4e/uDBg1UxCFR2QOY/m82GZ8x9g8CFaDSaiIgI123bW1tbocWdmwcB11gmk0FXmh07dnhXnTg+Pp6YmOj0AeHIHl0OAPGWkJAQqObw9OvOIDiFQqHT6Xl5easVNR4aGtqxYwf0ZpLJZF4UGZpMJpVKpdPpQkJCIiMjo6OjIyMjEQSB9kluvm4tFovBYOBwOCQSicPhwLmhWvxeMzU1dezYMVhJgM6W7j+rMBM/derUhQsXdu/erdPpXH9lsVhOnDhRXV2dkJAAXYTeOTphJksgEHg83oULF1YlTDEyMrJv3z5ovebpLMF5IaDFTu/PbrffvHkzNjbWfS1GXrjGLBYLh8PJZDLvNoFvaWkxGAyQMgjZ4h5dCwBGOHToUHV1dXZ2NsQcPDqCc80KXOPIyMiVKyx8O9euXVMqlZC16eksAQQUdjpPTU2trKxsaGhoaWlpamoqLi7et29fbGxsaGioO+8quBFyuRxK6uHcUC1+r3n8+LHFYgkKCqJQKB49qzATDw0NbWtrGx8fz8jIgFJa568sFktdXd38/HxeXp5KpXJngFqtVrFYDEG0Y8eOrcqAvHfvnlwux+FwNBoNKjs8Zbm0GO4Fn8+HXOOTJ096sYJXXFwMag55bF5oMYShYmJi6urq5ubmmpubQ0JCPLoQANKNoTZaKBTeunVruW/du1lcXMzMzIRFUciw9sggOp3OaDRmZ2d3dnYODg66Jl9OTU319fU9ePAgJyfHbDa7Y2pI+IPeTHAQVIvfa2pra6VSKRaLZbPZBoPBfTfBqcWdnZ0zMzMnTpyA4mDERYtv3rzpcDgKCwvd12KlUkmj0SgUSkRExL1793xsjfn5+QsXLsCzCqlO3gUTl0WL4VBQC0Oj0Xbu3Onp5q3j4+MHDx4EH18qlXqXPgGB0bi4uDt37jgcjo6OjtDQUC+0GGKsAoEAWqDl5ub6vknFwMDAjh07oKG2QqHwKEAB077i4mLXYsi+vr779++76nJDQwOkwbijxUajEWph4LuoFr+/zM3NlZWV8fl8AoEA6e5e+MXt7e1TU1OZmZmvanFjY6PD4cjPz3dTi2F9GYJoCoXi+vXrPg5TTE5OZmdnQ9c0KMTyguXVYq1Wy2KxiESiyWS6ffu2R5fT29sbExMDfUW8Lt4Bv3j79u3w11tbW73zi52zcuh1Fx8fv7wV3u5w9+7dkJAQMpkMAQo3rQF+rtVqLSwsnJychEM9ffq0srLyyJEjO3bsyMzMLCsrq6mpefjw4bVr10JCQtw8OJRZolqM8lfpgSogqVTq0ZRtJbQYQRBY4SEQCFwu9+LFiz4umR0ZGUlOTob1Q7lc7qYpXrXMMmoxrPBAQxlPQ8adnZ0hISF4PJ7FYrkvPS+xXFoMl6NWq2k0Gh6P37Ztm2vJmW9obGw0GAxEIpHD4bifQWEymXQ6XWJiorPopru7OyUlxWg0OpMoYG1z7969SUlJISEh7sfTlUolGi9GcYyMjBw+fBjWlD2VHlctnpycTElJ4XK5arVarVZrNBqxWKzRaOrq6hwearHZbIbu9TQarbS09E2dXleI/v7+3bt3w4ZJzvC3pyyvFpvNZh6Ph8Fg+Hx+ZWWlR5fT1NQEjY2WUmu3vFqs0+nodDoej0cQxPetoC5fviyTyWBxGNrAunPaoLknT54Ez2Bubu7cuXM6nU6pVMKAVygUMplMLBbDfijuzz9gqFAoFDg9VIvfXwYGBnbu3EkgECgUCsxhPXqunGt38/Pz9fX1eXl5xS8oLCwsKSmBgiKPtNi5fAchRR939nry5ElYWBjUPXvtSC6vFlssFj6fD5tJl5eXe3Q5165dE4vFGAzG64U7ZFm1GJbvoJOvQqHwfZfU8vJyLpeLxWI9qnkxGo1qtfrUqVNwkIcPH+7Zs0etVm/bti0rK6ukpKSkpKSoqKikpKSwsHDfvn0IgrhZYwnLd1QqFY6MavH7y7Nnz8LDwzEYDJVK1Wg03mlxS0uLw+Gw2+2Lr+BwOBYWFjzSYpvNBr3EWCxWTk6Oj/sEdXd363Q6yADzrgoAWQEtFggE0AXYtXeBO1y8eJHD4YD0eF1dtrxabDQamUwmVJb39PQs/y18K/n5+bBRoft17c40ktraWjhIfX29VqtVKpVJSUm9vb1zc3Ozs7MzMzMzMzPT09OwUZNOp3Pn4M5UCjgyqsXvL8+fP4+NjYUCM5VK5dFz5eoXz83N1dbW5ubmglNcUlJSUFBQXFzc09Njt9u98ItBDX3vF0OGn9Mv9sggrpZZRi1GEMTpF5eVlXl0OZcvXxYIBBDf8LoP2bL7xZDWJpPJnH0YfEZxcTHsZe7RSrXRaIyIiLh8+TIcpK6uTqPRgBaDa7+4uOhcZL5586abeRTIi6AN6hej/K19F6T4eFRP9VK8ODU1FbZi0uv1BoNBLpfr9fr6+nqHhzEKBEGEQiGoYVFRke/jxXFxcSQSiUqlevpycrXMMmoxLGbC3oCXLl3y6HJu3rypUqmwWKxHS1UvsULxYqPR6Pt9DisrK2HWxefz3Q/aQLw4Pz8fDtLb25uYmAhl7ocPHz527FhBQUFXVxf8tr6+3iMtRuPFKA6HwzE+Pg6p70vPo0hPT4dd4GBNWaVSmUwm2LnAo5w2Z7tIDodz7tw5H+dRDA0NwcuJQqE400I8ZYXyKCQSiad5FHfu3DGbza55FEvPaWtra1tKThvkURAIhMjISN/nUdTV1Wm1Wk/zKECLs7KyIGK2sLBQVVVlMplg4U4ikURHRzc3Nzv/hPtajKB5FCjA9PR0QUEBlB37SX6xwWCA1uOrkl8M28HRaDRnmyQ3rfHSVSyjFut0OmjoZTKZnA+8m3R1dUVERBCJRAaD4d12WWazWafTqdXq2NhY6HW5pvOLW1tbEQQhkUjwcnKz1gNy2g4fPuystRkeHs7Ly4MmG1qtdteuXVAI4/BEiyFJBtoTwndRLX5/WVxcvHz5slgsxuFwHA7H/SwfZMW0GPqOk8lkq9Xq+0a3s7Oz5eXlDAYDprHetZdcxhpoi8UChYhUKnXbtm2ebooxNDQUHx9PIpG8azhnNptDQkKio6NDQkISExNBiWpra202m/sN51wvB7YsgW5Hx48fd9ZN+Iy+vr6YmBgKheJpH2fIF87Ly3NueTU2Ntbe3l5TU1NRUVFfXz80NAQ/d7/uzmKxGI1G2EUBvotq8XtNd3e3yWQKCgryNIvLqcV3795dxhpoqVQK4dpDhw4NDw/73iDt7e1CoRCHwzEYDK8bKi6jFotEIgKBwGazMzIypqenPboWaJru7Env0avF6Qz29fV1dXXBMuzExERBQQHyQps8AhbuYC9kPp/v+0mPw+FYXFxMTU2FgDV0rXPfILAbQE5OjlN24YDz8/OukbQbN244x/87DaLX62ElE76LavF7zdjYGLQs8CJkrNfrQ0JCrl279vDhw6NHjzoXu5w5PZcuXerv78/MzNRoNO70aTOZTFwuFxbuysrKfLxwBwwMDMTGxhKJRK9L75xa7PTr7XZ7U1OTF1oMwWIsFisUCquqqry4nIaGBpVKBc2LIW3RzfsLbSgSEhJ6e3tnZ2enp6efPn168eLF8PBwL4QY/i7sLQSFHr5fuAMqKyshUQc2k/XoXQvbZSUnJ9+8ebO7u3t4eHhubm5hYWF2dnZkZKS7u/vmzZvp6elQM+3OARUKBbQzhXNDtfi9ZmFh4dKlS7DTnXettcPDwyMjI19qawv/DgsLi4yMDAn5/+2d+VcaVxvH+xdG1mGTXTZhgJFxA5dDW2ttNbRWTVyTqjGtmsWjsYmtNqfVU5OaaNxQcIlL0BBRg4yyie8Pj5lSEy2gAnkzn588bsx95s733nnus5TEuCnGMAxqQSTgG70o/H5/X18fdLqTy+UJuCksH6pfPDU1VVFREbsWg3jp9XooZGO1WhNrA7i1tWWz2cgSoHG5KQoLCwsLCysrK3t6eu7cuVNWVgYe0risAcD0UKlUkNN448aNVPUKgC4nEDuUgN8GjqZLS0tLS0vr6uoePnw4MDDQ39/f0tICUz3GwEFwUCgUCuh6B9dGafGnzurqal5eHp1Oh9kZ74FVfn7+ac3cCgoKYqlcTKJSqTgcjkAgqK+vT/7BDsnc3BykVyQc2YbjeGlp6cDAwOLiotPpnJ+f7+vri6uvBxlSAmkvra2tiYlXJBK5c+cOuCkSyIQmt3gQTZHAjhgAFypk3GVlZT158iRVPbQikcjNmzehV0BipfjAFNCwxvIOss9sjLPdYrFgGCYQCBAE0Wq1cG2UFn/qEATR2toKTjSJRJK0JsHRkNUy4Vn9/fffkxzNFs3u7m5tbS28PMpksoSzhy0WC5zUx7v5gt/X6XRQeV2v1z958iTh4czOzhYUFLDZbNgam+PvowrtU+Mb/L+HA+sKuMLKyspSVUgeePr0qcFgADeUTqdLLNTPbDYXFhZCSaB4+06R3idoAGiz2eDCKC2mOFpZWSkqKmKxWOdpe5ww0Z5iPp9/7dq11D6rR0dHdrtdr9ez2Ww+n6/VahMbF7wxAHFpmcVigWZ3sDq2trZ6vd6ExwIneHK5HFqpQm/ZpN1fWJCgexaCIGq1enh4OIWNZY+OjgKBQFtbG0QKSiQSHMeTv/mIbnY3MTEBF0ZpMcVROBx+8OCBXC5nsVjnacaTMFqtls/nIwiSk5MzPj6e2mf16Ojo4ODg559/hqwEkUiUcJ2gBICwU7VaDRtzi8US7XdOjPX19bKyMmgCDylnSVMfcl2BZkL19fWpbQINOJ1Oi8UCaphAg49zGsRkMkGCFcT2kUVXKC2mODo6OnK73RUVFRwOBzYLyVQf8E5AW6Ourq4UdoCOZm1trbi4GN4i5XJ5XMHXCQMfAS1HoTHSL7/8ciHxJI8fP9ZqteCpOGcj+tiBYkCQSIkgCI7jZE5Eajk8POzr64PqrOSrT3IMkpubK5fLYV0sKiqKLspBaTHFMdPT0+BYjE4SvbwJSsY5gauax+PZbLbk1+46jUgkAo5FNpsNIbHQg+qyDQKZaWw2WyQSNTQ0XJS7xufz/fTTT5BODX5Sc6I9oWMEgi6USiWXy4V43kePHqWq/fP7eDye5uZmONUUCAR6vf6yZ3txcXH0yqTX64eHh6PPRSgtpviH0dFRqCYDEV1wjncZExTmPYZhcKLN4/HKtlSBlQAACf9JREFUy8vJAitpQjgcHhwcVKvV4Em/VDkGg5CvCCKRqLq6Ot4Gd2ezvb3d2NhIqg/EzFyGHIOPGLLseDwezKWenp54c1Uum42Njerqagh5FgqFcWXiJWAQyLLjcrngNx8aGjrxxnOsxbOzsymMIqJIEyKRCATDM5lMDocjlUrjShCIfV4WFhaiKArZxjweD2pvpnr0HyAUCvX19UmlUhaLxeFw5HI51NK8QAkjlUur1YIuCASCb775Jt6M51h4/fp1TU2NUCiE3bFGowHfy4Xf39zcXIVCATtiiURy69YtMns4rVhdXa2oqIAXkczMTJ1OB8VFL9wgOI5Dm1HIgbx///77rwjHWjw9PZ38skkUaUgoFOrv79fpdCwWC/YLKIpeyAQlo7vy8vKgLgGTyRQIBMXFxc+fP0/5ed1pEATR1dWVlZXFZrMRBBGLxZDtfVEGMZvNubm5kAcBO+KysrLL86uurq5WV1dLJBJYXbKysuBs4EKGA0sUhmFSqRRBEMjebm5uTmdtcTgcFRUVIpGIyWTyeDylUkl65y7KIAaDQSwWg0EUCsXt27c/uDIda/HU1FTyW55QpCeBQGBkZKSwsJDD4YBcKhQKyGMmA2YTmJSQa2Q0GiGykk6nC4VCm802OzubwmjiWCAI4tdffzWZTLCvEQgEKpUKmrSfxyBmszk/P1+v10OnZwaDIZfLr1+/vrCwcKnD2djYaGtrU6lUDAYDAt10Oh3koSSmyORwcnNzNRoN7LsRBDEajffv3/d4PJc6nPOzsrLS0NAglUrpdDqHw5FIJHq9HhJbEjAIWAMMguO4Wq0GvxOPx8Nx/NGjR6dFkhxr8fLystPpTHIbBYp0Zn5+/urVq2KxmE6nQ40IUGRIN4LZdoYMwY/ISVlQUGAwGORyOcxLKI7e3t6e/AaUiQE1JcrLyzMzM+GJFQqFKpXKZDLFYhByn0U+2/n5+SiKymQyeD9gMpkajebu3bvRpWcuD5/P19/fj2EYi8ViMBhQRhIUGUIszs5SOTEcKF6RnZ0N/ZNoNBqHw7FaraOjox+LpOzs7HR3d4N3jslk8vl8qVSKoigsUQkYxGQyqVQqKP1Dp9MzMzO//vrrycnJM7Ydx1rs9XpnZmbcbneyxk7xEfDmzZuOjg4Mw/h8Po1GIxVZr9fjOF5QUADPLalERUVFxcXFpNxABq3JZNLpdHK5XCAQsFgsOp0ukUiKiooGBwfTJHwtdtbX15uamlAUBYOAIiuVSoPBAAaJ3hadMIjlXaYsGIRUYTqdLpPJrFbr8PCw3+9P2lhCodCzZ8/Ky8uhGgmDweDxeBKJRKPRYBhG5qecGA655Jjf5bgbjUa1Wk2qMNTCrq2tTayARgrx+/3Dw8NWqxUab5OKrNVqc3JyyPzm9w1CCnR+fj6O40ajUalUQsI3lBbQarUtLS3/2VPqWIuDwaDL5bLb7ckvKkqRzhwcHMzMzLS0tOTk5PB4vIyMDCaTyeVyhUJhVlZWdnY2iqIYhplMJvwdJpPJaDSiKKrRaKRSKZRmp9PpGRkZYrHYbDZ3d3enT+xavBAEMT4+fv36db1ez+Fwrly5Aq+fIpFIoVBotdoPGsRgMKAoqlarwSDgkaDRaDKZrKSkpLe392JDJmLH7XYPDQ2Vl5crlUo6nQ5iKhAIJBKJSqXS6XQGgyF6LDiO5+TkQBd6hUIhEon4fD6bzYaJoVarq6qqRkdH0/OkLhZcLteDBw+sVqtMJqPRaAwGA2qkSKVSjUaDougJg5hMJgzDUBTVarVZWVlCoZA0CIIgOp2utrb2+fPnsUSpHWtxIBAIBoMLCwsOh4OSY4oTHBwczM7ONjU1QUoYh8PJyMhgMBgIgkA2BBQIFwqFUPicy+VyOBw2m02j0Wg0GgS0lpSUdHZ2rqyspLl3OBYIgpiYmKitrc3Ly1MqlfDsnWYQPp8PBmGxWGAQoVCo1+utVmtPT4/L5UrtuWUkEvF4PL/99lt5eTmGYWKxGNYJiKWBsQgEAhiOQCCA4SAIwmQyr1y5Au4mDMOqqqpGRkbSIa3unBweHm5ubkI5J4PBIBQKYZWC007SIOTNhfw9BEEYDEZGRgaLxVIoFDiO19TUjI2Nnb0shcNhchn+jPxWIBAgCMLpdNrt9pQXBKBIQ0KhkMvlGh4evnnz5ldffWUymeRyObThYDAY9HcwGAzYWCmVyvz8/G+//bazs3NsbCydD9MTIxAIrK2tPX78uKmp6YsvvsAwTCaTkQYB6HQ6pBRKJBKo9XH16tW7d+9OTEykpFj+Gezt7dnt9t7e3h9++KG4uDg7O1sikUD5UHoUkBcuk8lQFC0pKbl27drDhw+dTudH53H6T96+fTs5OXnv3r3vvvvObDaDKwbiDmHLDPeXy+WKxWKZTGY0Gq1Wa2Nj4+Dg4PLy8n96nAiCePnyJdlz4B8fhd/vh93x+vr67Ozs0tLS5uam1+vdSw+8FKnG5/Pt7+8TBAGVs//666/u7u729vbGxkabzVZZWVlVVVVZWWmz2Zqbmzs6Onp7e8fHxzc3N+EP9/f3fT5fqgdxYezt7ZEG2dnZefny5Z9//tnZ2dnW1tbQ0BBtkO+///7GjRu3b9/u7++fnJx88+aNz+cjCIIgiPSZ2Ht7ewRB7O/v7+3tbW1t2e32gYGBjo6O1tbWurq6qqoqGEtVVVVdXV1bW1tnZ+fQ0JDT6dze3ibtkD7DOYMYBQfuERjE7XZPT0/39/ffunXrxx9/rKmpAVMA9fX17e3tXV1df/zxx/Ly8u7uLvwhGOSDeDyetbW1+fn5hYUF0n1xrMV+vz8UCoXD4WAwGAwG3759a7fbp6am5ubm5ufn595jnuJTxeFwOByOhYWFpaWl5Xe8/Dfk96GAr8PhSPVVXyJxGWRpaSnNDeJwOJxO5+Li4mljgeEsLS0tLS19IvfX6XTCzSVv5Wn3F9y8ZxgE9HNmZmZyctLlcoHentwX2+32wcHBzc3NYDAIG2Sfz/f69WuXy7WxsbGxsbF5Cq8vAfd7vKFIS7ZO5/I+0ev1wm50a2sLNnTb29vwtc/n83g8Ho/H5/PB15d0GWdcXpINQhEX72sLkJgunf0fTtPM3d3dUCgUCoWCwSB5PnesxYeHh01NTVwud2xsLBwO+/1+0mURDAZD5yB8QRz+vxOhiI1QKOR0Ov/++++dnZ1wODw3N/fs2TOv1xsMBqenp8fHx/f39/1+/4sXL168eAFOzFRf8sdBqp+AJHFRikSSgCrCfjcQCIRCITIX5jPSizwyMnLv3r1Xr16B7ziawHsEz8FlKHiq7y9FkohEIl6vt7m5Gcfxp0+fbm9v19bWQn88t9tdWVlZVFS0sLDw6tWrL7/88vPPP19cXPx0VIYiCZJ6HukjJThaSE/6iykoKCgoUgilxRQUFBSp53/zjT5mdd8kfgAAAABJRU5ErkJggg=="/>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92500" lnSpcReduction="10000"/>
          </a:bodyPr>
          <a:lstStyle/>
          <a:p>
            <a:br>
              <a:rPr lang="en-IN" dirty="0"/>
            </a:br>
            <a:r>
              <a:rPr lang="en-IN" dirty="0"/>
              <a:t>                                                  Source : S</a:t>
            </a:r>
          </a:p>
          <a:p>
            <a:r>
              <a:rPr lang="en-IN" dirty="0"/>
              <a:t>                                             D  Goal: G</a:t>
            </a:r>
          </a:p>
          <a:p>
            <a:endParaRPr lang="en-IN" dirty="0"/>
          </a:p>
          <a:p>
            <a:pPr marL="0" indent="0">
              <a:buNone/>
            </a:pPr>
            <a:endParaRPr lang="en-IN" dirty="0"/>
          </a:p>
          <a:p>
            <a:pPr marL="0" indent="0">
              <a:buNone/>
            </a:pPr>
            <a:r>
              <a:rPr lang="en-IN" sz="2400" b="1" dirty="0"/>
              <a:t>                                </a:t>
            </a:r>
          </a:p>
          <a:p>
            <a:pPr marL="0" indent="0">
              <a:buNone/>
            </a:pPr>
            <a:r>
              <a:rPr lang="en-IN" sz="2400" b="1" dirty="0"/>
              <a:t>The shortest path form S -&gt; G is S -&gt; B -&gt; F -&gt; G</a:t>
            </a:r>
          </a:p>
          <a:p>
            <a:pPr marL="0" indent="0">
              <a:buNone/>
            </a:pPr>
            <a:br>
              <a:rPr lang="en-IN" sz="2400" b="1" dirty="0"/>
            </a:br>
            <a:r>
              <a:rPr lang="en-IN" sz="2400" b="1" dirty="0"/>
              <a:t>Total cost:</a:t>
            </a:r>
            <a:r>
              <a:rPr lang="en-IN" sz="2400" dirty="0"/>
              <a:t> </a:t>
            </a:r>
            <a:r>
              <a:rPr lang="en-IN" sz="2400" b="1" dirty="0"/>
              <a:t>1+3+1=5</a:t>
            </a:r>
            <a:br>
              <a:rPr lang="en-IN" dirty="0"/>
            </a:br>
            <a:endParaRPr lang="en-IN" dirty="0"/>
          </a:p>
          <a:p>
            <a:endParaRPr lang="en-IN" dirty="0"/>
          </a:p>
        </p:txBody>
      </p:sp>
      <p:sp>
        <p:nvSpPr>
          <p:cNvPr id="7" name="AutoShape 8" descr="data:image/png;base64,iVBORw0KGgoAAAANSUhEUgAAAdkAAAF+CAIAAABBPPcDAAAgAElEQVR4nOzdeVSTWZ4//prvzJn5r87p0zN9ejvdM9X2mZ7q7qpeJCwqpSguVSIKIU9WQggkBJKQfSPsIKuAoKIguCsoqIAosqqobLIjCgiCyr4vYcn6++O2+dGWZbFn4b7+qqLgyZOnLm9u7vK5n+kgCIIgQ/vM0DcAQRAEvc/i+fn5/Pz8hISEV69eKZXK+X+28D3KVVAtgXqZNNDmoNVqp6enL126JJfL6+vrJycnU1JSAgMDX758OTo6mpiYGBYW1t3dPTAwEBMTEx0d3dPTo9VqDX3X0AZZbm4stpRcUqlUq4k+pVL5/SCdnJz8pyzWaDQXL16kUCj19fVqtfqDCF5Znq5Vzv4QQ/9/N3ZaM6VWq4eHh9++fTs7O6tWqwcHB9+9ezc/P69Sqfr7+3t7e0GL7evr6+vrUyqVhr7fdWToJmYC1ipt9FYTfYujHESrSqUaGxv7pyxeWFgYGBhob2+fmJjQR/D8/PzExMTIyMi7d++6u7vfrLO33/MOMkG9i/T9s8X/aTXXHxwcHB4eBsk7NDQ0PDwMLv7BPw8NDfX19a3hW4PM0uLMWe+UGx4eHhsbm52d1Yfy3Nzch2MU+theWFiYnp7u6uqqra1taGhoampqb29/BUGf1NnZ2dnZ2fVeZ2fnq1evOjo62tvb29ra2tvbOzo6wLct/h7wbRC0SbS0tDQ1NdXU1Lx48WJ0dBR8hvunLFapVPpxiYGBgaamplevXo2Njc3MzCgUilUOEC/R90elIeO3eMBKoVCMjIx0dHSUl5fn5eXduHEjLS0t/r1z585lZWXl5uY+fvy4q6trdHRUoVDofxw2AMgYrHfKzc7OKhSKqampd+/eNTU1vX79enZ29sMsXlhYUCgUHR0dra2to6OjyvdpDUGfplarR0ZGWlpabt26FRkZyeFwPD09KRQKmUwmEon494hEIplMplAoNBqNw+HExsbm5OQ8f/58ZGREq9Ua+k1A0IbSaDQKhaKrq6ulpQV85f8fo1Aqla9evers7NSPX0DQp6nV6u7u7ps3b/r5+Xl6erq6umIwGGdnZxcXFwRBsFgsHo8nvIfD4bBYLIIgLi4uzs7OCIK4urp6eHj4+/vn5+e/e/dOo9EY+g1B0IZSqVRDQ0Pgn/+RxUqlcmBg4OXLl1NTU4a7MchkqFSq169f37x5UyQSkUgkfbwSiUQKhUKn05lMJovF4nK5vPc4HA6LxWIymTQajUKhEIlEBEGcnJxcXFzc3NxAIr958wYmMrSp6D8U/iOLZ2ZmWlpaBgYGDHdLkMkYGxu7e/euRCIhkUgYDAaNRhMIBHd3d29vbx6PJ5FIZO/5/TPwRalUKpFIeDweg8Fwd3cnEAhoNBqDwZBIpICAgNLS0unpaUO/RQjaaP/I4tevX3d0dCwsLBj2biDj193dfebMGXd3dywW6+LigsfjqVQqm82WSCQfTd4PfPANEomEzWZTqVQ8Ho9GoxEE8fT0vHz5cn9/v6HfKARtqH9kcVNTU29vr2FvBTJyarW6vr4+PDwci8ViMBgsFkulUn19fSUSiVwul8vlP5S/PwQkslwuB4msz3cCgRAXF/fy5Us4pwdtHv/IYjCdbdhbgYyZSqUqLy8XCAQ4HM7FxYVIJHp7e4MUXm4EfzSU5XK5WCym0+l4PB7EcUBAQENDA4xjaJP4Rxa3trZOTEwY9lYgo6XVaisrK7lcLugRk8lkX19fmUwml8tXmcKLyeVyqVTKZrNdXV1dXFxwOJxcLtev+IEg8/aPLG5ra5uZmTHsrUDGSavVNjY2SqVSBEEQBKFQKDwe7xMjwqsBLsvj8chkMojjkJCQtrY22DuGzB7MYuhHdHR0BAUF6XvEfD5/nYJYH8dyuZzL5YLeMR6Pj42N7e7uNvRjgKD1BbMY+pTZ2dmTJ0/icDgEQUgkEpfLXdcg1sexn58fm80Ga+bIZPKFCxfgFiTIvMEshj7l8ePHdDodQRA8Hs9isUBQrmsQ6+NYJpP5+PiA3XocDqe2ttbQDwOC1hHMYugHDQ8PBwcHg04xjUYDqyY2IIgBsLLCw8MDg8EQicTExEQ4vQyZMZjF0MdpNJq8vDw3NzdQOILH421kEMvej1RwOBwwUuHh4VFQUGDopwJB6wVmMfRx4+PjgYGBoMSPj4+PbEUr2KRSqUgkEggEAoFAKBQu3h69xDiWSCRgkIRIJMbHx8NWCpkrmMXQR2i12traWm9vb1AmQigUriCIRSIRl8v19/ePjY2NiYkJCwsTi8VCoXBZWSyXy3k8nqurKxaLFYlEjY2Nhn42ELQuYBZDH6FSqc6dO0cikRAEodPpoNbE0jNUKpWKxeLg4ODTp0+XlZV1d3e/fv26rq7u+vXrwcHBIpFoWXEslUppNJqLiwuFQsnKyjL0s4GgdQGzGPqI4eFhPz8/DAaDx+M5HM4Kgvjo0aMPHjwAFdfm5uamp6fVarVWqy0pKQkMDBSLxUvPYrlczmQysVgsgUA4duyY/txcCDInMIuhj6itrWUwGBgMxs3NbbkDFGBcOC8vb3Z2VqVSNTc337hxIyMj4/79+52dnRUVFdHR0SKRSCqVLj2L+Xw+mUyGwxSQGYNZDH1Io9EUFxd7enqCAQqxWLz0frGfn59AIJDJZFVVVTqd7u3btwkJCWw2WygUikSimJiYyMjIJabw4mvqF7d5eXmVlJQY+glB0NqDWQx9SKlU3rx5k0KhYLFYBoOxrMHiD7L43bt3SUlJTCaTz+eDOF766MTia0qlUjqdjkajKRRKXl6eoZ8QBK09mMXQh+bm5s6dO0ckErFYLJPJlEqly8pikUgkkUgKCgqUSqVarX727FlkZCTIYqFQuNxOsez9QmMGg4FGo0kk0rVr1wz9hCBo7cEshj6kUCgSEhKwWCwWi/X19V3upmewpjg2Nra+vh7UV3v16lVRUdGVK1dCQ0P5fP5yu8ZgyNjHxwcssEtLSzP0E4KgtQezGPrQzMxMREQEgiA4HG65iygAiUTC5/NjY2MfP348PDwMLjsxMVFdXR0fHy8Wi5fVO9YvpQD1ic6cOWPY5wNB6wFmMfShVfaLAalUKhAIAgICTp06VVpaqj/Bq62tLT4+nsfjLT2O9VkMzhNJT0837POBoPUAsxj60Pz8/IULF1Y2Xrw4QMHYMehZx8fHP336dH5+XqfTgTOkl7XEWCaTeXt7g/HijIwMQz8hCFp7MIuhDymVyuzsbDc3NywW6+3tvYIsFovFPB4PLKgAicxms2UyWVNTk06nq62tjYiIWNYSY4lEQqPR0Gi0u7v7nTt3DP2EIGjtwSyGPqRWq+/fv+/h4aEvlbncLA4ODo6KigoJCeHz+RwOh8vlgmVtdXV1Op2utLQUzO8tPYtFIhGVSsVgMD4+Pg8fPjT0E4KgtQezGPoQOOAOrFsgk8lCoXDpWQwGH9LT01+8eFFXV5eWlhYdHR0VFXXs2LGioiKFQqFSqa5evcrhcJZYs+2D8kASiaS5udnQTwiC1h7MYugjJiYmAgMDMRiMfinFEuNYIpEIhcLk5OS3b9/qdLqpqal379719PQMDQ3pdDqtVltdXR0TE7OsTrGfnx9YREEkEhMSEmA9CsgswSyGPkKlUl26dAl0RZdbpw3smb5w4UJVVdXz589HR0dVKlVvb29dXV1BQUF0dPSy1rSBDdCenp6gTtvNmzcN/WwgaF3ALIY+QqvVNjQ0eHt7g0M9BALBsoaMJRIJGIIICAhIS0u7ffv28ePHZe9HMJZeUV4/QEEikXA4nFAohIWBIHMFsxj6uImJCX9/f3CuB4PBWO5qCrDdA2x9FovFAoGAx+Mtdw+0vhIFBoMhEAjHjx+HrRQyVzCLoY/TarX5+fkUCgXsduPz+UsfNdYnKViOBkaHl7sYA/y4r68vgUBAEITBYBQXFxv6qUDQeoFZDP2g0dHRyMhILBaLIIinp6dYLN74c6CpVKqLiwuBQEhKShofHzf0I4Gg9QKzGPqUp0+f0ul0LBaLw+FYLJbs/S649abfa4fD4cBIcUNDg6EfBgStI5jF0KcoFIrU1FRXV1cwUrGs9W2rzGI2m00kEl1cXFxdXa9du6ZUKg39MCBoHcEshn5Eb28vKNsGtn7weLx1jWP9MDEIYiwWe+LECX2xNwgyVzCLoR/X0dEBtn4gCOLm5rZ+cQyuyeFwXF1dwcmnsbGx7969M/QDgKB1B7MYWpLm5maJRIIgCBisYLFYYAPIWiWyftGFt7c3kUhEEIRAIISHh3d0dBj6rUPQRoBZDC2JRqOprq728/PD4XAuLi54PN7LywuUqlhlIuuvIBQKaTQaDofDYDBEIjEkJATO10GbB8xiaKk0Gk17e3tsbCyRSATjFRQKxdfXF1QiXkEi639EJBKxWCw3NzcwKk2hUJKTk1+/fq3RaAz9piFog8AshpZnaGjowoULNBoNrDvGYrEUCoXNZoMNHXK5XC6XL87lDzIa/Cv4NqlUKhQKQQrjcDhwNW9v71u3bk1NTRn6jULQhoJZDC2bQqEoKioKCgqiUqkgkXE4HIVC8fb25nK5YNMz2Gjn/x4IX5lMJpVKJRKJQCDgcDje3t6gYj1IYQ8Pj7CwsIqKioWFBUO/RQjaaDCLoZXQaDSDg4N5eXnBwcFUKhWPx+s7tmQymUajMRgMNpvN4/E4HA4oJ8/hcJhMJoPB8PT0BAuWQYgTCASQwvfu3RsdHQVHR0PQZgOzGFo5kMi3b9+Ojo4WCARubm5EIhGPxyMIgsfjiUSik5PTrl27du3a5ejoCJZGgMjG4XBEItHd3V0oFMbExOTn54+MjMDRYWgzg1kMrZZWq52ZmWlqasrJyTl9+jQ4WsnHx+fw4cNff/31l19+uXXrVisrK3t7ezKZDA5bCg8PT0lJuXPnTktLi0KhgH1hCIJZDK0ltVo9Ojr64MEDLpe7bds2LBYbHR0dHBx88ODBrVu3fvfdd0ePHq2srBwbG4O9YAhaDGYxtJZUKlVzc3NERASNRktKSnrz5o1Op5uamiooKKDRaNu2bXN2dk5LSwMnMEEQpAezGFozAwMDly5dwmKxNBqtrKxMrVYv/q+dnZ3x8fEODg4oFIpOpxcXF8OFaxCkB7MYWgOzs7NPnz7lcrkEAuHUqVM/VEFiZmbmwYMHPB7P1tZ23759kZGRra2tKpVqg+8WgowQzGJotV6/fp2UlIRGo4VCYVVV1Y9+f39/f1pamrOzs4WFBYFAuHXr1ujo6AbcJwQZM5jF0MpNTU2VlJTQ6XQCgXD58uWlR+r8/HxNTY2fn5+dnd3OnTvlcnldXd3c3Ny63i0EGTOYxdAKPX/+PDw83MXFJSQkpLm5eQVXGB8fv379OoFAsLCwcHR0PH/+fG9v75rfJwSZBJjF0LKNjY3l5OSQyWQymZyTk7OalqNWq1tbW8PDw/ft22dpacnhcJ48eTI9Pb2GdwtBJgFmMbQ8dXV1gYGBzs7OsbGxXV1da3LNmZmZgoICKpWKQqH27duXmJjY3d29JleGIFMBs9h4zc/PP3v2LCMj4+HDh8ZQLmdgYODChQtYLJbJZK7HLXV3dyclJYFFbzQarbCwcGJiYm1f4qM0Gk1jY2NeXl5HRwfcAQgZCsxi41VcXPzVV1/967/+64EDBwx74JtarX78+LFIJMLhcKdOnerv71+nF1KpVOXl5RwOx8bG5ptvvomIiHj58uW65mN3d3d0dPRXX33161//OiUlBZ5wChkKzGIj9e7dOy6X++WXX/785z+3tbVdv/hbyp0cP34cQRCJRFJfX78BPcehoaHz5887OTmhUCgcDpednT0yMrLmrzI+Pn7jxg0CgbBv376//OUvP/3pT48fPw6zGDIUmMXGaGFhITo6+vDhw9euXUMQxM7Orq+vzyC3cf/+fTabjcfjr127tpHb5PRHOtna2lpbW/v7+9fW1q7trpCXL1/SaDQ2m93c3JyZmfn73/8+ISEBZjFkKDCLjVFBQYGNjU1ERERPTw8Oh/vmm282Povb2tqioqIIBEJoaOiLFy82+NWB8fHxrKwsPB6PQqEOHz584cKFNfx8MDo62tbWNj8/r9Ppbt68+bvf/S4hIQFuAoQMBWax0enr6wOl1gcHB/v7+48cObLBWTw1NXXz5k0KheLu7n737l2Dx9Pz588jIiL27NmDQqH4fP6jR49AgK6hjIyML774AmYxZEAwi42LWq2OiYmxtbUtLCzU6XQ9PT0bmcVarba2tlYmk5HJ5Pj4+LVasrZ609PThYWFXl5eFhYWBw4cSEhI6OzsXMPrwyyGDA5msXGpqak5ePBgQEAA2BD8+vVrkMUbMHcHZswQBPH19X306NF6v9wKgMIXBw4csLCw8PLyKiwsXKtGC7MYMjiYxUZkZGSEw+EQCARQ9len0w0NDWEwmD179qzrVjSlUvno0SM+n+/q6pqcnDw4OLh+r7VKc3Nz5eXlAoHAwsLC3t4+LCyspaVl9ZeFWQwZHMxiI5KYmPib3/yGw+FUVVVVVVVVV1fn5OTs2rXr73//e35+fmtr63pUz+np6YmPj3dxcfH3919KlTVj0Nvbe+HCBUdHRxQKRSAQbty4MT4+vpoLwiyGDA5msbFYWFgQCoW//OUvrays9uzZs3Pnzt27d1taWv7nf/7n559/jkKhvL29Ozo61vAVZ2Zm8vPzvb29iUTitWvXxsbG1vDi602lUlVXVwcGBtrY2Nja2srl8urq6hWvSINZDBkczGJjAcpIXr58+dSpU4mJiSdOnDh9+nRwcPBXX321ZcuW0NDQrKysgYGBtXq5lpaWoKAgBEEiIiIaGhrW6rIbbHh4+Pbt2wQCAYVCOTs7p6amrmySMzs7e8uWLSdPnoR7oCFDgVlsLD6aAr29vc7OznZ2dmtYbX1iYiIjI4NEIlEolLy8PDM46AicsLdr1y4rKyuBQFBeXr6UwRyNRqNQKKanp2dnZy9duvQ///M/MTEx4+PjCoVibm4OhjK0wWAWG7Wenh57e/uvv/56rXrElZWVMpkMQZDY2NiXL1+uyTWNwfj4eFFREYPBsLS0dHBwOH78+KtXrz79I4ODg4mJiWQymUKhWFpa/r//9//+9Kc/EQgEHx8fY1hVDW02MIuN2vDwcExMjEQiWX2/eHh4+MSJEy4uLhwOp6ysTKFQrMkdGpWurq7k5OT9+/eDRW/37t37xPqTgYGBqKioQ4cOfffddw4ODkeOHHFwcPj222/xeHxeXt4HB6dC0HqDWWzUNBrNxMTEyMiIRqNZ8UXUanVpaamvry8Oh0tJSfmhg0HNg0KhePLkiVgs3r59+969eyMiIpqamj76nSqVanBwsKurq7Ozs7u7+927dz09PeCfzWDcBjI5MIvNXF9fX0REBBqNlkqlVVVVxlAHeQMMDAxcvXr1yJEjKBSKRCJlZmauctEbBK03mMVmS6VS5efnU6lUsGTNsBWQN97CwkJtbW1QUJCtrS043rSqqgqOAkNGC2axeXr58mVgYCCRSAwPD29sbNy0o5/Dw8M5OTmurq4oFAqNRqelpRnzrkJoM4NZbG7m5uYyMjKwWCyDwSgsLIRDnxqNpr29/dixYzt37ty+fTuXyy0tLd0kYzWQCYFZbFaampoEAgEOhzt58qTxVFkzBpOTk8XFxd7e3paWlgcOHDCqKnQQpINZbDampqbOnj3r7OwsFoufPn265hV+zcObN2+Sk5N3795tbW3t6el59+7d9SjxAUErALPY5Gk0mqqqKhaLhcfjL1y4AMdDP02hUDx9+pTP59vY2NjZ2YWGhra2thr6piAIZrGJ6+3tPXbsmJOTU2hoaHNzM1wnsEQjIyOZmZmHDh2ysrLC4/HZ2dmTk5OGviloU4NZbKpmZ2dLS0sZDAaRSMzNzYVRslwqlaqxsdHf39/W1nbHjh1isXjNjzeFoKWDWWx6tFptW1tbRESEk5MTmIOChWxWbGJiIjc3l0AgWFlZOTg4nDt3bmhoyNA3BW1GMItNzMTExK1bt1xdXT09PdfjFM5NSKPRtLW1RUZG2tvb29jYsFis8vJy+OsAbTCYxSZDqVQ+e/YsICAAQZCTJ09uwAl4m8rs7GxJSQmdTgdzevADB7TBYBabhr6+vrNnz4KDQevq6jbtPrr11tfXd/r06YMHD1paWlKp1Pv3709MTBj6pqBNAWaxsZudnX3w4IFAIMBgMGlpaWZZ69KoqNXq8vJyPp+/Y8eObdu2HT16tLm5Gf7xg9YbzGLjBTbvxsXFIQji5+fX0tICPzJvmLGxscuXL2OxWCsrKwRBsrKyNltxJWiDwSw2UlNTU3fu3PHw8MDj8Tdu3IBrrQyirq4uKCho165dNjY2AQEBVVVVcLIUWicwi42OUqmsr68PCQnB4/FhYWHt7e2GvqNNbXp6+vbt2zQazdra+uDBg2lpab29vYa+KcgMwSw2LiMjI1euXMHj8XQ6/d69e6s5zgNaQ21tbbGxsfb29tbW1jwe78GDB/D3BVpbMIuNxdzcXGVlpZ+fHzgYFHa+jM3c3FxRURGHw9m2bduePXsSEhJevXoF/1hCawVmsVHo7e09deoUDocTiUQPHz6Ec3RG6+3bt6mpqWDRG41Gu3fvHlz0Bq0JmMUGNjMzU1ZWxmazXVxczp49OzY2Zug7gn6ESqWqqKiQSqU7d+785ptvwsLCGhoa4OQqtEowiw2po6MjJiYGh8MFBATU1NQY+nagZRgaGrp+/ToGg0GhUDgcLisrCxaygFYDZrFhTExM3Llzx93dnUgkZmVlTU9PG/qOoJVobGwMDg7es2fPtm3bwEnbcNEbtDIwiw2gqakpPDwcQZCjR4++ePHC0LcDrYr+zyoKhXJ0dDx//jycd4VWAGbxhhodHb18+TIOh2MwGEVFRbAPZTZevXoVExNz4MABFArFYrHKysrgZx1oWWAWbxCtVltZWSmTybBYbGJi4tu3bw19R9Aam52dLS4uZrFYKBRqz5498fHxnZ2dhr4pyGTALN4I/f39ycnJCILw+fyKigq4ZM2M9fX1paamOjo6olAoKpUKF71BSwSzeH2pVKqSkhI2m00kEi9evDg+Pm7oO4LWnVKprKiokEgk1tbWO3bsCAsLa2pqMvRNQcYOZvE6AkvWsFisv79/S0uLoW8H2lAjIyMZGRlYLBaFQiEIcv369ZGREUPfFGS8YBavi9nZ2ZycHAqFQiaTb9++PTc3Z+g7ggyjqakpNDR0x44dKBRKIpE8ffr0o7tCpqam4G6RTQ5m8dpramoKCAjAYrExMTGwyho0NTWVl5dHpVItLCwcHBxSU1M/OB+rp6cnLi7u8uXLcGR5M9ukWax9b2U/Pjc3V1NT8/Llyw++Pjo6euHCBSwWy2KxSkpK4GEQkF5XV1dCQsKePXssLCx8fHyKi4v1R7S0tbU5OTnZ2dmVl5ev5iW0Wq1Go4HlikzUpsjiubm5wcHB1tbW6urq8vLyO3fuXL9+PTMzMysrq6Sk5MmTJ8+ePevs7JycnFzK50S1Wl1UVMTj8UpLSxd/saKigs/nIwiSlJQEV/tD3wdqj7BYLAsLi/3798fGxr569Uqn0ymVymPHjqFQqKCgoKWPKatUqrGxsVevXj179uzJkyeFhYU3btzIzMzMzMy8e/fukydPqqqqWltbR0ZGFhYW1vNtQWvDnLN4amqqs7OzqKjo9OnTwcHBIpGIzWYzGAwKhYLH4/F4PJFIpNFoPj4+HA7Hz88vOjr66tWrlZWVfX19nxjhHR8fZ7FYbDZbf+jOmzdvjh8/jiCIVCqtqKjYqPcHmaS3b9+mp6c7ODigUCgymZyfn69QKN6+fUsmk/fs2fOjXePZ2dm+vr6KiopLly5FRETIZDIOh+Pj4+Ph4UEgEPB4PIFAcHd39/b2ZrPZYrE4NDQ0NTW1uLi4q6trampqY94jtALmmcX9/f0FBQWxsbFSqZRGozk7Ozs4ODg5OaHRaBcXFwRBsO9hMBg0Gu3s7Hz48OFDhw7h8Xg2mx0QEJCamtrQ0PD9rVMqlerGjRsIghQUFOje17RlMBh4PP7SpUujo6OGeLuQiVEqldXV1RKJxMrKavfu3WFhYa2trYmJiTt27AgKCvqhg/XGx8erqqqSk5P9/f1ZLBYWiz106NCRI0fQaDQajcZgMPpWjSCIi4sLGo12cnI6ePAgGo2m0+kymSwuLq60tBTWMDJO5pbFfX19d+/eDQ0N9fT0dHJycnR0dHFxwePxrq6uHh4eXl5eDAYD9GoBJpPJYDDodLq7uzuJRMJisSC4sVgsj8dLSUmpr6+fnJzUX39kZIREIkml0oWFhba2toiICARBQkJC4AJSaLlGRkbAYhtLS0s8Hh8YGHjw4EF7e/uioqIPZjLGxsaqqqoSExNZLBYGgzl06JCzszMWiyWRSO7u7nQ6ncFgMJlMfatmsVigVVOpVFdXVzwej0ajHR0dnZycvL29o6KiSktLBwcHDfXGoY8ynyyenJwsKSkJDQ318PA4cuSIs7MzHo93c3Oj0+m+vr5CoVAikUilUqlUKpPJ/N6TyWRSqVQikYjFYj6fz2QyPT09SSQSgiBHjhzB4/EcDiclJQUsh9BqtXl5eR4eHtnZ2QUFBa6uru7u7nl5eXAHB7QsKpVqZGRkenp6bm6utrY2KChoz549dnZ2tra2KBQqICBAH5RqtbqpqenEiRMsFgu0SSwWCzoWTCaTz+eLxWLQsH+oVQsEAl9fXzqdTiaTcTics7MzGo328vKKjIx88uTJ7OysYR8FpGcmWdzb23vu3DlPT08w4IDD4SgUCpPJFIlEMplMJpPJ5XK5XO73w8A3yGQyiUTC5/PpdDqJRMJgMEeOHCESiXK5vLKysru728fHB4/Hx8TEcLncU6dO9fT0GPqtQ6bn6dOnYrFYJBJFR0fHx8efOHHC09MT9d6BAwcePnyo0+kUCsX9+/dFIlVuBnwAACAASURBVBEej3dyckIQxNXV1cvLSyAQgPBdYqsG6SwSiZhMJoVCwWKxTk5OGAzG29s7IyMDDlkYCXPI4qamppiYGFdXVycnJywW6+bmxmKxxGLx4oRdIv2PSKXSxYns4uLCZrM5HM6f//znn/3sZ7t27QoJCSkuLr5///758+dTUlIuXrzY2tpq6CcBmQCtVnvv3j0ymWxvb793794DBw7s379/586dlpaW+jiWyWR1dXXXr18Hsx0YDIZEIulTeHHCLqtV+/n5gUR2c3MDiezm5paUlNTR0WHopwKZeBZrNJonT55IJBIwIkYgEBgMhkgkAo1v6Y31+/QhzuVy3d3dcTico6Pj//3f//3kJz/585//7OrqCj79gY9+4HWLi4sN/Twg0zAxMdHa2lpQUHDz5s3bt2+fPn06Pj7+1KlTERERAQEBQUFBTCbTx8fH3d0djAtTqVQ+n7/6Vq0PZaFQSKfTwW8NiUQKDg6GEx4GZ8JZDKpQcrlcBEEwGIyrqyubzQa9htW01+8nMmi4aDTa1tbWysrKzc3t3r17z58/r6qqev78eXt7e3t7e2dnJ9w0BS2LVqtVq9VqtXpubk6hUCgUisnJyfHx8devX4eGhjo7Ozs7OxMIBC8vL7FY7O/vv6xPeJ8AElkikTCZTBKJ5OLigsPh5HL58+fPDf1INjUTzuKmpiaJRILBYBAEoVAoPB4PNLI1aa+LG66fn59UKmUwGAQCAXRSrl69CsvAQ+thbGzs/PnzHh4eCIIQiUQmk7m23Qs9cE0Oh+Pq6orBYHA4XEhICBysMCBTzeKOjo7g4GCwlNLNzU3/CW5t2+vihiuTyXx8fIhEIoIgNBotKysLrpyH1tb4+Pi5c+fIZLKLiwuBQGAymevdquVyuT6O8Xh8bGxsd3e3oR/DJmWSWTw9PZ2YmIjD4cDMMpfLXY+Ow/cbrkQiodPpWCwWjUb7+PiUlZUZ+klAZuXOnTseHh4gFr29vUGPeF1bNfitAfW1wUDf2bNn9YUyoI1kelmsUqkePHjg7u4O+g5sNlu/pnK9+fn5icVi8PkRj8eHh4fDo5KgtdLV1SWXy8FHPTqdLpVKN6xVy2QyJpMJOjcMBuPp06eGfhibkellcW9vr5+fH9jxSaPRNqzJAnK5nM/nk8lkNBpNpVJzcnLggUnQ6qlUqnPnzrm6uoIxN4FAsN494g9atUQi8fT01I9ULN5rCm0ME8viubm57OxsPB4PPk8JBIKVBbFEIpFIJCv4QdAH9/b2xuFwWCxWJBI1Nzcb+qlAJq++vp7D4SAIgsPhwDDx0tsk2GKnB7aBLJdcLufxeGCkgkKh5Obmwk7GBjOxLO7t7RUKhaDEBJPJXEGbk8lkYrFY9r4vsIKG6+fnJxQKKRSKi4sLhULJzMyErRZaDY1Gk5KSQiAQMBiMh4cH2Ka03GYpf08qlQqFQrDpf1mtWiqVenl5gcpZISEhcGf/BjOlLNZoNOXl5WDOl0KhrKzJikSi0NDQ27dvl5SUxMfHg1xeFtA1ZjKZoD5hVFRUX1+foZ8NZMLevHkDRopB/ZOlj06AjnBSUtLdu3dLSkpKS0sfPHhw6dKlsLCwkJAQML2x9IYNxt9cXV3BYQg1NTWGfjCbiyll8dTU1KlTp3A4HA6HA7PMy8piPz8/gUAgk8lKSkrm5ubUanVDQ0NUVBT44rIs7hozmUw41wGtRkFBAZ1ORxDE3d1dKBQuvVWLRCKRSFRQUKBSqZTvzczMjI2N9fT0ZGVl+fv7Lz2O/fz8JBIJ6BqDY8sN/WA2F1PK4jdv3nC5XBcXFyKRyOPxVhCgfD4/MjISHKag0+kmJyfT09P5fP5yRyrAbwuNRgPDFFevXoUH20Aro1arT5w4AaZAQA9j6Y0QjEWAtZUjIyP19fUNDQ0tLS1geGFqaur69esikWjpcSyXy319fbFYLA6HCwoKgvW4N5LJZLFGo3n06BGZTMZgMO7u7isYoBCJRFKpNC8vb2ZmZmpqamZmRqvVPn36NDQ0VF/Obem/Bn5+fiwWSz9MAQ9Vglamp6fHz88Pi8USCASwUn7pjXBxFj969EgikYCF9mlpaaBBPnz4UCQSLb2vLZfLBQIBmUxGEITNZldXVxv46WwmJpPF8/Pz2dnZRCIRi8V6eXmtYICCx+P5+/s3Nzer1erKysq6ujqVStXf35+QkMDj8VbQNebz+W5ubgiCiESihoYGQz8hyCTV1taCmirLHaD4IIuLi4tBRWMej+fj4wPOnXny5MmyshgMMdNoNFBX4NatWwZ+OpuJyWTx9PT0uXPn8Hg8WPSz3CyWSqUCgeDkyZP9/f2Tk5MnTpxISkoaGRlRqVTXr18Xi8UryGKRSESlUsEePHjMHbQyDx8+9Pb2RhDE09MTlBhcegv8fhZzuVwOhxMYGFhTU6PRaEpLS5ebxVKp1MfHB0EQAoFw+fJluEZow5hMFo+NjR0/fhx8lPP19V1ubvL5fLlcDibZurq6wsPDhUIhqDj84sWL6Ojo5c7ggYkOT09PZ2dnT0/PkpISQz8hyCTl5eVRqVQMBkOn05c18vZBFjc1NaWmpp47d+7ixYs1NTVKpbKzs/PUqVNCoXBZqyn8/PzYbDZY6Xz69GmYxRvGZLJ4eHg4NDQU/Lle7sQdqEcVFBTU3t6uVqtzcnJ4PJ5AICgsLFQqlVNTU8nJyVwud1ldY/30nbOzs4eHR15enqGfEGSSrl69Cs4rWO7SIH0Wl5aW6nQ60JIVCoVSqQRXrq2tjYiI0B8CskSgWhCYvouJiYFZvGFMJov7+/vFYjFYRLHc7XZisVgoFF68eHFsbGxoaCguLo7BYPD5/ISEBHBIUmFhYUBAwLJm8MD0HZ1Od3FxASfgGfoJQSYpNTUVLKIAe5dWnMU9PT0lJSVlZWUlJSVNTU3gILvm5uaEhIRlDcHJ5XIulwu2lYaHh8MFQhvGZLJ4cHDQ398fg8EQiURQIXPpTZbH4wUGBoLptdHR0QcPHuTm5ubl5eXn54Pp5v7+/uPHjy+ra6zPYjQa7eHhkZOTY+gnBJmk8+fPgx13Pj4+shVlMRijKCwspNPpLBaLyWQGBQWVlpaCOC4qKgJn6y3xsiCLsVgsFouNjIyEWbxhTCaLR0dHjx07BsaLORzOEhuWTCaTSqUikSglJQXsjpudnVUoFPPz83Nzc7Ozs7OzsxqNRqFQnD17dlmrKcDvDBgvplKphYWFhn5CkEm6desWhULBYDDLXR30QRaXlZXxeDyw75nH4x07dgwUhn/06BH4XLj0ZW368eKkpCSYxRvGZLJ4cnLyzJkzYJ8oi8VaensFneiysjK1Wj0xMXH//v0rV65kZWVlZWVdu3YtKysLdI0rKytDQ0OFQuHSrywWi6lUqrOzs7e395MnTwz9hCCTBPqzGAyGRqOtZu6uqKjI29uby+Xy+XwWixUXF9fZ2anT6R4/frysLF68juL8+fNwvHjDmEwWKxSKy5cv4/F4LBa79FkOPz8/LpcbFhb28uVLrVZbU1MDBhbYbDabzfby8uJwOOXl5RqNZnp6OiUlZel78EDKg23QQqGwrq7O0E8IMklPnz5lsVhgffFq1rQ9evRIKpUGBAQEBgbKZLKcnJy5uTmlUnnnzp2lj1Es3gbt5uaWnZ0Ns3jDmEwWq1SqoqIiUNOPSqUuMYvFYrFEIsnJyZmfn5+dnb1w4cLiNRjgv165cgW894qKirCwsCW2WrBblEgkgoPCurq6DP2EIJPU0dEhEomwWCyJRAIrL5fS/GSLsvjRo0c6nW5ycvLFixdtbW1tbW3t7e0zMzPz8/OPHj0KDw8HO06Xfk0KhQKKyj98+NDQj2cTMZks1ul0HR0dXl5eLi4uJBJpKUspQDGggICAhw8fDg4O1tfXR0dHczicxT8oEomCg4Orq6v7+/sbGxvj4uKEQuGPNlx9FWNwyBM8lgZasdnZ2ZiYGHCcB4vFWvohNWC3kVgszs3N7e/vHxwcHBkZGX6vt7e3oKAgICBgWbMgYOIOnLErk8nAKiNoY5hSFo+NjUVGRurrbcuWMOkMus9RUVHHjx+PiooC1V0/+AaxWBwWFhYfHx8bGxsYGLiUhiuXy/Wb7uh0elFRkaGfDWTCsrOzwfSdp6fnCgqthIWFJSQkxC8SFxcXHR0N+iLLnY4Gg8V4PP7kyZNqtdrQz2YTMaUsnp+fz8/PB8MU7u7uEolkKV1jmUwmEAh8fX35fP4PVdcWCAQcDmfpPQj9AAUWi/X3929vbzf0s4FMWGtrq0AgAMMUPB5vuacrCYVCX19fzj/jcrnLrc0tl8uFQqG7uzuYSIRLgzaYKWWxTqfr6OgA2yuWuxN6iam9xCYrkUhAwUxXV9f09HSwkBOCVmZubg4MU4Cd0Cs4/tnvY5Z1Bdn73c9gl4dUKoXn6m4wE8vi6enpkydPgsG1lVXOXD25XM5iscD6fCaT+fjxY0M/FcjkFRQUgPPFiUTisipnrmGrFggEoO4giURKT0+HAxQbzMSyWKfTvXjxgs1mgwNrwSmNGxnHcrlcLBZTKBRnZ2c8Hp+SkgKPBYNWb2JiIi4ubvGRdxsZx4vLsyEIIpPJ9OctQBvG9LJ4YWHh2rVroGusPwp6Y+IYvBCDwcDhcAiCiMXi58+fG/p5QGaipqaGyWQua2p6rVo1qAfk6uqKIAiVSr1z546hH8ZmZHpZrNPp3r59C2pTYLFYKpUK9hStd8MF12ez2UQiERytdOvWrYWFBUM/DMhMzM/Pp6engzM1SCSSr6/vxrRq/egEBoNBECQ6OhoerWQQJpnFGo2murqazWaj0WgsFgtWAoHTZdavyfr5+fn6+oLyhlgsNikpaWhoyNBPAjIrvb290dHRWCwWTAvzeLx1jWMQxGDtBIIgaDRaLBY3NTUZ+jFsUiaZxTqdTqVSlZSUgDJpOBxuXeMY/D6AD3EgiKOjo9+9e2foZwCZoY6OjqCgINBFdXNzA0vc1qlVgyCmUqkIgmAwGC6XW1VVZegHsHmZahbrdLqFhYW8vDx3d3cXFxcwWAHKAK1h2wUpLJVKWSyWvkccFhYGKmBB0HpoaWmRSqUYDAaDwbi6urLZbLBlaW1btZ+fH4/Ho1AoYPKDxWKVlpbCqmwGZMJZrNPpFApFVlYWKFwJpvJ8fX3B8sxVJrK+vYpEIi8vL1DtGxxUDj/EQeuturpaJpMhCAKW0jMYDPCxb01aNVggr+9eYDAYFouVn58/Nzdn6Pe9qZl2Fut0upmZmcLCQh6PB1oVgUCg0+ng8LqVtV19z1oikfj6+rq7u+NwONBDSUxMBKc0GfpNQ2ZOo9G0tLRERUXh8XgXFxccDkelUjkcDuggr6ZVS6VSPp9Po9FA9wKLxcrl8vLyclhQxeBMPot1Op1arW5oaAgLCyMQCGBJEIlE8vLyAgUwQSsEDfGjLVjfBQbfJpPJxGIxSGFwQVB0IjMzc3h42NDvFdpE3r17d/bsWSqVCkbhCAQCSGSwlX9xq/5+w/6gVYMU5vF4NBqNRCKB7gWJREpISGhvb4eFMY2BOWQx0NPTk5aWxmQywfgXDocjEok0Go3D4ehLr4Gm6e/vDxqov78/+GfQUsVisUAgYDKZIIXBnlQ3N7eAgICysjLYcYA23vj4+J07d6RSKZlMBomMx+OpVCqLxRIIBOAgO32rDggI+KFW7evr6+HhASqogH1SXC43IyNjYGDA0G8R+gfzyWKdTjc5OVlbW5ucnAy21YNExuPxJBLJw8PDx8eHzWbzeDyhUCgSiUQikUAg4PP5HA6HxWJ5eXlRKBQikQjK1YMUlsvlt27devv2LZzTgAxlYWHh9evXmZmZMpmMTCaDeQs8Hk8kEt3d3RkMBovF4nK5AoFAIBCAisYCgYDL5bLZbB8fHyqVSiKRCAQC6AvjcDgOh3P27NmWlhbYvTAqZpXFwPj4eF1dXXJyskQi8fDwcHFxAaEMEIlEIpEIjpABbRSPx+PxeFASBYw4M5nM4ODg7Ozsnp4eOKEBGYPZ2dnXr19nZGQEBQX5+PjogxU0aSwWe+jQoe++++7IkSNgjG5xwwY7mz09PaVSaWpqamNj4+TkpKHfEPQhM8xiYGJioqurq6ioKDU1NTw8nMPhgGEyPB6/d+/eP/zhD3/729/AVhFQrdXDw0MikRw7diwjI6OysrKvrw+mMGRsFApFb29vRUXFlStXYmJiZDIZyGU7O7utW7f+/e9/t7CwsLOzc3Z2Bp/wyGQyl8s9evTo2bNnS0pKuru7p6amDP0moI8z2ywGVCrV1NTUwMDAs2fPcnJycnJywsPDra2t7e3tt2/ffuTIkeTkZHAOaXFxcVtb2+jo6OzsLJzKgIyZVqtVKBTj4+OvXr2Kj4+3t7e3sLBAECQ4OJhAIGzdunX37t2hoaF5eXkFBQV1dXWDg4PT09MqlcrQNw59ipln8WJKpXJ4eDgwMNDLy+v58+e3bt0iEAilpaVKpXJ+fh62VMjkPH78mEwmo1AoBoNRWVk5MTHx7NkzGo1mYWHBZDLb2trgPIcJ2VxZnJaWhsfjS0tLdTqdWq1OTEyk0Whw7wZkcqanp69evXr48OHt27f7+/u3tbXp/1NLSwuPx7OxsaFSqU+fPjXgTULLslmyWKvV3r5928XF5fz58/ou8MDAAFhE8ebNG8PeHgQtXU9PT0xMjK2trZ2dXXJycn9//wff0N3dHRgYiEKhnJ2d79+/D3cnmYTNksUVFRUIghw9evSD85BaW1tJJFJwcDAsCQ+ZhIaGBi6Xa21t7eTklJub+0O/tv39/fHx8Tt27Pj2228zMjLM+7fbPGyKLO7s7KTT6Ww2+6NHeJWVlR0+fPjMmTOwGDFkzBYWFoqKiohEIgqFotPplZWVn+7wTk5Onj9/fs+ePba2tmfOnJmYmNiwW4VWwPyzeGRkJCQkhEKh1NXVffQbNBrN1atXDx06lJeXt8H3BkFLND09fenSpf3799vY2AQEBHR2di7lp+bm5m7evPntt9/a2NhER0f39vau931CK2bmWTw3N5ecnOzs7PzpY2Pm5uZiY2NxOFxlZeWG3RsELVFvb++xY8fAAPHp06dHRkaW/rNKpbK4uBiLxVpZWfn7+y8xxKGNZ85ZrNVqc3NzHR0dz549+6PTFyMjI0KhkE6nL56ShiA9jUYzNjZWX19fWlpaUVHR09OjVCo34EWbmpoEAoGVlZWTk9Pt27dXsHFZq9VWV1fT6XRra2s2m11XVwdX0Bshc87impoaLBYbERExPT29lO/v6uoik8lSqXRwcHC97w0yLdPT01lZWR4eHtbW1n/729/+8Ic/fP3118ePH19i01qZ+fn5goICAoFgZWVFp9MrKipWsyKira1NIpFYW1u7uro+ePAALqg3NmabxZ2dnWw2m8/n9/T0LP2nqqqqnJ2djx8/DsumQIs9e/bsu+++8/LyunTp0u3btyMjI//7v//717/+9YkTJz5YmbNWJiYmzp07t2/fvh07dgQHB6/JUTI9PT1hYWE7duxAo9F5eXlwl79RMc8sHhkZCQoKIpFIz549W+7P5ubmOjk5ZWRkwI4DBGi12t7e3urqan0Ba41Gk5mZ+ZOf/OTLL7+sqKhY81fs7e2NioqytLS0t7dPS0tb1gDxp42Ojp4+fdrOzm7Pnj0XL15c1349tCxmmMVKpTIlJcXJyen+/fsr+HGtVnv69GkXF5fi4uI1vzfIRH1/gLWxsfG3v/3tr371q8LCwjV8ITBAzOFwUCiUk5PTnTt31nyp5fT09OXLlw8cOPDNN98kJSXBEsZGwtyyWKvV3rt3z9nZ+cKFCyseXFMoFHK53M3NDW6Phn5ITU3Nb37zm6+++qq+vn6trrmwsFBcXEwgECwtLcEK4rW68gdUKtXdu3ednZ1RKFRQUNCyxvGgdWJuWVxTU0MgEI4ePTo2Nraa6/T19dFoND6f39fXt1b3BpmTGzdu/OpXv/Lx8VmrPRTj4+OguwoGiNvb29fksp/w8OFDsHNEKBS2trau98tBn2ZWWfz27VsGg+Hj47Mmf+cbGxtJJFJ8fDws+Qp94M2bN05OTn/9619LSkrW5II9PT2xsbE2NjZ79+49c+bMGg4Qf1pdXR2DwUChUFQq9Yc2Q62ASqUaGxsbGBgYHR2dn59fq8uaN/PJ4pmZmZiYGAKB0NDQsFbXvH//PoIgV65cgfN4kJ5CofDz8/v888+jo6NXP5ir1WpBiQkUCoUgSG5u7gYvb2hra+Pz+ZaWlgQC4dGjR6ts6vPz8y9evDh//jyXy6VQKHQ6PTQ0tKGhAa5o/lFmksUqler8+fNHjhwpKipa2yunp6eDMpuwMUE6nW56ejoqKuqLL76g0+nfL5C2XPPz80VFRQQCAYVC+fj41NTUrMlNLldPT8/Ro0e3bdvm4OCQk5Ozmj8GtbW1FArF0dHR09OTwWAcPnz4l7/85f79+1ewommzMZMsLiwsdHR0TE1NXfMPRPPz80ePHnV3d29sbFzbK0MmB+yV/+1vf+vj47P65QeTk5MXL17ct2/ftm3bgoODDbs7eXR09MSJEzt37ty9e/eVK1dWNi6n1WqfPXsWExPz6NEj8JXJycmjR49+/vnnHh4eo6Oja3rL5sYcslhf93KdTlTs7+/39fXlcrnd3d3rcX3IJMzNzZ09e/avf/2rRCJZfYXVt2/fxsTEoFAoe3v7jRwg/gRQfmjv3r02NjYJCQkreI8ajeb7J4lUVlZ+8cUXW7Zsef78+RrdqXky+SweGBjgcrk+Pj7v3r1bv1dpbm7G4XAhISHwAN3NaXJy8uTJk3/605/4fD7YH6HVajUajVqt1mg0yxq/0mg09fX1fD4fhUKh0eicnBzjmd1SKpU5OTkODg4oFOro0aNrUtetsLDwZz/7mZ2d3Ucr1kJ6pp3Fs7OzkZGRaDR6Ddd4/pCCggIwDALLHG82Go0mIyPj888//+yzz9hs9qlTp2JjY2NiYqKiouLi4srKypa+DXpubq6goACsJPPx8THCuoBqtfrRo0eurq4WFhZCoXA1pbK0Wu3g4GBQUNAf//jHy5cvw8P3Ps0wWdzd3V1fX6/fUboyWq328uXLBw8ezM/PX6sb+7SzZ886ODjk5uYudx5vZmYGHER98+bNsrIyuLTetCiVyvT09K+++urrr7+2tLS0sLDYunXr1q1bv/766x07dpw8eXKJO4nHx8fPnz+/f//+bdu2RUREGHP5yoaGBrDWjcFgLLeu25s3b7KyslJTU8PCwtBotIODw6VLl9apaoc52egsHh4eTk9P37t3786dO3NyclZzqSdPnhw5ciQtLW3DFpxNT0+HhYW5uLgsvTuj1Wpra2vlcvnBgwdRKNTWrVt/97vffffdd/BQSBOi1WqHhobq6uoqKioePHhQWlpaVlZWVlZWUlJSXl7++vXrpezwfPv2bUREhKWl5b59+9LS0ox/Iqu9vd3Pzw+FQoHj0pe+i7W2ttbV1XX79u2WlpZffPGFnZ1dWlraKjtem8HGZfHU1FRhYSGTydy+fft//dd//fznPz937tyKF4p1dHSQyeSAgIAN3ojR19fHZDJpNNoS5/Hm5+djY2MPHDgQGRl59erVy5cvEwiE//iP/9i5c2dVVdV63y1kJOrq6jgcjoWFBQaDyc/PN5UCae/evYuMjNy2bZujo+PS67pNTEzU1tY+evQI/OkKCgr6+uuvuVwu3ML6aRuXxY2NjVgsFo/HFxQUBAQE/O///u+Ks3hkZITH49FoNIOc39zS0kIkEqVS6VLmvufm5urr6+vq6vTdiqGhIQKB8NlnnwmFQvjBzeyBQ+rweLyFhQWDwTDUCuIVGxkZSUlJsbOzs7e3v3jx4grmrvv7+ykUyi9+8YuN/AhrijYui9+8eVNYWAi6k2fPnt2yZUtqauoKrjM/Px8fH48gyBrur1uuoqKiI0eOxMfH/2iZ44/+sQkNDf3ss8/c3NzgcZDmbXx8/NKlSwcOHLC0tAwNDTXmAeJPmJmZyczM3Ldv3/bt25OSklZw0kJmZuYvf/lLoVBoigsENoxh5u4SEhK2bNly9uzZ5f6gRqPJzs52cHC4e/fuetzYEqlUqitXrjg4OGRkZKzgx6VS6b/9278FBATAJRlmrLu7Ozo6etu2bXv37j179qzxDxB/wsLCwp07d9BotIWFRWho6A9NPiuVyu+vz1Or1cHBwT/96U9jY2M34FQq02ViWfzkyZPDhw+fOnXK4P9TZ2dnjx07hkajy8vLl/WD09PTWCz2iy++uHfv3jrdG2RwtbW1LBbLwsICi8Xeu3fPVAaIP0Gr1T59+pRAIFhYWPD5/NbW1u9/5puYmLh27VpcXNyzZ88mJyenpqZ6e3tTU1N/97vf2djY1NbWGuTOTYUpZXFnZyeJRPLz8zOSwmmDg4NCodDd3X1Z5Q0vXbq0ZcsWX1/fVVb1hIyTUqm8d+8egiBgBfEaFj8zBo2NjT4+PqCu2/fXAs3Pz1++fPmbb76xsbFBEIRIJB4+fNjGxgaDwRQXF6/msL7NwGSyeGRkRC6Xe3p6GtXunRcvXtBoNIlEssQ9rPX19X/+85+3bt0Kq1uYpYmJCbCC2MLCIiIiwiwXknd3d0ulUlBVrri4+IPpuOnp6bKyspCQECaT6eXlxePxLl68aJA5dpNjGlmsUCgSExNdXFw2YH/dcj1+/JhIJCYkJPzosEltba29vf2XX36Zk5MDq76Zn9evX0dERGzbts3e3v78+fNmPDE7MDAQHR1tbW3t4OCQmZn50eVAc3Nz09PTxrO92/iZQBZrtdrc3FxHR8ebN2+u942tgEajycnJwWKxn57He/78+f79+//yl7/cuXNnw+4N2jB1dXVsNhv0FvPz880+gyYmJlJSUrZv325nZ5eenj49PQ27F6tkmCxOSkr6/e9/f/78+aV8c1VVFQ6HS0pKnEZFjgAAIABJREFUMvh83Q+Zn58/deoUHo//oXm8trY2LBZra2sLzzM1P/Pz83fv3gUDxEwms6amZpMUXpiZmbl+/To4FCoqKgqeYbpKG5rF+r+ciYmJv//978+dO6f/+g/9Ue3q6vLw8BAIBEa+JGhoaCg4OJhKpb548eKD/1RfX3/o0KGtW7cWFBQs/von3jVkKkZHR1NTU0EN4qioqNevXxv6jjaUUqksKipycnKysLAIDAyE48KrsXFZPDg4eO3ataioqISEhH379v37v//7oUOHIiMjk5OTF29LW2xoaEgqlZJIpA04h3H1Ojs72Ww2n89fvBj+3bt3JBLps88++/rrr48dO3b8+PGYmJjo6OiIiIi0tLRXr14Z8IahVerp6QkNDd2+ffvevXuvXLlixgPEn6DVap88eeLm5oZCoXg8HixSvGIbl8WvXr1iMBh/+ctf/va3v3355Zdbtmz54x//+NVXXx08ePDOnTvf3xy5sLCQnJzs5ORkQmV09KdQ6zdxdHZ2urm5/fa3v/3qq69QKNTf3vvTn/5EIBCqq6sNe8PQitXV1bFYLDBAfP/+fbMfIP60pqYm8DQ8PT1hq16Zjcviubm59vb26urq6urq+vr65ubmurq66urqpqam0dHR739av337tpOTU3Z29rre1drSarW3bt1ycnK6ePEi+MrCwkJPT09jY2N9fX3NIlVVVa2trUustQgZlfn5+YKCAiwWa2FhwWQynz17tkkGiD+tvb1dJpOhUCgcDldUVARLTyyXkdaSf/LkCQaDiY6ONrnqOfPz86dPn3ZyclrzU1AhYzA6OgqKvlpbW0dERMBjtxbr7e2NiYmxsbE5ePBgdna2Gew23EjGmMUdHR2enp4CgWD15+waxPj4eHBwMA6HM2D1Img9dHZ2RkRE2Nra7t+//9y5c6s/9c78jIyMnDlzxs7Obs+ePenp6fARLZ3RZfHExERgYKCbm9vLly8NfS8r9+bNGx8fH29v73U9hQ/aSFVVVUwm08rKikgk3r9/H3b6fsjs7Gx2dvZ3331na2sbGxsL17otkXFlMVio6+TkVFpaauh7Wa26ujoikRgcHGwMDxZaDZVKlZ+fj8FgLC0t+Xx+Q0MDLK3waUql8v79+zgczsbGxt/f3yTWQRmccWVxVlbWoUOHzp8/bwYD/1qttrCw0NnZ+cyZM4a+F2jlJiYm0tPT7e3tbWxsoqOj4QedJVKr1dXV1XQ63crKis1mNzU1GfqOjJ0RZfHTp08RBImOjjabc+/VavWFCxccHR1zc3MNfS/QSnR1dYWHh2/fvh2carE5VxCvRktLi0AgsLS0pFKpDx48MIM+1voxlizu7Oz08fHhcrlGVYZt9RQKRUREBAaDgafbmRatVvvs2TMWi2VtbU0gEO7du2e0W/CN3OvXr0NCQrZt2+bk5LQZKnWsmFFkMaiH6erqaoRl2Favv7+fy+UymUwz+zNjxpRK5Z07d7BYrI2NDY/Hq6+vhyuIV2NwcDAxMfGbb745cODAlStXDP4R3DgZPos1Gg1YkPtBuQZz8vLlSw8Pj5CQECOpgg99wvj4eEpKyt69e7dv3x4TE2OWNYg33tTU1MWLF+3t7W1tbZOTk+Foz/cZOIu1Wm1eXh4Gg7l48aJ5fwZ89OgRDoc7c+YMnII3Zt3d3UFBQdbW1pu5xMQ6WVhYuHXrFjiJFdZ1+z4DZ3FlZSUejw8NDTXyMmyrp9VqMzMzCQQCLCRvnDQaTU1Njbe3t6WlJR6PLykpMe/OgUGo1eqysjI0Go1CocRi8WYra/dphszizs5OOp3OYrFM9Kzy5VIqlYmJiWQyuaKiwtD3Av0TUIPY2dnZ2tqaw+HAYmPrR6vVVlVVkclkFArFYrGamppg1wQwWBYrFIqwsDAymbypNgqPj4/7+fl5eXnBapnGY3h4OC0tDQxlRkVF9fb2GvqOzF9bWxuPxwMfQR4/fgynRnWGymKlUpmSkoJGowsLCzfsRY1EV1cXg8GQyWRDQ0OGvhdI19nZGRYWtn379m+//fby5ctms7bd+PX09Pj7+9vY2Bw5cqSgoEBfZnbTMkAWg/k6Z2fn1NTUzbmpv6qqikQixcfHw5qZBqRSqSoqKhgMBgqFIhKJZWVlcCfCBhsaGkpMTLS1td21a9fVq1c3ZxroGSCLa2tryWRyeHj42NjYxryiEcrOzj58+PCVK1fgsgqDmJ2dzc3NdXJysrGxEQgEcIeuoUxNTaWlpe3evdvGxiYlJWUzZ8JGZ3FfXx+LxWIymZt8X79Wq42PjwdVkODcxfoZHBxsbW394Dd8bGwsLS1t586dO3fujIuLg4urDEupVN6+ffvQoUMWFhbh4eGLx+tVKlVra+vTp083Q0avYxYrlcqenp63b9/qs2Z6ejokJASHw9XU1Kzta5misbExqVT6wezl1NRUZ2fnyMgIDOjVm56eTkxMpNFoi8/n7urqCgsLs7Ky+vbbb69cuaJQKAx4h5BeSUkJOEtbLpe3tbWBL05OTsrl8t27d5vxRjC9dcziN2/eHD9+PCMjA0ySqlSqs2fPOjk53b17d21fyHS9evWKRqP5+vrqN3c1NzdHR0ffvXsXTmWsXm1trYODw+HDh8EJbGq1GqwgRqFQJBKpuLgYDhAZlcrKSjqdjkKhvL296+rqdDrd3NxcbGystbV1TEyM2U+urGMW19TUMJnMjIwM0MUrLCxEo9Hp6elwhmSxqqoqBEHCwsLADH5ra6tQKExOTob9tVVSq9XXrl0D/SyFQjE3Nwd2eFpZWQmFwk21ktKEvHjxQiwWW1lZubm5lZeXazSaJ0+efPvtt0QisbW11dB3t77WMYtLS0s9PT1LSkp0Ol1zczOBQAgKCoJlQb4vLy/v0KFD6enpCwsL4+PjgYGBR48ehbtvV6m3t5fL5drZ2eXm5o6OjoIB4l27diUkJMAVxMasp6cnMjISrHUrKirq7e1ls9n29vZmf4DkOmZxXl6eu7t7W1vbyMgIi8Wi0+lv3rxZ25cwG6dPnz58+HB+fr5Go4mIiOByucPDw4a+KdP26NGj3bt302i0oqKiiIgIS0tLR0fHrKysTb5wyiRMT0+np6fv27fP0dHx4sWLwcHBu3fvTkpKMu//d+uYxRkZGZ6enp2dnXFxcSQS6cWLFzqdbmpqqrGxsa2tDY6HDg4ONjc3g0KaSqUyIiICPKWTJ09SKBQTPXfVSMzPz6ekpKBQKCwWS6fT9+zZ4+3tDUpIz8/Pz87OwoEyIzQ3N9fZ2dnZ2Tk6Ojo9PZ2VlYVGow8cOIAgyPbt22k0mn5OzyytYxanpaVhMJhz5855e3s/ePBgaGjo4cOHcXFxOBzu1KlTcLDi6dOn3t7evr6+2dnZz58/7+npCQgISEhICAkJ8fDw2ORr/lYJHE2AQqEsLCxQKBSdTi8qKmpsbLx169axY8cSEhLq6+vhxJ2xef36tVAoJBKJPB4vLi7u+vXrISEhu3fvRqFQKBTq4MGDZnAM5iesYxYnJyf/9re/dXBwCAoKunPnjlQqxePxIpHozJkzdXV1sGPS29t748aNkJAQEonk7u5+5cqVCxcueHh4bN26FfaLV6m4uHjPnj2o9w4fPuzh4XH48GE7O7tt27ah0eh79+7BFmhs+vr6IiIicDjcgQMHduzYsX///m+//dba2hr8T7S1tU1NTTXjyhVrmcVKpVKhUExOTo6MjLx9+1YkEn322Wdbtmxxd3dnMpnHjx8vLCyE6+o/oFarnz17duHCBV9fXzc3t927d//Lv/zL1q1by8rKxsbGFArF7Ows7MH9KKVSOTs7OzU1NTo6Cg71QaFQNjY29vb2Dg4OeDzew8NDJBLFxsZevHixvLx8cHAQruA2QmNjY21tbZWVleATDJfLdXd3d3Jy2r17t5WVFVjrNjo6OjQ0NDExAZbHGPqW18xqs3hhYWFgYODFixfl5eW5ubmZmZnnzp07fvx4SEjIN99885Of/GTr1q0eHh5xcXFVVVVDQ0NwqdZiKpVqeHi4u7u7pqYmOTnZ29t77969v/jFL37961+7u7ufOnXq6tWrmZmZd+/era2t7erqGh8fN/QtGxGlUjk4OPjixYvHjx/r215SUpJcLj906NCuXbucnJxoNJq/v/+lS5eqq6v7+vpgX9iETE1NPX/+PDs7Ozz8/2PvPIPiSq+8/5ardj/YW7tll71bW05btev11Hrtcbk8yDuzE2Rb8gSNgM4555zD7W4yAqGIhCSQECJJIEQSUUIJEEokIREEKCFAEkLkHLvfD8dq9yp2N9A06P4+TGmg+3Lvuc/93/Oc55zzRPN4vC1btnz99dd6vX7fvn27du1KTk7OysrKy8urrKxsaWl58uTJWtdlL7V4cXHx0aNHDQ0N+fn5O3bs0Ov1YrGYw+EwmUwKhYLD4bZs2fLFF19s2rSJQCCIRCKTyWQwGEJDQ5OSki5cuNDS0vI+52wtLi729PTU19cXFhbGxcXp9XqlUqnRaBQKBY1G++abbz7//PM///nPBAKBTqczmUw+n69QKGw225EjR86dO9fS0vKei3J3d3dDQ0NhYeHu3bv1er1EIuFyuc6xFxQUtHXrViwWS6VSYU5msVh27NiRkZFx+fLl1tbW96Ggdu0yOjra0dFx5cqV7OzsnTt32mw2pVLJZrNJJFJQUFBQUBAWi8VisWQymcFgsFgskUik1WpjY2Ozs7OvXr364MGDNTqP9EaLHzx4UFRUFB4eLpfLWSwWDofDYDBEIpFCoVCpVJAPBoPBZDI5HA6LxaJSqUQiET5GJpP5fL5arU5MTKytrX0PFfnhw4fFxcVRUVFSqZTNZmOxWAwGQyAQSCQSlUplsVhcLpfNZjMYDAaDQaPRqFQqmUzG4XDBwcFgPZ1O9z5br6ysLCoqSqFQsNlsPB4fHBzsHHs0Go3JZDKZTBaLxWKx6HQ6jUYD6wUGBhIIBB6Pp1arDx48eP36dVSR/Y3x8fHGxsbk5GSDwSAUCikUSmBgIBaLhUeDTqfDbQVtodPpVCqVQqEQiUQMBoPFYplMplgsDgsLy8vL6+zsXHORZc+0+P79+4WFhSEhISDBOByORCIxGAwOhwM7dCgUCrVardVqtVqtTqfTarUKhUIul0ulUj6f79RlkBWZTJaQkHDt2rX3ZEfOhw8fFhUVhYaGstlseDO9ZD2lUqlWq3Uv0Gg0SqUSrMfj8dhsNo1GIxAI4BRIpdKDBw/euHHjPWm529XVVVRUFBYWBhIMjygsewqFQplM5jr2tFotWE+pVLqOPQKBEBwcTKFQJBLJgQMHrl69+p7PMPyEiYmJ+vr6o0ePKhQKCoUSHByMx+OpVCqTyeRyuRKJBJ4Op6potVq1Wg1Ph0gk4nK5DAYDXro4HI7BYFit1tzc3M7OztW+Mg9wV4snJiYuXboUHh7OZDLhgmECKJFI1Gq10WhEEMTyAusLLBaL8+dms1mv1ysUCoFAwGQySSQS+IMSieTo0aNdXV0+ud7VYWZmprKyMiwsjMlk4vF4HA5HoVDeZD1XG8K/EQRBEARCGU7rwYtQIpEkJyev733Dpqena2pqIiMjwXp4PB6sJxaLndZzGtDqgtOYMPaUSqVQKATrwftMJBIdPnwY3WNldent7U1PT5fL5RQKBYvFEolEBoPB5/PlcrlOpzObza4PxUuPBmAymbRarVQq5XK5NBoNBgmdTrdYLGfPnl0r6bNuaXF/f39WVpZEIiEQCM4nQS6XGwyGl5T3LTg/YDabtVqtSCRiMBgQu6BSqZGRkXV1detyaXtgYCAnJ0cikThVmMvlyuVyo9H4quy6vr3eYj2xWMxkMolEImhKeHh4fX39Gg2TvZ2BgYFTp07JZDICgeB8h8lkMhh7r30yX2s958d0Op2r9ahUanh4eG1t7Zqb0q4PWltb4+Li6HQ6DocDFRYKhRqNxmw2v1ZYXvt0OB8Qk8mkVCp5PB6VSoXHjcfjpaWlrYkM0Xdr8d27d+Pj4yEoQSKR2Gy2QqEwGo0vyYebOA2HIIhOpxMKhXQ6HY/HEwgEjUZTXl6+zhItHjx4sH//fgaDgcPhyGSy03ovDS8vrAeKDNbD4/FKpbKoqGituABu8uDBg4SEBIiqk0gkFoulUCicHoAX1oNnG8YeWI9AIBAIBJVKVVxcvM6s5+dMT09funTJZDIRiUQCgUClUp0qvJRHw2q1giJzuVwymQyv29jYWP9vLfQOLW5paQkPD4cZMYVCEQgEer3ei8fgTYZDEATyasFB5vF4ubm5U1NTvjXCStHW1hYeHg7+l6v1nNGbpVtPpVKxWCwIIrPZ7JMnT64bQeno6IiMjCSTyXg8nkwmr5z1YOxxOJzs7Ox1Yz0/Z2ZmprCwUCwWY7FYAoHAZDLlcrl3Kvzq/YVBYjQaxWIxpNbg8XiTyeTnzfnepsV3794NDw+HuASDwZDJZCaTyWazLcVSLwFW02q1PB4PQu9sNruwsHBmZsbnplhm7t+/HxkZCeOATqdLpVKTybREHXkJGLU6nY7P55PJZAwGw2az8/Ly1sHLDLYEBY+JRqPB2Fsh6/F4PPA2WCwW2jzIB8zNzZWXlwsEAli+5nK5Go1m6Sr80s0FB1kul0MsFIvFIgjS2tq62lf/Rt6oxY8ePdqxYweFQiEQCAwGQ6VSwRUui6VesprFYjEajQKBABZVhELh2bNn13TzoJ6enl27dkHsxWk98MVWyHpCodBpvfLy8rVuvT179kDaA4PBUCqVyIqNPXCghEIhuAI8Hq+kpAQtCVk55ufnq6urZTIZxJ34fL5zqr0S9xdBEJVKxWQyIRgVGRnpt0u1r9fi/v7+AwcOQDSNRqMpFArntG6FgEcCPBQ8Hq9SqS5fvrxGH4nnz58nJiaCq0Wn031gPZBjPp8P73+lUlldXb12rXfkyBEWi4XH42HsISsjxE5g7PH5fBh7Uqm0srISXcpbIRoaGrRaLeRLcLlcvV6/ojcXnBWVSsVgMCCLf/fu3dAc0d94vRYXFRVxOBxI8ZPJZMjK+HQvYbPZ9Ho9l8slEokkEikkJGQtJrotLCyUl5fTaDQsFguTa2SFpQSwWCxO62Gx2LCwsAcPHqy2MbyhvLycz+cTCAQKhSKVSn1vPSKRaDKZ1nea4GoxMDAQExMDgTs2m63T6XwgLDB+FAoFZGswGIycnBw/jOO9Ros7OjosFgsejycSiSKRCJJLVtpeyIsJo1arhXwjGo124sSJNRc47uzstNlsEAgTCoWIT15jgNN6OBwOrOeHA+7t3L17NywsDARRIBBAjNhn1tPpdDCZpVAoaWlpazrO44fMzs4WFRVBoROdTler1SsUmngV8I4lEgmZTCYQCFqt9tatW6ttj5d5WYtnZmaOHj0K+dIsFss3Ly5XkyEIAlnfRCJRq9W2tLSsqn08Y2Ji4vjx47DitCrWs1gsCoUCUnkMBoMfDri3MDc3l5mZCRMyJpOp0+l886C+ZD1YI1EoFM3NzattknXF/fv3jUYjZMRLJBLEh24K3F+TycTlciF/Ljk52d9aCLysxfX19SqVCgo6INDp9fNgMpn0L3AWR70TCN7BbJFCoezfv38N7f/a2NioVquhegVa0rhvLrPZbDAYvLCYKxA4hgFHIBD279+/hrou3Lx5U6/Xk0gkqI9HPIxOvGRAV0uazWaPrAdRsp07d74n1fk+YHJyMj09nUajQa4UrNd5NLaNRuOrN9dgMLh5c+H+KpVKaCTA4/EqKyv9qjzqb1oMRRbHjh2D9Ws+n+/1DNFoNKpUKpPJFBsbGxsbu23bNovFotFoDAaDO/ayWq0qlYpCoZBIJJVK1d7evqomcpeZmZmsrCwoH+LxeFDQ4abFzGazzWaLjo6OjY2NiYmJi4sLDQ1VqVQqlUqr1bpjN1cDqlQqKpWKwWAMBsNamVjY7fbMzEzIleZyuVBM5P5VgwGjoqJgyMW8IC4uLiIiwmg0mkwmN62nVqthXigWi/2/QGCt0NXVZTQag4ODqVQqJMZ4dHMRBAkLC4uJiXG9udu3b4+JiQkJCXFfjk0mk0AggEW85ORkv/Lz/qbF09PTjx8/joiIAB9eqVR6Ec0xm80wMT906FBxcXFbW1t7e3tzc3NFRUVSUlJUVJTZbH6n4Zw5FWQymclkFhYWronIXXd3d0xMDNT5KBQKj6REp9NB87DW1ta2tjboGZiRkXHs2LGDBw9GRkZCYb47h3LmVICo5efnr4mE2d7e3ujoaGhKB9bz6E1mMBgSEhJu3LjR0tLS1tbW1tbW2tra2tp69+7d6urqnTt3uukdw0wWciqYTOapU6fm5uZW2zZrnoWFhQsXLggEAqip8chNQRDEYDBYrda8vLzbt2/DAwI3t729vbGxMTExUavVunko8FTodDqJREIQxK/etX/T4vn5+crKSqFQiMfjORyOF7km0CohLCzswoULIyMjMzMzdrt9cXFxcXFxbm5ufHy8oqICurS8/ciucU8ikRgbG+v/zbQWFxerqqogOABTMI+sp1Ao8vPzp6am7Hb7wsLCwsICbJIyOTk5ODh45cqVuLg4rVbrpppYrValUgkVRzt37nz27Nlqm+fdXLp0CRqeeGE9k8mk0WhOnjw5Pz/vNCDgcDiGh4fz8vJAr92xHoIgYD0ikRgeHu7/Y8//GR0djY+PJ5FIJBJJKpVCfZ2bN9disWi12tDQ0JaWFtAT15s7OTl54sQJ9x1t16gxm80uLy/3nzDFX7W4s7NzZGTk6NGjsM4oFosRz6N1Op0uIiLi8uXLc3Nzi4uL7e3tZ86cKSkpKS0tra2tnZ2dbW1ttdlsWq32nUe2Wq16vZ5Op5PJZKVS6c/VMgCEwyBrUiQSuW83QKlUFhQUzM3NPX78uLS0tKio6MyZMxcuXIDNsxcWFpqamvbu3WsymdyRY5vNptPp6HQ6rOD5eemnw+GYm5s7duwY5DB4kXwCWnzq1CmHw9HX11daWlpcXFxWVlZWVnbmzJmioqL9+/fDx9w5GuS3QTqqSCRaW+uf/sm9e/f0en1QUBCNRnPn8X/pdoAWt7e3LywsNDQ0FBQUOG9uSUkJ7Cfg/gGtVqtEIiESiVQqNSkpyX9W8P6qxffu3evo6IiOjobiDpVK5WmAwmg0hoSElJaWzs/PLyws1NXV7dixQ6vV6vV6nU4XEhJy/Pjx48ePQ/zBnRsAE20ymczhcIqKivx8qtjb2xsXFwflCRDecd90iIsW19fXGwwGlUplMBg0Gk1kZGR1dTW8265cuWIwGNy0Hky0Ie5/+vRpPw9TPHv2LDY2lkqlOsM7XvjFOTk5Dofj9u3bTgMC7geLXa0HVaBMJjM/P39NhMj8FrvdXlVVBa0nYCXAOy2GNa3U1FSJRGI0Gp031/1gMWC1WtVqNfQ7ttls4O74A3/V4vv379fV1dlsNnDdPU3GgpSJAwcOQHXG3bt34+LiNBqN0QWdTufRirbZbJZKpWQyGRJQ/DxVtq2tzWq1ep3B7qrFRqNRo9GYTCb4R2hoaGVlpcPh6O/vT0xMdMc1hrEuk8nIZDKZTPbD9J2X6OjoCAkJIZPJLBbLU78J+b9afOvWLWhV7N1SuxO5XA7WO3ToENowaClAGyDIThGLxSaTyWu/eGpqKjU1VSwWO7XYi5trsVgMBgOHwyESiTKZ7Nq1a37SqvevWvzgwYPKykqtVgvBdS8CdjqdLiMjAzYtPn/+vFarfcmDM5lMnronzrDd3r17/fl5sNvt9fX1Go2GQCB4F2p3anFDQwOCIDDngheSUqlMSkqanJxcXFy8ePGi2Wx2x4ywRgHNufft2zc4OLjaRnobjY2NOp2OSCR6ESxGXucXq9VqeJl56hS/ZD00s23pjI+PZ2RkMBgML4LFyCt+cVpamkQicd5cL/xiBEGcs0YOh3Pp0iU/qXf/qxY/fPiwpKRELBbjcDg+n+/pPALc3qysLLvdPjExkZ+fr9frvXgGXIGpBCTeR0VF+fPzsLCwUFVVJRQKIW/RU+shb9BiBEHMZrNGozl06NDz588dDkdtbS3iXtwTrEelUrdu3RobG9vf37/aRnob1dXV0Gufx+NBe2KPrOeqxYODg9euXaupqbl27dqNGzeuXLly7NgxBEE8yteG5x/GXmhoKLp8txSGhoYOHDgAkwyFQuGFGwtafOfOnbm5uZqamtTU1JMnT+bk5Jw6dSo1NXXbtm1eJOMLBAKooigrK/OT5bu/anFXV1d2djaUJ0Lds3da7HA4hoeHT5w44Z0/4gpU9IJvgiCIP8+y5+fny8rKIIdcIBB4cbFv0WKtVnvo0CHYmKCxsRFxT1ZgjZRGowUFBUVHR/f29q62kd5GaWkph8PB4XBCodDTsYe45FHY7fb5+fnJ/8v58+cRBPGoig96acLeEDqdzs9nFX5Of38/9KCgUqnQG9Ojm+vUYljAn56eHhsbGx8fn5iYmJ6e7u3tTU5OVqvVHh3TarWKRCLYZz0/P99Pumj9TYvT09Ohd4YXSRSuWjwyMpKTk2MwGJZFi2EfX4PB4M++ydzcXGFhIYFAIBKJkAbgKe/UYshLu3HjBuKeXwypFDQaDYPBREdHd3d3r7aR3kZ+fj600YAUlKX4xQ8fPkxJSTly5EjKC3bt2uWm0ZxAKgVUfKhUKlSLl8LTp0/DwsKgymOJWmy32wcHB7u7ux8/fvzkyZO+vr7bt2/v37/f/fxiwGq1isVi6GGfm5vrJ3kBf9Pi3NxcHo8Hz4On8XXXGMXMzExpaalOp1u6FoNvQiKRbDabn/vFZ8+ehZZGAoHAiwDWW7RYpVIlJiaOjY3Z7fbq6mo348WufnFUVJSf+8Vnzpzh8Xh4PN67fkCuWtzU1KTRaGQymeYFHlUtAq5+sdFoRLV4KTx//hxSjCgUCjTy9vReONfupqenCwsLIyMjd70gJibGZrN5kUoBfjGNRissLPQLXQLmAAAgAElEQVQvv/jhw4fl5eUymQzixZ7G7CCPIiUlBRSztrYWfuKssoMSD/eLx5AX1agQs4uJifHneDEknEGpwtLjxZCp7TSaRqPJzs6en58fHR3NyspyU4uhjpxKpQYHB2/fvt3Pyz1qamrkcjlYb4nx4tu3b8OuwGYXPDoagiBQsg9jLyIiwp/nZP7PyMhIUlIShUIhk8lyudyLe+G6dnfs2DGhUAhiotPpQGQ8PSaCIFAJTafTz5w541/xYsij0Ol03hXdQVHT9u3bGxsbHQ7H0NDQqVOnEATRaDQ6nU6r1ZpMpu3bt+/evTsyMtLNG4C8aNhGJpMPHDjgz3uS2u32hoYGnU639DyK2tparVarUCj0er1ardbr9ceOHXv8+LHD4WhsbAwJCXEzv9hisTjb3R04cMDPOwQ1NjZCVyDICFxiThsYUOeCF2s7SqWSTCaTSKT4+Hh/9gP8n/Hx8czMTJg1SiQSr/MoIKctIyMDepZ5ekNdD+jsACUQCKqrq/0rj+L+/fv19fXQtpjJZHqX46nX65OTk8EFGx4eLi8v37t3765du3bv3n3ixIkHDx7cv3//0KFD7oSSIZ0Ltg5kMBiZmZl+Xq1w584dyM4G63mRXwxtN9rb2/fv379nzx74b0FBAThlvb29KSkpbkbh4d6JxWISicRgMI4fP+7PGYGOF02f4Ww1Go13tR5Qd3fv3j0wXUJCwv79++G/MTExyIsWM+5Yz5nbTqPRUlNT/Ty33c+ZmZk5ffo0j8eDlW2v84uhZ86yaLFOp2Oz2SQSSaPRNDQ0+Fd+8b1792CDu6U0BoKmdkePHgU/zuFwjI6OPnv2bHR0FKrI6+rqQkJC3ClYtFqtBoMBdtXm8/kVFRV+EtN5E319ffHx8bBbtlwu91SLFQrF6dOn4RqnpqYmJiZgmdhut4+Pj9++fTstLc3N6ATi0ncUj8eLRKKzZ8/6yerEmxgeHt69ezc0BpLL5Z52ajWZTGq1Ojc3F442OTk5MTEBSRQzMzOjo6Pl5eWISxT+7bj6TdCywM+t5+fY7fYbN27I5XLYqtzTGBRocVhY2L179+bm5o4fP75ELYZuLZAUEBUV5T/b3/ytH8XMzEx2djasHXuXWoS8WMTbt2/f1atX79+/PzIyMjY29uTJk5aWlgsXLuzfv9/NjgrOJAoSiaTX6/3HXm9idnY2Ly8PUim8SGvTaDRHjx5tamrq6Ojo7Ozs6Ojo6Oi4c+dOQ0NDVlYWGNb9tVCn9YKDgxEE6ezsXG3zvJucnBwWiwXLFZ6OPSg1SkpKamlpaW9v73Dh7t27bW1tOTk5UG3lztHAb4IMRaVSeffu3dW2zZrn8ePHNpsNUinUarWnWmwwGGw227lz55qamg4dOqTRaNz/+msPCEkUZDI5PT3df4Kff+vTNjs7W1tbq1AoYHNyL8IUAMSODQZDVFRUenp6dnb23r17oWbR/eYsyIsSXgjY+Y+93oTdbgfrwY4eXoQpwO2FdxUA/+tpcZGr9bBYbHx8vJ8Hi4G6ujq1Wu0M8ngx9l41IPzEi+U7KICGoju/anG7RhkfH09JSaHT6c5t27zIbHN/Xvj240ABNDR7qKys9JMAhcNVi6empgYHB2NiYpzbPno6VXQCVnPt3+FRATQEKDgcDplM5vF4Z8+e9fMABfD06dM9e/ZgsVin9Tw1mvEV3JxGvGQ9o9HIZrNhflNWVrYmWtsMDg7u2rULZkLejb3XGtCLN5kzQMFkMktLS9EAxdKx2+3Xrl2TSCQYDIbBYHi3exZIindZE05cAxTh4eH37t1bbdv8jZf3WDpx4gSkVXrXGeAlvEgqcmZQQPdOg8GwVnaDnp+fz8/Ph30zl8V6XuBs/UyhUIKDgy0Wy5oIUACnTp1isVjO/kq+tx4A1sPj8Uql0v+DY2uFJ0+e2Gw252Z3S5RU74AXLawiksnkzMxMv5pwv6zFHR0dJpMJj8eTSCTf7w+IvIh1QicRGo2Wnp6+hraCbm9vt1qtOByORCJ5Ub64LNbT6/VMJhNS648dO+bnGRSudHZ2WiwW2EAACvB8PPYgUgz7PFEolJSUlDU09vwc6NbG4XCwWCydTvc6BLrE+wvpMbC3bH19vf8EKByvarHD4SgoKIBVFGeCkS/3RUdeJGMRiUSbzfbw4cNVs43nzM/Pl5aWMhgMPB4P1rPZbL4xHfJC96FPNgaDCQ0NXXPrTmVlZeC2OPds96X1zGazRCIhkUgEAsFkMqFO8fLy7Nmzbdu24fF453aavpRjcFPYbDaU22VnZ/vbSsBrtPjp06eRkZGQEgBVZL55JGB+DdEcEonE4XDOnj3rJyUx7vPkyZMdO3bADqRe7KG5ROvBXl7QtLusrGxNxNld6e/v3759OxS8cblc2OjMZ9aDsQeR4rKyMr9ymtYBi4uL1dXVIpHImfqJ+GriCC9aoVBIIpHweHxYWJgfOnmv0WKHw1FTUyOVSiFSIRQKvd4Q2iNjWa1WjUYDe9uQyeS1kgDwEna7/fr161KpFEJj3jVY8Np60GEHh8Pt3bt3jXZRuH79ukqlgp16fTn2tFot1IYRicTt27evxbHn/4yNjR0+fJhMJuPxeJj6eJ0g4NH9RRBEIpFAZhGXy7106ZIfOnmv1+Lp6en8/HxoFQSxdmQlg3cWiwV62UCojkAghIeHd3R0rJJNlsrk5GRRURGLxcJgMBQKxQfWAymByBK89v1n5xhPmZqaKi4uhvayZDJZLBabzeaVth4UYsHYs1qta9d6/k9PTw9EKqDE14syS0/vL4IgUqkU1mMZDMaJEyf8s9HY67XY4XCMjo5mZGTAKhDIMXgoy241VykhEokkEslsNjc3N6+GNZaNsbGx7Oxs6EFKpVJhaxmbzbYS1oPCJEhiw+PxZrN5rW+XOT4+np2dDUmgZDLZ2Thw2a0HayEajYbNZhOJRDwer9fr17r1/J/Ozs7Q0FDwG5hM5gp5xyAsJpNJJpM5hTg5OdlvOz29UYsdDsfQ0NCRI0dAUEgkEp/P1+v1y7iUB8ZCEEShUDAYDHgYdDrd9evXfW6H5WdkZCQlJYVMJsPcgs/nwz54y2s9s9msUChgB2UsFqvRaPxn/66lMDo6mpqaCp4+jL2VsB7iMvawWKxSqbxy5cpqX/p7QXNzs9FoxGKxEKyQy+Uw+1kuRYahYjAYhEIhCDGFQtm/f39fX99qX/obeZsWOxyO/v7+5ORkCFZApYpKpTKbzUt38cBYRqNRJBKBschksslkqq6uXnMrTm+iv7//6NGjTCYzODiYSCSyWCzo37pc1jMYDBKJhEajwd0xmUxVVVXrxnoDAwNpaWkCgQCLxUI1I1hviU8sqDCMPYlEQqVSCQQCOAEXL15cN9bzf2CzY1jeoFAoIpHI6eot/f5aLBaNRsPlckkkEgaDYbPZ+/fv9/MdFd6hxQ6HY2ho6PTp0wqFAl5iNBpNKBRqNBqv32PwLYPBoFAoOBwOGItOp+/ataulpWWdPQzDw8OFhYVQcYTH46lUqtN6NpvNUy/POc7AetA7CYPBEAiEuLi4W7durT/rlZSUKJXKoKCg1449TzsbOFVYqVRCYScEkWJjY5uamtASOx/T0dGxe/duGo2GxWJJJBKLxZLL5VAk5YW2WK1W6Cuv1WrFYjGUXAcGBopEopycHD9v4e1wR4sdDsfMzExNTU1ISAgGgwGrOZ8KCOSBrLzp2YCfg6UQBDEYDHK5nM1mQ3fdrVu3crncjIwMZ3e3dcbMzMy1a9egoyYWiyUSiXQ6XSQSvWq9NymI03qgwnK5nMPhQOJXcHAwm80+evSon+/c4TWzs7NXr14NCQkhEAiQKegce5Av+JaxZ3mBzWZzWk+pVHK5XLBeUFAQn89PSUlZr9bzf/r7+0+cOCESicBZIZPJbDZbJpNBUz3njXvL0+EcA6DCIpGIwWBAygQOhzMYDJcuXfKr+ro34ZYWOxwOu93e3t6enJys0Wicikyn0/l8vlQqVavVBoMBWn6A+cBAYEdoT6HT6ZRKpVgsBhUmEAhbt25lMBjR0dHnz5/3t7zrZaezszM1NVWj0eBwOAwGA4rM4/FcreccfK9aT6vVKpVKiUTiqsI0Gi06OvrcuXPr3nr3799PTU3V6/VYLNb5PnNn7CEvurgpFAqxWAzWIxKJQUFBNBotMjKyoqLCP1fV3x8mJycvXboUFxfH4XCCg4NBkVksllAoVCgUsBOF6/11grxoQqJWq+VyuUAggHpdHA4XHBwsk8kOHz58586dtbJ84q4WA+Pj442NjUePHlWpVFu3bgXDgShzOByBQCAWi2UymUwmUygUcrlcJpNJJBKhUMjn81ksFpVKJRKJOBxu69atVCo1IiKitLS0t7d3rRhriUxMTNy6dSstLU2pVGIwmODgYMiipdFoYD2RSOS0HvwDrCcQCJhMJogIDocLCgqC1qvFxcXd3d1+sivBSjMxMdHU1JSWlqbRaIKCgsCNch17IpFIKpXKZDKVSqVSqUB8nWPP1XoUCiUiIuL06dM9PT1+mGf6HmK32/v6+s6fP79z504GgxEUFARvXDKZzGQy+Xy+UCiUSCRyuVwulyuVSrlcLpVKRSKRUCjkcrl0Oh0qm7FYbGBgoEQiSUxMvHHjxujo6GpfmQd4psXAxMREfX19enr6tm3bBAJBcHBwUFAQLB9BtR6JRKJQKBQKBUqZYW0Eg8Fs3bqVRCIZDIb4+PiSkpL380mYnJy8efNmZmZmTEyMSCQKDg4ODAx0tR6ZTIadpV6yXlBQEHRz3rdvX2lpaXd393tovampqaampuPHj8fGxopEIiwW+9LYo1KpGAzmm2++gfcc5Plhsdhvv/2WQCBotdr4+Hh4h62z2Pr6oK+v79y5c4mJiQiC0Gi0wMBAeOni8XjIdfn666+3bNkCIgOPBnjBgYGBXC43IiLi2LFj169fX1sqDHijxcDMzExPT8/169fz8/MTEhKMRiO8owgEQmBgYFBQEPwXVqsUCkVkZGRaWtr58+dbW1sHBwffE2/uTUxPTz9+/PjGjRsFBQUHDhwA60FGLbzbwIAUCkUgECgUiqioqNTU1HPnzoH13pOZxJuYnZ19/PhxbW3t6dOnDxw4YDKZhEIhj8ej0WjffvvtBx988MMf/vD3v/89g8EAZyoyMvLYsWNnz55tbm4eGBh4z8ee/zM6OtrR0XHx4sWMjIzY2Fi5XA7xpc8///zXv/71hg0btmzZQiaTORyOWCzW6/V79+7Nzc29cuXKw4cP1+6GWN5rsZPFxcWRkZGOjo76+vra2trKyspzLzh//nxNTU1DQ8Pt27d7enr8fM+6VcFpvYaGhhs3blRVVZ0/f95pwJqamvr6+lu3bnV3d6PWexW73T48PNzZ2dnQ0NDU1HTmzBkKhbJlyxaJRPLHP/4xLi6uqamppaUFtd4aZWZmBnYFampqOnr06B//+MfNmzdv2rRp06ZNBw8ebGpqampqunPnzsDAwDqYIy6DFqOg+AmlpaVUKrWiomJwcDA6OloikfT09Kz2SaEsAyMjI7CCV1tba7PZAgICIiMj/baCzjtQLUZZJ9TW1jIYjISEBAgEP3jwQCQShYSEPH/+fLVPDWVJjI2N7dmzh8Fg1NfXOxyO5uZmBoPx6aefHj58eD1lEKFajLIeuH//vlAoVKvVAwMDzh9evHiRSCQeOHBgTaSXoryWubm5jIyM4ODgU6dOQSDCbrefOXPm66+/3rRpU0lJyWqf4LKBajHKmmdkZCQiIoLJZLa3t7v+fH5+PiMjA4vFnj59+j1f7Vy71NTUEAiEffv2uS7KTU1NHT169JNPPiESieAsrwNQLUZZ2ywsLKSmpgYFBV26dOnV305NTUVHR5PJ5IaGBp+fGspSuX//PmzI8GqgaWBgICIiIiAgQKFQ+GFjeC9AtRhlbXP+/HkCgZCSkvKmlfSenh65XL5untj3h8HBQZvNxuVy39RB9/79+xKJZMOGDXv27FkHxZOoFqOsYVpaWthsdmho6NtT1mpra+l0emxs7DpbeV/HzMzMJCUl4XC48+fPvyW+dPnyZRwO9+mnn2ZlZa314h1Ui1HWKv39/QaDgc/nv7Or1OLiYl5eHgaDyczMXOtPrP8wNjZWVVV14MCBmJiY/fv3l5eXL+O2XhUVFcHBwWlpaW+/X/Pz8ydPnvz000+//fbb6urq5frrqwKqxShrksnJyfj4eCKR6GYgeHZ2NiEhgUAgvDasjOIpHR0dOp1u8+bNn3322RdffPGLX/ziRz/6kdFo7O/vX/rBb9++TaFQtm3b5k7kYXx8fNeuXQEBAVwud+1uzOZAtRhlLQJ+LuQ5uf+tZ8+eGY1GHo/3UroFihdUVFTQ6fSDBw/evn377t27ubm5n3zyyQ9+8IPw8PAlBoL6+/tVKpVEInE/vt/d3a3X6z/66KPQ0NBleRmsCqgWo6w9amtryWTy7t27PQ04tLa2stlss9ns/53F/ZmFhYXBwcFnz565dt/Pzc39p3/6pw8//LCxsdHrI09NTe3atYtCoXiaqXbz5k0qlbphw4YjR46s0Xp3VItR1hgPHz6ErolDQ0NefL2iogKHwyUlJc3MzCz7ub3PXLhw4Z//+Z9/9atfeZ0+aLfbT58+HRgYWFBQ4MV3y8vL//KXv/zxj38sLy/37gRWF1SLUdYSw8PD27Zto9FoXscZFhcXU1NT8Xj8eirZ8gdOnz79wx/+MDAw0OseIHV1dXg83us6ydnZ2SNHjmzYsIFCody8edO7c1hFUC1GWTPMzc2lpaVhMJiKioqlHGdsbCwqKopCoTQ1NS3Xub3nLCwshIWF/fjHP05ISPCuJenjx495PJ7BYFhK/5DBwcGIiIiPPvpIpVKtubZQqBaj+IjFxcXBwcHHjx975/XY7faLFy8SCITExMSln0xXV5dcLlepVB7tdDc6OtrV1dXU1NTR0bE++jQuF+Xl5R988AEWi/WuoGZiYiIyMpLNZre1tS3xTO7du8fn8z/66KM9e/Z41zloZGTk+fPnvg9hoVqM4iMqKiowGMzvf//7jIwML1yn5uZmLpdrNpuXqzXX9evXKRTKrl273Bn5k5OTFRUVZrP5yy+//Oyzzz7++OMtW7ZkZWXNzs4uy8msadrb2zdt2vRv//ZvZ8+e9eLrdrs9LS3tTVXsXlBTUxMcHPw///M/p06d8mh1d3R09PTp0zQajcvl3rp1a1lOxn1QLUbxBT09PXg8/rvf/e53vvOdkJAQT/MfBgYGEATh8XiPHj1arlOy2+35+fnBwcEnT55854cbGhqCgoIkEsnBgwfT0tKio6N/97vf/fKXv8zOzn7Pdwlpa2vbunXrL3/5y4yMDO8aMFVVVQUHB2dkZCxXGc7i4uLJkyc///zzwMDAy5cvu3NWExMTt2/fNhqNH3744Xe/+90PPvjA93noqBajrDjT09NxcXFUKlWn0/3Hf/xHSEiIR+7k5OTkgQMHcDjc1atXl/fEZmdn4+PjMRhMbW3t2z/Z3d197tw514DGqVOnvv/97//lL39ZxtfDmuPevXsEAuFXv/pVTk6Od0d4+PAhjUaLiooaGxtbxhObmJjYtWvXH/7wB4FA4E4ByLlz57788ksqlZqRkUGhUH7zm9/4vooP1WKUFae4uPjjjz8+dOhQVVXVhx9+aLFY3NfixcXF/Px8PB6fkZGxEuf25MkT2Gywq6vrLR971bdqbm7+2c9+9sEHH9TV1a3Eifk/d+/e5XA4H3/8sdc5ZIODg0ajUSwWr0Tbpp6eHrVaDTuAvL04e3Fxsb6+Pisrq7u7e3Z2FkGQ//qv/6qqqlr2U3o7qBajrCxdXV0YDIbNZg8MDFRXV3/wwQceaXFtbS2NRtu2bdvKraW0tLRwOJywsDCPen2VlZX9y7/8C5lM7uvrW6ET81vsdntbWxsej//Zz3528ODBkZGRoaGhwcHBgYGBwcHByclJd8ICc3NzCQkJeDx+5dqZNjQ0kMnkjz76KDk5+S0FIHa73bkMOzk5qdFofvWrX6FajLKumJmZ2bZt2+bNm2tqahwOx7lz5375y1+6r8WPHz9WKBRyuXyl9e78+fPBwcFHjx59S/B3fn5+ampqYmLi+fPnjY2NarX6z3/+8xotK1giU1NTERER/+///b/vfe97VCpVLpdzOBwOh0On06VSaWlpqTsvzpKSksDAwJVu819eXr558+bNmzefOXPGncj+xMQEqsUo65CqqqqNGzdu374d/I6Kigr3tXh0dDQ6OppOpy+lptZNFhYWMjMzg4ODKysr3/SZrq6u7du3GwwGBoPx29/+dtOmTUVFRSt9Yv7J9PT08ePHt27d+vXXX3/77bdff/31V1999dVXX23evJlEIhUWFr7z/jY2NhIIhISEBNfdOlaC2dnZpKSkTz75hMFguJMagWoxyjqkv79fJpPx+fynT5/CTyorKz/44IOwsLB3fndxcTEtLQ2LxfpM74aGhqKiohgMRmdn52s/cP/+falUisPhgoODv/zyy2+++Uar1dbX17+fuzfZ7fbFxcX5+fmZV3hn2nVPT49EItFoNL7p49Pf3x8aGhoQEKDVat/ZXhXVYpT1xtTU1M6dO3/3u9+lp6fPzMxMTExMTEyUlJT853/+p8lkGh4efnsCU2VlJYFAOHTokC8zxh49eiQWi1/awNQVp+wODg5mZmb+5je/2bRpkw/c9vUE7HpFp9N92S2vo6ODx+NBAcjo6OhbPolqMcp6o7Oz85NPPvnhD38okUgMBoNWq9XpdBgM5gc/+EFAQIBUKi0uLn7T/LSjo4PNZhuNxmXsTe4mdXV1OBwuISHhnbPsxcXFuLi4H/3oR2FhYWjFh5vMz88fP348MDDw/PnzPv7T1dXVQUFBGzduzMvLe4sfgGoxynrj0aNHUVFRWCwWg8EEBQVhMBgsFvvxxx//wz/8wy9+8Yuvvvrq8OHDr/VQBgcHYbeOO3fu+P60FxYWiouLg4ODi4uL3/nhvLy8n/zkJ3K5HH123KSyshKDwaSmpvp+d5WFhYWsrKwvvvgCh8Ndu3btTR+bmprS6XT//d//DavNvgTVYpQVYX5+fmxsbPAFQ0NDo6Oj+fn5v/jFL3Q63bNnz6ampl4NLC4sLOzbt49AIPjeK3EyNTW1b98+PB7vDD7Mzs729PS81PL4+fPnPB7v+9///oEDB97z0js36ezsZLFYNpttecs63GdoaGjnzp0BAQE8Hu9NBSBzc3MGg+HXv/719evXfXx6qBaj+I5z5879+Mc/NhgMbxKv0tJSDAazQmUd7vP8+XOtVsvj8Z48eeJwOKamplJSUrhc7pEjR2pqam7cuHHx4kWDwfDTn/6UQCDcvXt3dc92TTA4OGg2m7lc7ttralaanp4epVL50UcfhYWFuTaE6+3tLSoqysrKSklJ2bhx4w9+8AOTyXTixIni4mKf9XtDtRjFd1y+fHnDhg0RERGvDbA2NDTg8fiYmJi3r674hrt379JotPDwcKhcuHTpEpVK/d3vfrdx48aNGzd+9tlnmzZtCgkJQbdrcofp6WmoNb9y5cpqn4ujvr6eSqV++umnKSkpzjzoK1euEAiEDz/88Le//e3Pf/7zf/3Xf/3ggw8+/PBDEonkMwcZ1WIU3zE4OHjx4sW2trZX/eKnT59KpVKZTLYS5bDeUV1dHRwcnJ6eDmf79OnTnJycgwcP7tu378iRI1euXEGX7NykqKgoMDDwxIkT/rAJ9+LiYlFR0ebNm7/88suKigq4uU+ePCkpKUlLS0tPTz958mRubu7x48fT0tJKS0t9th0XqsUoqw+U55HJZE93OVtRFhYW0tLSvv3221UMXq8DmpqaSCTStm3bvOtbvRJMTEwcPHjw448/ptPpt2/fXu3T+SuoFqOsPidOnAgODs7Pz/e3uonx8fHw8HA6nX7v3r3VPpc1SW9vr1QqlUgkHvXs9wH9/f02my0gIMBsNjtrkVYXVItRVpkrV65gMJgDBw6sdDmsd/T29goEAp1O591Wp+8zUMXub9MdJ9AT6uOPP967d+9qpXa4gmoxymrS1dXF4XCMRqPPonJeUF9fHxwcHB8f77oFPcrbWVxczMzMhO4//pnzt7i4WFlZuWXLlo0bN+bm5q76zUW1GGXVGBsbQxCEzWa3trau9rm8g9zc3G+++aa4uNjfoih+y6VLl3A43N69e9/SrHLVgd1sv/jiCwKB4PuE4pdAtRhl1UhKSsJgMBcuXFjtE3k3MzMzu3fvJhKJvt8GbS0CZR1Go3Epmzr7huHh4djY2ICAAJlM9uDBg1U8E1SLUVYH2Io0PT191eeGbtLf36/VasVi8Zrb7N3H9Pf3IwjC4XCWvqmzb4AOfAEBAdu2bXtTWygfgGoxyirQ3t5Op9MjIiL8oazDfVpaWigUip9Uo/gnU1NTBw8exGKxFRUVq30uHlBbW0skEr/44ovMzMzVSoJGtRjF1wwMDKhUKqlU6j9lHe5z9uxZDAaTmZm5Vtx5HwOdlZKTk9dWIczCwkJubu6f//znoKAg3+8ADaBajOJTFhYWduzYQSKR3rn1sn8yNzd35MiRoKAgtADkVZqamqhU6rJv6uwbRkZG4uPjP/roIxaL1dLS4vsTQLUYxafk5eXhcLi8vLy1m5AwPDxstVpZLBbajMKV7u5utVrtV1XsnvLkyRO9Xh8QEIAgyDt3AFl2UC1G8R03btwgEAjx8fH+nOfkDp2dnTwez39KtladkZGRmJgYEon0ltbAa4KWlhYej/fJJ58cOnTIx2EWVItRfERvb69QKDQYDL7Z5Wylqa6uJhKJhw4d8s9yQR+TnZ2NwWDy8/Pfudmdn2O328+dO/f1119v3ry5sLDQl38a1WIUXzA5ORkWFsZkMtdKntM7gX0ioK5stc9llampqcHj8fHx8Wtrve5NTE9Pp6WlBQQEkEikuro6n9cXNbcAACAASURBVP1dVItRVpyFhYWUlBQCgXD27NnVPpflZGxsbPv27XQ6fY2uQy4L7e3tQqFQr9f7PsC6cgwNDUVHRwcEBKjV6kePHjl/vri4ODc3t0K+P6rFKCvO+fPnMRhMSkqKP7SvXV4ePXqkVCrlcvnaXbBaCgMDAzabjcViNTc3r/a5LDOdnZ0ymWzDhg3bt293ppN3dXWlpaVVVlauRIcNVItRlg273T45OTk0NOTcLsHhcLS3tzMYjNDQ0PHx8VU8t5Wjvr6eRCLFxMS4XuD09PTAwMBaX6J0ZX5+fmRkZGxszJkAs7CwkJycjMViL168uLrnthLY7fZr164FBwd/9tlnzk2/Ll269Nlnn+l0upUYzKgWoywbMzMzFRUVR44ccdb19/f36/V6sVi8jt1Gu91++vTpoKCg9PR05w/r6+v37t27nppXPHny5OjRo+Xl5c4il/LychwOtyqbOvuG+fn5goKC//3f/3XuJ1BVVbVhwwbnRojLC6rFKMvG6OhofHy8RqPp7Ox0OBxTU1N79uwhEAj+sMvZijI1NbV//34ikej0ECsqKlgs1vnz51f3xJaR5uZmiUTiLBFubm6m0WhhYWEjIyOrfWoryMTEREJCQkBAgEAg6O7ubm5u3rJlC5PJfNM20ksB1WKUZWNgYCA6OtpisUB3roKCAgwGc+rUqbVb1uE+T58+RRCEx+NB/8/r168TicSCgoLVPq9lo7a2lsPhnDlzxuFwPHnyRKPRSCSS7u7u1T6vFcFut8/Pz8NbB1odbdiwITIysqamhsvl4vH4lWiwiWoxyrLR19dnNBpjYmIcDkdDQwOZTI6NjV2vE9hXaW1tZbFYFotlamqqubk5ODg4KytrtU9q2aiurqZQKDdv3lxYWNi/fz8Wi71x48Zqn9RKMTQ0dPr06UOHDl25cmV6evrevXtcLnfjxo16vZ7NZgcFBa1E5yNUi1GWjUePHgmFwj179jx//lwul2u1WuhAODEx8ejRo1XsRrhyTE9P9/b29vf3QxS1urqaRCKlpqZCI7q0tLTVPsFlo7y8PDAw8N69eyUlJVgstri42OFwzM/P9/X1PXr0aJ0VvDx+/DgsLOzTTz/dtGlTVFRUSUlJcnLyli1bPvnkk40bN3799dcrUQaCajHKsnH37l02mx0eHn7kyBGBQNDU1DQyMnLt2jWbzaZUKhsaGlb7BJef8fHxzMxMuVx+5MiRhw8fTkxMnDhxQiwWHzt2TK1Wp6SkrJv4DOxsUlJSIhQKk5KSJicne3t7MzIyBAJBQkLC8PDwap/gcjI/P9/U1LRv3z4Gg/H555//6U9/YjAYW7duDQgICAgI2Lhx4/Hjx5f9j6JajLJsdHd3MxiML774QqVSpaamVlRUaDQaFoulUqlSUlLWZeuGhYWFhoaGuLg4sVjMZrN37dp14cKFnTt3fvPNN5s2bcrIyFjrNcFO8vPzAwICuFyuxWKprq5OSkricrl8Pj8sLKyqqmp9VNy9xNzc3J07d3JycgwGw1dfffXZZ5+BFv/hD384ePDgsv85VItRlsTi4uLCwsLs7OzMzMydO3c2b978ne98509/+pNEIlGr1Tt27Dhz5sw6c5peS1dXV0ZGhslkAlH+6U9/+o//+I87d+4cGRmZn59fWFhYow4y3N/p6enk5OTvfe97P/nJT5hMplQqtdlsx44de0861Q0NDV29ejUxMZHFYn3++ecBAQHR0dHT09MzMzOzs7MLCwvLUvqBajGKx8zPz4+Pj/f397e2tl69erWysrK4uPjUqVNhYWH//u///r3vfe9Pf/qTWq3Oy8vr6+tbZ5HE17KwsDAxMTE4OFhdXR0WFkYkEj/44IO///u/37x589GjRy9cuFBdXV1bW3v//v2hoaGpqSn/3BfZyfT09PDwcFdXV0NDQ3V19aVLlzIzM3E43N/93d/9/Oc/J5PJFouloqLi+fPn4+Pj70NP/ZmZmZGRkc7OzszMTL1e/80337BYrIyMjKysrIKCgsrKyitXrjQ1NT158mRsbMzrKQKqxSjuMjc3Nzw8/ODBg/PnzycmJoaFhen1eplMJhQK2Ww2mUz+6quvPvroo40bNzIYDIPBEBkZGRcXl5aWdvny5Z6envW3L9Hs7OzQ0NC9e/fKysoSEhLCw8MtFovJZJJKpYGBgX/4wx8+/vhjLBbL5/NFIpFcLjeZTDExMRkZGVevXn38+LG/NVyfnJx8/vz5zZs3c3Jydu7ciSCIUqkUi8UCgYBIJH722WcbNmzYunWrSCQyGo0mk8lms+3duzc/P7+lpWWdFRkC4+PjfX19tbW1x48f3759u81mA5tQqdTg4GAikUgikRgMhkAggFmgzWbbv39/cXFxe3v74OCgp6KMajHKu4Hl8jNnzsTFxen1ekixJJPJlBdQqVQymQw/YTAYdDqdSqVSKBQikUihUEQikclkSkhIuHHjxtDQ0GpfzTIwOzvb09Nz+vTpmJgYnU7HZrOJRCJcPpVKpdFoTCaTwWCQSCQymQymAIhEIpVKFYvFCIIkJiY2Njb6wytqfHy8tbU1NTU1PDxcLpfT6XTn5cAVUSgUMplMp9OZTCaNRnP+hEgkMhgMpVIZFhaWk5Pz4MGD9aHIo6OjN2/ePHLkSEhIiFQqpVKpBALB9f4676nrzQWDsFgsjUYTGRl5+vTpnp4e9xUZ1WKUt7GwsNDX13f27NmIiAgOh4PH40kkEgxBBoPB4/FEIpFYLJbJZEqlUqVSqVQquVwuFotFIhGHwwFRhjFKIpEg421NK/Lc3Fxvb29RUZHVamUymfBOAsFlMBjgAovFYrlcrlKp1Gq1UqmUSqVisRhmD87HmEQikUgkiURy8ODBmzdvrpYij4+Pt7W1paSkqFQqCoXiqjgsFksgEIjFYqlU6ry5cDkikUggEDCZTKco4/F4Go1mMplAkV0bkqwtRkZGbt26dfDgQalUSiKRnO8kGo3mNAiMdgBGu1gs5vP5LxmEzWZbrVZQZHciOagWo7yR8fHxysrK8PBwDodDIBDAyWUymQKBQKlU6vV68wsQBLG8AEEQBEHMZrPJZNLr9QqFgs/nMxgMUGQymSwUCvfu3dvc3LzmykCGh4fLy8tBhXE4HBiExWIJhUKVSmUwGF41iKs1TCaTVquVy+U8Hs/VIBKJJDEx8e7duz6OI0PXMYVC4TwTGo3G5XIlEolWq4VAxEs3F64ILsdgMED1HZvNplKpJBIJj8dTqVSDwVBQULDmdgxYXFzs7OxMSkoSi8VOg9DpdC6XK5PJXjKI6/113nSDwaBWq2Hx1mkQBoNhsVjKy8vfuYKNajHK6+nv78/MzBQKhXg8HmbWLBZLJpOB4sBYtFqtL0mw63MLv4XBCh2CmEwmjHIikajVaisqKtbQqOvp6Tl8+DDEZ8AgHA5HLpcbjUaz2QzX6zTIq9Zw/YDZbNbpdEKhEBQZvFEEQWpqanwzx5+dna2rq4uIiKDRaAQCgUQi0el0Pp+v0WjefnNfe3+NRqNKpeLxeFQqlUgkggDt3bu3o6NjrWSPTE1NVVdXWywW5+SATqcLhUKtVgs39yWDvHqLnTcXDKJUKjkcDkSlcDgcl8tNSkp6e8k4qsUoL2O32zs6Onbv3k2n02FcslgsEJ3XjsW34/p5vV4vkUggkIrFYrlcblpaWl9f32pf8TuYn5+/devWtm3bwNkhk8lsNluhUJhMpiUaRKfTiUQiOp1OIpFwOJxYLD558uRKB3DGxsbKysrUajXMdahUqlOFXRXW08sxm80qlYrL5YKcEQgEi8Vy9epV/089HhoaysvLk0ql8Jal0+kikUir1SKvzPbct4bFYjGZTK6KTCaTo6KiGhsb35Ryjmoxyv/BbrfX1tYiCEIgEGDKCZvUeTooXztM4TnXarVcLhdmcEQicceOHf7cYmZ+fr6yslKj0cDZ0mg0iURiNBpfdYG9MAigVqs5HA4EGclk8qFDh6C50kowPDyckZHBZrNxOByJRGIymUqlEvm/EZWl3F+z2SyTyRgMBjjIEomkvLzcn8PHfX19iYmJDAYD1kLYbLZKpVqW0Q4GMZlMEokElkMJBIJKpaqqqnqtHKNajPJ/uHnzpk6nw+FwBAKBwWDI5XLnHG0pD+pLA9RgMIhEInCg8Hj8rl27/HOHHrvdfuXKFYlE4lQuhUKBLIdyvWQTvV4vFAopFAooQlJS0uDg4LJfztjYWHp6Op1Ox+FwZDKZx+NptVpPHeG3X4vVakUQRKPRsNlscPYFAsHZs2f9Mw15YGDg0KFDYHYKhSIQCPR6/fIaBA6lVCpZLBYYRC6XX7t27dXoDarFKH+jvb3dZrPh8XgCgcBisdRq9TKKzksD1GQyyWQyGo0GKRYHDhx49uzZahvg/2C32xsbG7VaLSzTsdls57x1eQ0CxwQHCnQB+gotb2vgiYmJ3NxcLpeLw+Eg0dDp3S/7tVitVp1OB7MfLBYrkUguX77sb0u1w8PD6enpTCaTQCBQqVSJROIMOi27QWA6yOFwIHys1Wpfbc+CajHKX3n06NG2bdsg0sdkMjUaDbIyuuOKXC6nUqlO9VkJZ9Br2traLBYLhCbYbLZOp1sJ5XLFbDY75ZjD4eTm5i7XXj7T09NlZWUSiQRW6oRCodlsBh92JXDOfpzBKK1We+PGDf8pOJycnMzNzRUIBLAiIpFIkJUc7c73E6SiQzAdWl07QbUYxeFwOKampg4fPgwvbTqd7gyZrdDQdMWpPnw+v6yszE8msyMjI3FxcSDE8GZaaSFGXnjHIpGIRCIRCAS5XF5dXb0sqQhNTU06nQ4W63g83gp5xC9di1N9IJk6NDTUdU/l1eXq1asKhcKZZGkymVbuzeRqEI1Gw2Qy4e/Gxsa6NpJFtRjFYbfbr169KhQKsVgshUKRy+U+E2JQH6iyJRAINpvt/v37q20Px/z8/Llz5yCNhEajKZVKLwwCGbiAMyn1ncBqD4/Hg8c1JiZm6VurDQ8PO6OibDYbQqKe3yuPAaNpNBrInKHRaFlZWf6QVtHX17djxw5YLOVyufBm8o1BrFarSqWC0ByTySwpKXGeFarFKI7+/v6oqCjwAfl8/orOXl87QPV6PYvFgrzUrKysVW8n1NXVZTAYYDovEokQr2avJpMJqgNAlE0mk5vWsFqtWq0Wivr4fH5RUdESI60VFRUikQiyYrx7r3gNeN9yuRzSqNVqdVtb23LdJu+w2+0FBQUQnaDT6TDj8Y01kBcDSSwWQ5a92Wzu7e2FE0O1+H1nbm6utLSUxWJhsVgGg+HjoekcoDKZDMpAFApFfX39KtYITE9PZ2dnQ5STyWTq9XpPlQv8rCNHjhQVFZWWlhYUFOzYscO1ZOvtQNWARCIhk8kkEslkMr0UWPSIx48fR0dHwzKAQCCA5Smv7pKXWK1Wo9EIy1YkEmn//v2r24Lj3r17VqsVbCsWiyFNyLtL8y71zel8wJphamoqnBiqxe87/f39oaGhWCwW2iN4NDSh7lOn073W6TMajXq93h1/0GKxGI1GHo8HvnlaWtoqusbd3d0ajQaSDbwI18CKeXh4eH19/eTk5NTU1NjYWFVVVWRkpMFgcPMgVqsVtlbD4XBMJjM3N9frVa+zZ8/yeDw4DmSwuX8trkDxJBQZevF1aG9GJBKFQuFSXi1L59SpU2w22xmu8UKILRYLWEP7AmcZlPsHgbkCkUhUKpVwYqgWv9fY7fa6ujqJRILBYMAH9OhZhWhGSEgI/Pul31qtVmgz6A4WiwUeVwqFEh4e/uDBg1UxCFR2QOY/m82GZ8x9g8CFaDSaiIgI123bW1tbocWdmwcB11gmk0FXmh07dnhXnTg+Pp6YmOj0AeHIHl0OAPGWkJAQqObw9OvOIDiFQqHT6Xl5easVNR4aGtqxYwf0ZpLJZF4UGZpMJpVKpdPpQkJCIiMjo6OjIyMjEQSB9kluvm4tFovBYOBwOCQSicPhwLmhWvxeMzU1dezYMVhJgM6W7j+rMBM/derUhQsXdu/erdPpXH9lsVhOnDhRXV2dkJAAXYTeOTphJksgEHg83oULF1YlTDEyMrJv3z5ovebpLMF5IaDFTu/PbrffvHkzNjbWfS1GXrjGLBYLh8PJZDLvNoFvaWkxGAyQMgjZ4h5dCwBGOHToUHV1dXZ2NsQcPDqCc80KXOPIyMiVKyx8O9euXVMqlZC16eksAQQUdjpPTU2trKxsaGhoaWlpamoqLi7et29fbGxsaGioO+8quBFyuRxK6uHcUC1+r3n8+LHFYgkKCqJQKB49qzATDw0NbWtrGx8fz8jIgFJa568sFktdXd38/HxeXp5KpXJngFqtVrFYDEG0Y8eOrcqAvHfvnlwux+FwNBoNKjs8Zbm0GO4Fn8+HXOOTJ096sYJXXFwMag55bF5oMYShYmJi6urq5ubmmpubQ0JCPLoQANKNoTZaKBTeunVruW/du1lcXMzMzIRFUciw9sggOp3OaDRmZ2d3dnYODg66Jl9OTU319fU9ePAgJyfHbDa7Y2pI+IPeTHAQVIvfa2pra6VSKRaLZbPZBoPBfTfBqcWdnZ0zMzMnTpyA4mDERYtv3rzpcDgKCwvd12KlUkmj0SgUSkRExL1793xsjfn5+QsXLsCzCqlO3gUTl0WL4VBQC0Oj0Xbu3Onp5q3j4+MHDx4EH18qlXqXPgGB0bi4uDt37jgcjo6OjtDQUC+0GGKsAoEAWqDl5ub6vknFwMDAjh07oKG2QqHwKEAB077i4mLXYsi+vr779++76nJDQwOkwbijxUajEWph4LuoFr+/zM3NlZWV8fl8AoEA6e5e+MXt7e1TU1OZmZmvanFjY6PD4cjPz3dTi2F9GYJoCoXi+vXrPg5TTE5OZmdnQ9c0KMTyguXVYq1Wy2KxiESiyWS6ffu2R5fT29sbExMDfUW8Lt4Bv3j79u3w11tbW73zi52zcuh1Fx8fv7wV3u5w9+7dkJAQMpkMAQo3rQF+rtVqLSwsnJychEM9ffq0srLyyJEjO3bsyMzMLCsrq6mpefjw4bVr10JCQtw8OJRZolqM8lfpgSogqVTq0ZRtJbQYQRBY4SEQCFwu9+LFiz4umR0ZGUlOTob1Q7lc7qYpXrXMMmoxrPBAQxlPQ8adnZ0hISF4PJ7FYrkvPS+xXFoMl6NWq2k0Gh6P37Ztm2vJmW9obGw0GAxEIpHD4bifQWEymXQ6XWJiorPopru7OyUlxWg0OpMoYG1z7969SUlJISEh7sfTlUolGi9GcYyMjBw+fBjWlD2VHlctnpycTElJ4XK5arVarVZrNBqxWKzRaOrq6hwearHZbIbu9TQarbS09E2dXleI/v7+3bt3w4ZJzvC3pyyvFpvNZh6Ph8Fg+Hx+ZWWlR5fT1NQEjY2WUmu3vFqs0+nodDoej0cQxPetoC5fviyTyWBxGNrAunPaoLknT54Ez2Bubu7cuXM6nU6pVMKAVygUMplMLBbDfijuzz9gqFAoFDg9VIvfXwYGBnbu3EkgECgUCsxhPXqunGt38/Pz9fX1eXl5xS8oLCwsKSmBgiKPtNi5fAchRR939nry5ElYWBjUPXvtSC6vFlssFj6fD5tJl5eXe3Q5165dE4vFGAzG64U7ZFm1GJbvoJOvQqHwfZfU8vJyLpeLxWI9qnkxGo1qtfrUqVNwkIcPH+7Zs0etVm/bti0rK6ukpKSkpKSoqKikpKSwsHDfvn0IgrhZYwnLd1QqFY6MavH7y7Nnz8LDwzEYDJVK1Wg03mlxS0uLw+Gw2+2Lr+BwOBYWFjzSYpvNBr3EWCxWTk6Oj/sEdXd363Q6yADzrgoAWQEtFggE0AXYtXeBO1y8eJHD4YD0eF1dtrxabDQamUwmVJb39PQs/y18K/n5+bBRoft17c40ktraWjhIfX29VqtVKpVJSUm9vb1zc3Ozs7MzMzMzMzPT09OwUZNOp3Pn4M5UCjgyqsXvL8+fP4+NjYUCM5VK5dFz5eoXz83N1dbW5ubmglNcUlJSUFBQXFzc09Njt9u98ItBDX3vF0OGn9Mv9sggrpZZRi1GEMTpF5eVlXl0OZcvXxYIBBDf8LoP2bL7xZDWJpPJnH0YfEZxcTHsZe7RSrXRaIyIiLh8+TIcpK6uTqPRgBaDa7+4uOhcZL5586abeRTIi6AN6hej/K19F6T4eFRP9VK8ODU1FbZi0uv1BoNBLpfr9fr6+nqHhzEKBEGEQiGoYVFRke/jxXFxcSQSiUqlevpycrXMMmoxLGbC3oCXLl3y6HJu3rypUqmwWKxHS1UvsULxYqPR6Pt9DisrK2HWxefz3Q/aQLw4Pz8fDtLb25uYmAhl7ocPHz527FhBQUFXVxf8tr6+3iMtRuPFKA6HwzE+Pg6p70vPo0hPT4dd4GBNWaVSmUwm2LnAo5w2Z7tIDodz7tw5H+dRDA0NwcuJQqE400I8ZYXyKCQSiad5FHfu3DGbza55FEvPaWtra1tKThvkURAIhMjISN/nUdTV1Wm1Wk/zKECLs7KyIGK2sLBQVVVlMplg4U4ikURHRzc3Nzv/hPtajKB5FCjA9PR0QUEBlB37SX6xwWCA1uOrkl8M28HRaDRnmyQ3rfHSVSyjFut0OmjoZTKZnA+8m3R1dUVERBCJRAaD4d12WWazWafTqdXq2NhY6HW5pvOLW1tbEQQhkUjwcnKz1gNy2g4fPuystRkeHs7Ly4MmG1qtdteuXVAI4/BEiyFJBtoTwndRLX5/WVxcvHz5slgsxuFwHA7H/SwfZMW0GPqOk8lkq9Xq+0a3s7Oz5eXlDAYDprHetZdcxhpoi8UChYhUKnXbtm2ebooxNDQUHx9PIpG8azhnNptDQkKio6NDQkISExNBiWpra202m/sN51wvB7YsgW5Hx48fd9ZN+Iy+vr6YmBgKheJpH2fIF87Ly3NueTU2Ntbe3l5TU1NRUVFfXz80NAQ/d7/uzmKxGI1G2EUBvotq8XtNd3e3yWQKCgryNIvLqcV3795dxhpoqVQK4dpDhw4NDw/73iDt7e1CoRCHwzEYDK8bKi6jFotEIgKBwGazMzIypqenPboWaJru7Env0avF6Qz29fV1dXXBMuzExERBQQHyQps8AhbuYC9kPp/v+0mPw+FYXFxMTU2FgDV0rXPfILAbQE5OjlN24YDz8/OukbQbN244x/87DaLX62ElE76LavF7zdjYGLQs8CJkrNfrQ0JCrl279vDhw6NHjzoXu5w5PZcuXerv78/MzNRoNO70aTOZTFwuFxbuysrKfLxwBwwMDMTGxhKJRK9L75xa7PTr7XZ7U1OTF1oMwWIsFisUCquqqry4nIaGBpVKBc2LIW3RzfsLbSgSEhJ6e3tnZ2enp6efPn168eLF8PBwL4QY/i7sLQSFHr5fuAMqKyshUQc2k/XoXQvbZSUnJ9+8ebO7u3t4eHhubm5hYWF2dnZkZKS7u/vmzZvp6elQM+3OARUKBbQzhXNDtfi9ZmFh4dKlS7DTnXettcPDwyMjI19qawv/DgsLi4yMDAn5/+2d+VcaVxvH+xdG1mGTXTZhgJFxA5dDW2ttNbRWTVyTqjGtmsWjsYmtNqfVU5OaaNxQcIlL0BBRg4yyie8Pj5lSEy2gAnkzn588bsx95s733nnus5TEuCnGMAxqQSTgG70o/H5/X18fdLqTy+UJuCksH6pfPDU1VVFREbsWg3jp9XooZGO1WhNrA7i1tWWz2cgSoHG5KQoLCwsLCysrK3t6eu7cuVNWVgYe0risAcD0UKlUkNN448aNVPUKgC4nEDuUgN8GjqZLS0tLS0vr6uoePnw4MDDQ39/f0tICUz3GwEFwUCgUCuh6B9dGafGnzurqal5eHp1Oh9kZ74FVfn7+ac3cCgoKYqlcTKJSqTgcjkAgqK+vT/7BDsnc3BykVyQc2YbjeGlp6cDAwOLiotPpnJ+f7+vri6uvBxlSAmkvra2tiYlXJBK5c+cOuCkSyIQmt3gQTZHAjhgAFypk3GVlZT158iRVPbQikcjNmzehV0BipfjAFNCwxvIOss9sjLPdYrFgGCYQCBAE0Wq1cG2UFn/qEATR2toKTjSJRJK0JsHRkNUy4Vn9/fffkxzNFs3u7m5tbS28PMpksoSzhy0WC5zUx7v5gt/X6XRQeV2v1z958iTh4czOzhYUFLDZbNgam+PvowrtU+Mb/L+HA+sKuMLKyspSVUgeePr0qcFgADeUTqdLLNTPbDYXFhZCSaB4+06R3idoAGiz2eDCKC2mOFpZWSkqKmKxWOdpe5ww0Z5iPp9/7dq11D6rR0dHdrtdr9ez2Ww+n6/VahMbF7wxAHFpmcVigWZ3sDq2trZ6vd6ExwIneHK5HFqpQm/ZpN1fWJCgexaCIGq1enh4OIWNZY+OjgKBQFtbG0QKSiQSHMeTv/mIbnY3MTEBF0ZpMcVROBx+8OCBXC5nsVjnacaTMFqtls/nIwiSk5MzPj6e2mf16Ojo4ODg559/hqwEkUiUcJ2gBICwU7VaDRtzi8US7XdOjPX19bKyMmgCDylnSVMfcl2BZkL19fWpbQINOJ1Oi8UCaphAg49zGsRkMkGCFcT2kUVXKC2mODo6OnK73RUVFRwOBzYLyVQf8E5AW6Ourq4UdoCOZm1trbi4GN4i5XJ5XMHXCQMfAS1HoTHSL7/8ciHxJI8fP9ZqteCpOGcj+tiBYkCQSIkgCI7jZE5Eajk8POzr64PqrOSrT3IMkpubK5fLYV0sKiqKLspBaTHFMdPT0+BYjE4SvbwJSsY5gauax+PZbLbk1+46jUgkAo5FNpsNIbHQg+qyDQKZaWw2WyQSNTQ0XJS7xufz/fTTT5BODX5Sc6I9oWMEgi6USiWXy4V43kePHqWq/fP7eDye5uZmONUUCAR6vf6yZ3txcXH0yqTX64eHh6PPRSgtpviH0dFRqCYDEV1wjncZExTmPYZhcKLN4/HKtlSBlQAACf9JREFUy8vJAitpQjgcHhwcVKvV4Em/VDkGg5CvCCKRqLq6Ot4Gd2ezvb3d2NhIqg/EzFyGHIOPGLLseDwezKWenp54c1Uum42Njerqagh5FgqFcWXiJWAQyLLjcrngNx8aGjrxxnOsxbOzsymMIqJIEyKRCATDM5lMDocjlUrjShCIfV4WFhaiKArZxjweD2pvpnr0HyAUCvX19UmlUhaLxeFw5HI51NK8QAkjlUur1YIuCASCb775Jt6M51h4/fp1TU2NUCiE3bFGowHfy4Xf39zcXIVCATtiiURy69YtMns4rVhdXa2oqIAXkczMTJ1OB8VFL9wgOI5Dm1HIgbx///77rwjHWjw9PZ38skkUaUgoFOrv79fpdCwWC/YLKIpeyAQlo7vy8vKgLgGTyRQIBMXFxc+fP0/5ed1pEATR1dWVlZXFZrMRBBGLxZDtfVEGMZvNubm5kAcBO+KysrLL86uurq5WV1dLJBJYXbKysuBs4EKGA0sUhmFSqRRBEMjebm5uTmdtcTgcFRUVIpGIyWTyeDylUkl65y7KIAaDQSwWg0EUCsXt27c/uDIda/HU1FTyW55QpCeBQGBkZKSwsJDD4YBcKhQKyGMmA2YTmJSQa2Q0GiGykk6nC4VCm802OzubwmjiWCAI4tdffzWZTLCvEQgEKpUKmrSfxyBmszk/P1+v10OnZwaDIZfLr1+/vrCwcKnD2djYaGtrU6lUDAYDAt10Oh3koSSmyORwcnNzNRoN7LsRBDEajffv3/d4PJc6nPOzsrLS0NAglUrpdDqHw5FIJHq9HhJbEjAIWAMMguO4Wq0GvxOPx8Nx/NGjR6dFkhxr8fLystPpTHIbBYp0Zn5+/urVq2KxmE6nQ40IUGRIN4LZdoYMwY/ISVlQUGAwGORyOcxLKI7e3t6e/AaUiQE1JcrLyzMzM+GJFQqFKpXKZDLFYhByn0U+2/n5+SiKymQyeD9gMpkajebu3bvRpWcuD5/P19/fj2EYi8ViMBhQRhIUGUIszs5SOTEcKF6RnZ0N/ZNoNBqHw7FaraOjox+LpOzs7HR3d4N3jslk8vl8qVSKoigsUQkYxGQyqVQqKP1Dp9MzMzO//vrrycnJM7Ydx1rs9XpnZmbcbneyxk7xEfDmzZuOjg4Mw/h8Po1GIxVZr9fjOF5QUADPLalERUVFxcXFpNxABq3JZNLpdHK5XCAQsFgsOp0ukUiKiooGBwfTJHwtdtbX15uamlAUBYOAIiuVSoPBAAaJ3hadMIjlXaYsGIRUYTqdLpPJrFbr8PCw3+9P2lhCodCzZ8/Ky8uhGgmDweDxeBKJRKPRYBhG5qecGA655Jjf5bgbjUa1Wk2qMNTCrq2tTayARgrx+/3Dw8NWqxUab5OKrNVqc3JyyPzm9w1CCnR+fj6O40ajUalUQsI3lBbQarUtLS3/2VPqWIuDwaDL5bLb7ckvKkqRzhwcHMzMzLS0tOTk5PB4vIyMDCaTyeVyhUJhVlZWdnY2iqIYhplMJvwdJpPJaDSiKKrRaKRSKZRmp9PpGRkZYrHYbDZ3d3enT+xavBAEMT4+fv36db1ez+Fwrly5Aq+fIpFIoVBotdoPGsRgMKAoqlarwSDgkaDRaDKZrKSkpLe392JDJmLH7XYPDQ2Vl5crlUo6nQ5iKhAIJBKJSqXS6XQGgyF6LDiO5+TkQBd6hUIhEon4fD6bzYaJoVarq6qqRkdH0/OkLhZcLteDBw+sVqtMJqPRaAwGA2qkSKVSjUaDougJg5hMJgzDUBTVarVZWVlCoZA0CIIgOp2utrb2+fPnsUSpHWtxIBAIBoMLCwsOh4OSY4oTHBwczM7ONjU1QUoYh8PJyMhgMBgIgkA2BBQIFwqFUPicy+VyOBw2m02j0Wg0GgS0lpSUdHZ2rqyspLl3OBYIgpiYmKitrc3Ly1MqlfDsnWYQPp8PBmGxWGAQoVCo1+utVmtPT4/L5UrtuWUkEvF4PL/99lt5eTmGYWKxGNYJiKWBsQgEAhiOQCCA4SAIwmQyr1y5Au4mDMOqqqpGRkbSIa3unBweHm5ubkI5J4PBIBQKYZWC007SIOTNhfw9BEEYDEZGRgaLxVIoFDiO19TUjI2Nnb0shcNhchn+jPxWIBAgCMLpdNrt9pQXBKBIQ0KhkMvlGh4evnnz5ldffWUymeRyObThYDAY9HcwGAzYWCmVyvz8/G+//bazs3NsbCydD9MTIxAIrK2tPX78uKmp6YsvvsAwTCaTkQYB6HQ6pBRKJBKo9XH16tW7d+9OTEykpFj+Gezt7dnt9t7e3h9++KG4uDg7O1sikUD5UHoUkBcuk8lQFC0pKbl27drDhw+dTudH53H6T96+fTs5OXnv3r3vvvvObDaDKwbiDmHLDPeXy+WKxWKZTGY0Gq1Wa2Nj4+Dg4PLy8n96nAiCePnyJdlz4B8fhd/vh93x+vr67Ozs0tLS5uam1+vdSw+8FKnG5/Pt7+8TBAGVs//666/u7u729vbGxkabzVZZWVlVVVVZWWmz2Zqbmzs6Onp7e8fHxzc3N+EP9/f3fT5fqgdxYezt7ZEG2dnZefny5Z9//tnZ2dnW1tbQ0BBtkO+///7GjRu3b9/u7++fnJx88+aNz+cjCIIgiPSZ2Ht7ewRB7O/v7+3tbW1t2e32gYGBjo6O1tbWurq6qqoqGEtVVVVdXV1bW1tnZ+fQ0JDT6dze3ibtkD7DOYMYBQfuERjE7XZPT0/39/ffunXrxx9/rKmpAVMA9fX17e3tXV1df/zxx/Ly8u7uLvwhGOSDeDyetbW1+fn5hYUF0n1xrMV+vz8UCoXD4WAwGAwG3759a7fbp6am5ubm5ufn595jnuJTxeFwOByOhYWFpaWl5Xe8/Dfk96GAr8PhSPVVXyJxGWRpaSnNDeJwOJxO5+Li4mljgeEsLS0tLS19IvfX6XTCzSVv5Wn3F9y8ZxgE9HNmZmZyctLlcoHentwX2+32wcHBzc3NYDAIG2Sfz/f69WuXy7WxsbGxsbF5Cq8vAfd7vKFIS7ZO5/I+0ev1wm50a2sLNnTb29vwtc/n83g8Ho/H5/PB15d0GWdcXpINQhEX72sLkJgunf0fTtPM3d3dUCgUCoWCwSB5PnesxYeHh01NTVwud2xsLBwO+/1+0mURDAZD5yB8QRz+vxOhiI1QKOR0Ov/++++dnZ1wODw3N/fs2TOv1xsMBqenp8fHx/f39/1+/4sXL168eAFOzFRf8sdBqp+AJHFRikSSgCrCfjcQCIRCITIX5jPSizwyMnLv3r1Xr16B7ziawHsEz8FlKHiq7y9FkohEIl6vt7m5Gcfxp0+fbm9v19bWQn88t9tdWVlZVFS0sLDw6tWrL7/88vPPP19cXPx0VIYiCZJ6HukjJThaSE/6iykoKCgoUgilxRQUFBSp53/zjT5mdd8kf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0" descr="data:image/png;base64,iVBORw0KGgoAAAANSUhEUgAAAdkAAAF+CAIAAABBPPcDAAAgAElEQVR4nOzdeVSTWZ4//prvzJn5r87p0zN9ejvdM9X2mZ7q7qpeJCwqpSguVSIKIU9WQggkBJKQfSPsIKuAoKIguCsoqIAosqqobLIjCgiCyr4vYcn6++O2+dGWZbFn4b7+qqLgyZOnLm9u7vK5n+kgCIIgQ/vM0DcAQRAEvc/i+fn5/Pz8hISEV69eKZXK+X+28D3KVVAtgXqZNNDmoNVqp6enL126JJfL6+vrJycnU1JSAgMDX758OTo6mpiYGBYW1t3dPTAwEBMTEx0d3dPTo9VqDX3X0AZZbm4stpRcUqlUq4k+pVL5/SCdnJz8pyzWaDQXL16kUCj19fVqtfqDCF5Znq5Vzv4QQ/9/N3ZaM6VWq4eHh9++fTs7O6tWqwcHB9+9ezc/P69Sqfr7+3t7e0GL7evr6+vrUyqVhr7fdWToJmYC1ipt9FYTfYujHESrSqUaGxv7pyxeWFgYGBhob2+fmJjQR/D8/PzExMTIyMi7d++6u7vfrLO33/MOMkG9i/T9s8X/aTXXHxwcHB4eBsk7NDQ0PDwMLv7BPw8NDfX19a3hW4PM0uLMWe+UGx4eHhsbm52d1Yfy3Nzch2MU+theWFiYnp7u6uqqra1taGhoampqb29/BUGf1NnZ2dnZ2fVeZ2fnq1evOjo62tvb29ra2tvbOzo6wLct/h7wbRC0SbS0tDQ1NdXU1Lx48WJ0dBR8hvunLFapVPpxiYGBgaamplevXo2Njc3MzCgUilUOEC/R90elIeO3eMBKoVCMjIx0dHSUl5fn5eXduHEjLS0t/r1z585lZWXl5uY+fvy4q6trdHRUoVDofxw2AMgYrHfKzc7OKhSKqampd+/eNTU1vX79enZ29sMsXlhYUCgUHR0dra2to6OjyvdpDUGfplarR0ZGWlpabt26FRkZyeFwPD09KRQKmUwmEon494hEIplMplAoNBqNw+HExsbm5OQ8f/58ZGREq9Ua+k1A0IbSaDQKhaKrq6ulpQV85f8fo1Aqla9evers7NSPX0DQp6nV6u7u7ps3b/r5+Xl6erq6umIwGGdnZxcXFwRBsFgsHo8nvIfD4bBYLIIgLi4uzs7OCIK4urp6eHj4+/vn5+e/e/dOo9EY+g1B0IZSqVRDQ0Pgn/+RxUqlcmBg4OXLl1NTU4a7MchkqFSq169f37x5UyQSkUgkfbwSiUQKhUKn05lMJovF4nK5vPc4HA6LxWIymTQajUKhEIlEBEGcnJxcXFzc3NxAIr958wYmMrSp6D8U/iOLZ2ZmWlpaBgYGDHdLkMkYGxu7e/euRCIhkUgYDAaNRhMIBHd3d29vbx6PJ5FIZO/5/TPwRalUKpFIeDweg8Fwd3cnEAhoNBqDwZBIpICAgNLS0unpaUO/RQjaaP/I4tevX3d0dCwsLBj2biDj193dfebMGXd3dywW6+LigsfjqVQqm82WSCQfTd4PfPANEomEzWZTqVQ8Ho9GoxEE8fT0vHz5cn9/v6HfKARtqH9kcVNTU29vr2FvBTJyarW6vr4+PDwci8ViMBgsFkulUn19fSUSiVwul8vlP5S/PwQkslwuB4msz3cCgRAXF/fy5Us4pwdtHv/IYjCdbdhbgYyZSqUqLy8XCAQ4HM7FxYVIJHp7e4MUXm4EfzSU5XK5WCym0+l4PB7EcUBAQENDA4xjaJP4Rxa3trZOTEwY9lYgo6XVaisrK7lcLugRk8lkX19fmUwml8tXmcKLyeVyqVTKZrNdXV1dXFxwOJxcLtev+IEg8/aPLG5ra5uZmTHsrUDGSavVNjY2SqVSBEEQBKFQKDwe7xMjwqsBLsvj8chkMojjkJCQtrY22DuGzB7MYuhHdHR0BAUF6XvEfD5/nYJYH8dyuZzL5YLeMR6Pj42N7e7uNvRjgKD1BbMY+pTZ2dmTJ0/icDgEQUgkEpfLXdcg1sexn58fm80Ga+bIZPKFCxfgFiTIvMEshj7l8ePHdDodQRA8Hs9isUBQrmsQ6+NYJpP5+PiA3XocDqe2ttbQDwOC1hHMYugHDQ8PBwcHg04xjUYDqyY2IIgBsLLCw8MDg8EQicTExEQ4vQyZMZjF0MdpNJq8vDw3NzdQOILH421kEMvej1RwOBwwUuHh4VFQUGDopwJB6wVmMfRx4+PjgYGBoMSPj4+PbEUr2KRSqUgkEggEAoFAKBQu3h69xDiWSCRgkIRIJMbHx8NWCpkrmMXQR2i12traWm9vb1AmQigUriCIRSIRl8v19/ePjY2NiYkJCwsTi8VCoXBZWSyXy3k8nqurKxaLFYlEjY2Nhn42ELQuYBZDH6FSqc6dO0cikRAEodPpoNbE0jNUKpWKxeLg4ODTp0+XlZV1d3e/fv26rq7u+vXrwcHBIpFoWXEslUppNJqLiwuFQsnKyjL0s4GgdQGzGPqI4eFhPz8/DAaDx+M5HM4Kgvjo0aMPHjwAFdfm5uamp6fVarVWqy0pKQkMDBSLxUvPYrlczmQysVgsgUA4duyY/txcCDInMIuhj6itrWUwGBgMxs3NbbkDFGBcOC8vb3Z2VqVSNTc337hxIyMj4/79+52dnRUVFdHR0SKRSCqVLj2L+Xw+mUyGwxSQGYNZDH1Io9EUFxd7enqCAQqxWLz0frGfn59AIJDJZFVVVTqd7u3btwkJCWw2WygUikSimJiYyMjIJabw4mvqF7d5eXmVlJQY+glB0NqDWQx9SKlU3rx5k0KhYLFYBoOxrMHiD7L43bt3SUlJTCaTz+eDOF766MTia0qlUjqdjkajKRRKXl6eoZ8QBK09mMXQh+bm5s6dO0ckErFYLJPJlEqly8pikUgkkUgKCgqUSqVarX727FlkZCTIYqFQuNxOsez9QmMGg4FGo0kk0rVr1wz9hCBo7cEshj6kUCgSEhKwWCwWi/X19V3upmewpjg2Nra+vh7UV3v16lVRUdGVK1dCQ0P5fP5yu8ZgyNjHxwcssEtLSzP0E4KgtQezGPrQzMxMREQEgiA4HG65iygAiUTC5/NjY2MfP348PDwMLjsxMVFdXR0fHy8Wi5fVO9YvpQD1ic6cOWPY5wNB6wFmMfShVfaLAalUKhAIAgICTp06VVpaqj/Bq62tLT4+nsfjLT2O9VkMzhNJT0837POBoPUAsxj60Pz8/IULF1Y2Xrw4QMHYMehZx8fHP336dH5+XqfTgTOkl7XEWCaTeXt7g/HijIwMQz8hCFp7MIuhDymVyuzsbDc3NywW6+3tvYIsFovFPB4PLKgAicxms2UyWVNTk06nq62tjYiIWNYSY4lEQqPR0Gi0u7v7nTt3DP2EIGjtwSyGPqRWq+/fv+/h4aEvlbncLA4ODo6KigoJCeHz+RwOh8vlgmVtdXV1Op2utLQUzO8tPYtFIhGVSsVgMD4+Pg8fPjT0E4KgtQezGPoQOOAOrFsgk8lCoXDpWQwGH9LT01+8eFFXV5eWlhYdHR0VFXXs2LGioiKFQqFSqa5evcrhcJZYs+2D8kASiaS5udnQTwiC1h7MYugjJiYmAgMDMRiMfinFEuNYIpEIhcLk5OS3b9/qdLqpqal379719PQMDQ3pdDqtVltdXR0TE7OsTrGfnx9YREEkEhMSEmA9CsgswSyGPkKlUl26dAl0RZdbpw3smb5w4UJVVdXz589HR0dVKlVvb29dXV1BQUF0dPSy1rSBDdCenp6gTtvNmzcN/WwgaF3ALIY+QqvVNjQ0eHt7g0M9BALBsoaMJRIJGIIICAhIS0u7ffv28ePHZe9HMJZeUV4/QEEikXA4nFAohIWBIHMFsxj6uImJCX9/f3CuB4PBWO5qCrDdA2x9FovFAoGAx+Mtdw+0vhIFBoMhEAjHjx+HrRQyVzCLoY/TarX5+fkUCgXsduPz+UsfNdYnKViOBkaHl7sYA/y4r68vgUBAEITBYBQXFxv6qUDQeoFZDP2g0dHRyMhILBaLIIinp6dYLN74c6CpVKqLiwuBQEhKShofHzf0I4Gg9QKzGPqUp0+f0ul0LBaLw+FYLJbs/S649abfa4fD4cBIcUNDg6EfBgStI5jF0KcoFIrU1FRXV1cwUrGs9W2rzGI2m00kEl1cXFxdXa9du6ZUKg39MCBoHcEshn5Eb28vKNsGtn7weLx1jWP9MDEIYiwWe+LECX2xNwgyVzCLoR/X0dEBtn4gCOLm5rZ+cQyuyeFwXF1dwcmnsbGx7969M/QDgKB1B7MYWpLm5maJRIIgCBisYLFYYAPIWiWyftGFt7c3kUhEEIRAIISHh3d0dBj6rUPQRoBZDC2JRqOprq728/PD4XAuLi54PN7LywuUqlhlIuuvIBQKaTQaDofDYDBEIjEkJATO10GbB8xiaKk0Gk17e3tsbCyRSATjFRQKxdfXF1QiXkEi639EJBKxWCw3NzcwKk2hUJKTk1+/fq3RaAz9piFog8AshpZnaGjowoULNBoNrDvGYrEUCoXNZoMNHXK5XC6XL87lDzIa/Cv4NqlUKhQKQQrjcDhwNW9v71u3bk1NTRn6jULQhoJZDC2bQqEoKioKCgqiUqkgkXE4HIVC8fb25nK5YNMz2Gjn/x4IX5lMJpVKJRKJQCDgcDje3t6gYj1IYQ8Pj7CwsIqKioWFBUO/RQjaaDCLoZXQaDSDg4N5eXnBwcFUKhWPx+s7tmQymUajMRgMNpvN4/E4HA4oJ8/hcJhMJoPB8PT0BAuWQYgTCASQwvfu3RsdHQVHR0PQZgOzGFo5kMi3b9+Ojo4WCARubm5EIhGPxyMIgsfjiUSik5PTrl27du3a5ejoCJZGgMjG4XBEItHd3V0oFMbExOTn54+MjMDRYWgzg1kMrZZWq52ZmWlqasrJyTl9+jQ4WsnHx+fw4cNff/31l19+uXXrVisrK3t7ezKZDA5bCg8PT0lJuXPnTktLi0KhgH1hCIJZDK0ltVo9Ojr64MEDLpe7bds2LBYbHR0dHBx88ODBrVu3fvfdd0ePHq2srBwbG4O9YAhaDGYxtJZUKlVzc3NERASNRktKSnrz5o1Op5uamiooKKDRaNu2bXN2dk5LSwMnMEEQpAezGFozAwMDly5dwmKxNBqtrKxMrVYv/q+dnZ3x8fEODg4oFIpOpxcXF8OFaxCkB7MYWgOzs7NPnz7lcrkEAuHUqVM/VEFiZmbmwYMHPB7P1tZ23759kZGRra2tKpVqg+8WgowQzGJotV6/fp2UlIRGo4VCYVVV1Y9+f39/f1pamrOzs4WFBYFAuHXr1ujo6AbcJwQZM5jF0MpNTU2VlJTQ6XQCgXD58uWlR+r8/HxNTY2fn5+dnd3OnTvlcnldXd3c3Ny63i0EGTOYxdAKPX/+PDw83MXFJSQkpLm5eQVXGB8fv379OoFAsLCwcHR0PH/+fG9v75rfJwSZBJjF0LKNjY3l5OSQyWQymZyTk7OalqNWq1tbW8PDw/ft22dpacnhcJ48eTI9Pb2GdwtBJgFmMbQ8dXV1gYGBzs7OsbGxXV1da3LNmZmZgoICKpWKQqH27duXmJjY3d29JleGIFMBs9h4zc/PP3v2LCMj4+HDh8ZQLmdgYODChQtYLJbJZK7HLXV3dyclJYFFbzQarbCwcGJiYm1f4qM0Gk1jY2NeXl5HRwfcAQgZCsxi41VcXPzVV1/967/+64EDBwx74JtarX78+LFIJMLhcKdOnerv71+nF1KpVOXl5RwOx8bG5ptvvomIiHj58uW65mN3d3d0dPRXX33161//OiUlBZ5wChkKzGIj9e7dOy6X++WXX/785z+3tbVdv/hbyp0cP34cQRCJRFJfX78BPcehoaHz5887OTmhUCgcDpednT0yMrLmrzI+Pn7jxg0CgbBv376//OUvP/3pT48fPw6zGDIUmMXGaGFhITo6+vDhw9euXUMQxM7Orq+vzyC3cf/+fTabjcfjr127tpHb5PRHOtna2lpbW/v7+9fW1q7trpCXL1/SaDQ2m93c3JyZmfn73/8+ISEBZjFkKDCLjVFBQYGNjU1ERERPTw8Oh/vmm282Povb2tqioqIIBEJoaOiLFy82+NWB8fHxrKwsPB6PQqEOHz584cKFNfx8MDo62tbWNj8/r9Ppbt68+bvf/S4hIQFuAoQMBWax0enr6wOl1gcHB/v7+48cObLBWTw1NXXz5k0KheLu7n737l2Dx9Pz588jIiL27NmDQqH4fP6jR49AgK6hjIyML774AmYxZEAwi42LWq2OiYmxtbUtLCzU6XQ9PT0bmcVarba2tlYmk5HJ5Pj4+LVasrZ609PThYWFXl5eFhYWBw4cSEhI6OzsXMPrwyyGDA5msXGpqak5ePBgQEAA2BD8+vVrkMUbMHcHZswQBPH19X306NF6v9wKgMIXBw4csLCw8PLyKiwsXKtGC7MYMjiYxUZkZGSEw+EQCARQ9len0w0NDWEwmD179qzrVjSlUvno0SM+n+/q6pqcnDw4OLh+r7VKc3Nz5eXlAoHAwsLC3t4+LCyspaVl9ZeFWQwZHMxiI5KYmPib3/yGw+FUVVVVVVVVV1fn5OTs2rXr73//e35+fmtr63pUz+np6YmPj3dxcfH3919KlTVj0Nvbe+HCBUdHRxQKRSAQbty4MT4+vpoLwiyGDA5msbFYWFgQCoW//OUvrays9uzZs3Pnzt27d1taWv7nf/7n559/jkKhvL29Ozo61vAVZ2Zm8vPzvb29iUTitWvXxsbG1vDi602lUlVXVwcGBtrY2Nja2srl8urq6hWvSINZDBkczGJjAcpIXr58+dSpU4mJiSdOnDh9+nRwcPBXX321ZcuW0NDQrKysgYGBtXq5lpaWoKAgBEEiIiIaGhrW6rIbbHh4+Pbt2wQCAYVCOTs7p6amrmySMzs7e8uWLSdPnoR7oCFDgVlsLD6aAr29vc7OznZ2dmtYbX1iYiIjI4NEIlEolLy8PDM46AicsLdr1y4rKyuBQFBeXr6UwRyNRqNQKKanp2dnZy9duvQ///M/MTEx4+PjCoVibm4OhjK0wWAWG7Wenh57e/uvv/56rXrElZWVMpkMQZDY2NiXL1+uyTWNwfj4eFFREYPBsLS0dHBwOH78+KtXrz79I4ODg4mJiWQymUKhWFpa/r//9//+9Kc/EQgEHx8fY1hVDW02MIuN2vDwcExMjEQiWX2/eHh4+MSJEy4uLhwOp6ysTKFQrMkdGpWurq7k5OT9+/eDRW/37t37xPqTgYGBqKioQ4cOfffddw4ODkeOHHFwcPj222/xeHxeXt4HB6dC0HqDWWzUNBrNxMTEyMiIRqNZ8UXUanVpaamvry8Oh0tJSfmhg0HNg0KhePLkiVgs3r59+969eyMiIpqamj76nSqVanBwsKurq7Ozs7u7+927dz09PeCfzWDcBjI5MIvNXF9fX0REBBqNlkqlVVVVxlAHeQMMDAxcvXr1yJEjKBSKRCJlZmauctEbBK03mMVmS6VS5efnU6lUsGTNsBWQN97CwkJtbW1QUJCtrS043rSqqgqOAkNGC2axeXr58mVgYCCRSAwPD29sbNy0o5/Dw8M5OTmurq4oFAqNRqelpRnzrkJoM4NZbG7m5uYyMjKwWCyDwSgsLIRDnxqNpr29/dixYzt37ty+fTuXyy0tLd0kYzWQCYFZbFaampoEAgEOhzt58qTxVFkzBpOTk8XFxd7e3paWlgcOHDCqKnQQpINZbDampqbOnj3r7OwsFoufPn265hV+zcObN2+Sk5N3795tbW3t6el59+7d9SjxAUErALPY5Gk0mqqqKhaLhcfjL1y4AMdDP02hUDx9+pTP59vY2NjZ2YWGhra2thr6piAIZrGJ6+3tPXbsmJOTU2hoaHNzM1wnsEQjIyOZmZmHDh2ysrLC4/HZ2dmTk5OGviloU4NZbKpmZ2dLS0sZDAaRSMzNzYVRslwqlaqxsdHf39/W1nbHjh1isXjNjzeFoKWDWWx6tFptW1tbRESEk5MTmIOChWxWbGJiIjc3l0AgWFlZOTg4nDt3bmhoyNA3BW1GMItNzMTExK1bt1xdXT09PdfjFM5NSKPRtLW1RUZG2tvb29jYsFis8vJy+OsAbTCYxSZDqVQ+e/YsICAAQZCTJ09uwAl4m8rs7GxJSQmdTgdzevADB7TBYBabhr6+vrNnz4KDQevq6jbtPrr11tfXd/r06YMHD1paWlKp1Pv3709MTBj6pqBNAWaxsZudnX3w4IFAIMBgMGlpaWZZ69KoqNXq8vJyPp+/Y8eObdu2HT16tLm5Gf7xg9YbzGLjBTbvxsXFIQji5+fX0tICPzJvmLGxscuXL2OxWCsrKwRBsrKyNltxJWiDwSw2UlNTU3fu3PHw8MDj8Tdu3IBrrQyirq4uKCho165dNjY2AQEBVVVVcLIUWicwi42OUqmsr68PCQnB4/FhYWHt7e2GvqNNbXp6+vbt2zQazdra+uDBg2lpab29vYa+KcgMwSw2LiMjI1euXMHj8XQ6/d69e6s5zgNaQ21tbbGxsfb29tbW1jwe78GDB/D3BVpbMIuNxdzcXGVlpZ+fHzgYFHa+jM3c3FxRURGHw9m2bduePXsSEhJevXoF/1hCawVmsVHo7e09deoUDocTiUQPHz6Ec3RG6+3bt6mpqWDRG41Gu3fvHlz0Bq0JmMUGNjMzU1ZWxmazXVxczp49OzY2Zug7gn6ESqWqqKiQSqU7d+785ptvwsLCGhoa4OQqtEowiw2po6MjJiYGh8MFBATU1NQY+nagZRgaGrp+/ToGg0GhUDgcLisrCxaygFYDZrFhTExM3Llzx93dnUgkZmVlTU9PG/qOoJVobGwMDg7es2fPtm3bwEnbcNEbtDIwiw2gqakpPDwcQZCjR4++ePHC0LcDrYr+zyoKhXJ0dDx//jycd4VWAGbxhhodHb18+TIOh2MwGEVFRbAPZTZevXoVExNz4MABFArFYrHKysrgZx1oWWAWbxCtVltZWSmTybBYbGJi4tu3bw19R9Aam52dLS4uZrFYKBRqz5498fHxnZ2dhr4pyGTALN4I/f39ycnJCILw+fyKigq4ZM2M9fX1paamOjo6olAoKpUKF71BSwSzeH2pVKqSkhI2m00kEi9evDg+Pm7oO4LWnVKprKiokEgk1tbWO3bsCAsLa2pqMvRNQcYOZvE6AkvWsFisv79/S0uLoW8H2lAjIyMZGRlYLBaFQiEIcv369ZGREUPfFGS8YBavi9nZ2ZycHAqFQiaTb9++PTc3Z+g7ggyjqakpNDR0x44dKBRKIpE8ffr0o7tCpqam4G6RTQ5m8dpramoKCAjAYrExMTGwyho0NTWVl5dHpVItLCwcHBxSU1M/OB+rp6cnLi7u8uXLcGR5M9ukWax9b2U/Pjc3V1NT8/Llyw++Pjo6euHCBSwWy2KxSkpK4GEQkF5XV1dCQsKePXssLCx8fHyKi4v1R7S0tbU5OTnZ2dmVl5ev5iW0Wq1Go4HlikzUpsjiubm5wcHB1tbW6urq8vLyO3fuXL9+PTMzMysrq6Sk5MmTJ8+ePevs7JycnFzK50S1Wl1UVMTj8UpLSxd/saKigs/nIwiSlJQEV/tD3wdqj7BYLAsLi/3798fGxr569Uqn0ymVymPHjqFQqKCgoKWPKatUqrGxsVevXj179uzJkyeFhYU3btzIzMzMzMy8e/fukydPqqqqWltbR0ZGFhYW1vNtQWvDnLN4amqqs7OzqKjo9OnTwcHBIpGIzWYzGAwKhYLH4/F4PJFIpNFoPj4+HA7Hz88vOjr66tWrlZWVfX19nxjhHR8fZ7FYbDZbf+jOmzdvjh8/jiCIVCqtqKjYqPcHmaS3b9+mp6c7ODigUCgymZyfn69QKN6+fUsmk/fs2fOjXePZ2dm+vr6KiopLly5FRETIZDIOh+Pj4+Ph4UEgEPB4PIFAcHd39/b2ZrPZYrE4NDQ0NTW1uLi4q6trampqY94jtALmmcX9/f0FBQWxsbFSqZRGozk7Ozs4ODg5OaHRaBcXFwRBsO9hMBg0Gu3s7Hz48OFDhw7h8Xg2mx0QEJCamtrQ0PD9rVMqlerGjRsIghQUFOje17RlMBh4PP7SpUujo6OGeLuQiVEqldXV1RKJxMrKavfu3WFhYa2trYmJiTt27AgKCvqhg/XGx8erqqqSk5P9/f1ZLBYWiz106NCRI0fQaDQajcZgMPpWjSCIi4sLGo12cnI6ePAgGo2m0+kymSwuLq60tBTWMDJO5pbFfX19d+/eDQ0N9fT0dHJycnR0dHFxwePxrq6uHh4eXl5eDAYD9GoBJpPJYDDodLq7uzuJRMJisSC4sVgsj8dLSUmpr6+fnJzUX39kZIREIkml0oWFhba2toiICARBQkJC4AJSaLlGRkbAYhtLS0s8Hh8YGHjw4EF7e/uioqIPZjLGxsaqqqoSExNZLBYGgzl06JCzszMWiyWRSO7u7nQ6ncFgMJlMfatmsVigVVOpVFdXVzwej0ajHR0dnZycvL29o6KiSktLBwcHDfXGoY8ynyyenJwsKSkJDQ318PA4cuSIs7MzHo93c3Oj0+m+vr5CoVAikUilUqlUKpPJ/N6TyWRSqVQikYjFYj6fz2QyPT09SSQSgiBHjhzB4/EcDiclJQUsh9BqtXl5eR4eHtnZ2QUFBa6uru7u7nl5eXAHB7QsKpVqZGRkenp6bm6utrY2KChoz549dnZ2tra2KBQqICBAH5RqtbqpqenEiRMsFgu0SSwWCzoWTCaTz+eLxWLQsH+oVQsEAl9fXzqdTiaTcTics7MzGo328vKKjIx88uTJ7OysYR8FpGcmWdzb23vu3DlPT08w4IDD4SgUCpPJFIlEMplMJpPJ5XK5XO73w8A3yGQyiUTC5/PpdDqJRMJgMEeOHCESiXK5vLKysru728fHB4/Hx8TEcLncU6dO9fT0GPqtQ6bn6dOnYrFYJBJFR0fHx8efOHHC09MT9d6BAwcePnyo0+kUCsX9+/dFIlVuBnwAACAASURBVBEej3dyckIQxNXV1cvLSyAQgPBdYqsG6SwSiZhMJoVCwWKxTk5OGAzG29s7IyMDDlkYCXPI4qamppiYGFdXVycnJywW6+bmxmKxxGLx4oRdIv2PSKXSxYns4uLCZrM5HM6f//znn/3sZ7t27QoJCSkuLr5///758+dTUlIuXrzY2tpq6CcBmQCtVnvv3j0ymWxvb793794DBw7s379/586dlpaW+jiWyWR1dXXXr18Hsx0YDIZEIulTeHHCLqtV+/n5gUR2c3MDiezm5paUlNTR0WHopwKZeBZrNJonT55IJBIwIkYgEBgMhkgkAo1v6Y31+/QhzuVy3d3dcTico6Pj//3f//3kJz/585//7OrqCj79gY9+4HWLi4sN/Twg0zAxMdHa2lpQUHDz5s3bt2+fPn06Pj7+1KlTERERAQEBQUFBTCbTx8fH3d0djAtTqVQ+n7/6Vq0PZaFQSKfTwW8NiUQKDg6GEx4GZ8JZDKpQcrlcBEEwGIyrqyubzQa9htW01+8nMmi4aDTa1tbWysrKzc3t3r17z58/r6qqev78eXt7e3t7e2dnJ9w0BS2LVqtVq9VqtXpubk6hUCgUisnJyfHx8devX4eGhjo7Ozs7OxMIBC8vL7FY7O/vv6xPeJ8AElkikTCZTBKJ5OLigsPh5HL58+fPDf1INjUTzuKmpiaJRILBYBAEoVAoPB4PNLI1aa+LG66fn59UKmUwGAQCAXRSrl69CsvAQ+thbGzs/PnzHh4eCIIQiUQmk7m23Qs9cE0Oh+Pq6orBYHA4XEhICBysMCBTzeKOjo7g4GCwlNLNzU3/CW5t2+vihiuTyXx8fIhEIoIgNBotKysLrpyH1tb4+Pi5c+fIZLKLiwuBQGAymevdquVyuT6O8Xh8bGxsd3e3oR/DJmWSWTw9PZ2YmIjD4cDMMpfLXY+Ow/cbrkQiodPpWCwWjUb7+PiUlZUZ+klAZuXOnTseHh4gFr29vUGPeF1bNfitAfW1wUDf2bNn9YUyoI1kelmsUqkePHjg7u4O+g5sNlu/pnK9+fn5icVi8PkRj8eHh4fDo5KgtdLV1SWXy8FHPTqdLpVKN6xVy2QyJpMJOjcMBuPp06eGfhibkellcW9vr5+fH9jxSaPRNqzJAnK5nM/nk8lkNBpNpVJzcnLggUnQ6qlUqnPnzrm6uoIxN4FAsN494g9atUQi8fT01I9ULN5rCm0ME8viubm57OxsPB4PPk8JBIKVBbFEIpFIJCv4QdAH9/b2xuFwWCxWJBI1Nzcb+qlAJq++vp7D4SAIgsPhwDDx0tsk2GKnB7aBLJdcLufxeGCkgkKh5Obmwk7GBjOxLO7t7RUKhaDEBJPJXEGbk8lkYrFY9r4vsIKG6+fnJxQKKRSKi4sLhULJzMyErRZaDY1Gk5KSQiAQMBiMh4cH2Ka03GYpf08qlQqFQrDpf1mtWiqVenl5gcpZISEhcGf/BjOlLNZoNOXl5WDOl0KhrKzJikSi0NDQ27dvl5SUxMfHg1xeFtA1ZjKZoD5hVFRUX1+foZ8NZMLevHkDRopB/ZOlj06AjnBSUtLdu3dLSkpKS0sfPHhw6dKlsLCwkJAQML2x9IYNxt9cXV3BYQg1NTWGfjCbiyll8dTU1KlTp3A4HA6HA7PMy8piPz8/gUAgk8lKSkrm5ubUanVDQ0NUVBT44rIs7hozmUw41wGtRkFBAZ1ORxDE3d1dKBQuvVWLRCKRSFRQUKBSqZTvzczMjI2N9fT0ZGVl+fv7Lz2O/fz8JBIJ6BqDY8sN/WA2F1PK4jdv3nC5XBcXFyKRyOPxVhCgfD4/MjISHKag0+kmJyfT09P5fP5yRyrAbwuNRgPDFFevXoUH20Aro1arT5w4AaZAQA9j6Y0QjEWAtZUjIyP19fUNDQ0tLS1geGFqaur69esikWjpcSyXy319fbFYLA6HCwoKgvW4N5LJZLFGo3n06BGZTMZgMO7u7isYoBCJRFKpNC8vb2ZmZmpqamZmRqvVPn36NDQ0VF/Obem/Bn5+fiwWSz9MAQ9Vglamp6fHz88Pi8USCASwUn7pjXBxFj969EgikYCF9mlpaaBBPnz4UCQSLb2vLZfLBQIBmUxGEITNZldXVxv46WwmJpPF8/Pz2dnZRCIRi8V6eXmtYICCx+P5+/s3Nzer1erKysq6ujqVStXf35+QkMDj8VbQNebz+W5ubgiCiESihoYGQz8hyCTV1taCmirLHaD4IIuLi4tBRWMej+fj4wPOnXny5MmyshgMMdNoNFBX4NatWwZ+OpuJyWTx9PT0uXPn8Hg8WPSz3CyWSqUCgeDkyZP9/f2Tk5MnTpxISkoaGRlRqVTXr18Xi8UryGKRSESlUsEePHjMHbQyDx8+9Pb2RhDE09MTlBhcegv8fhZzuVwOhxMYGFhTU6PRaEpLS5ebxVKp1MfHB0EQAoFw+fJluEZow5hMFo+NjR0/fhx8lPP19V1ubvL5fLlcDibZurq6wsPDhUIhqDj84sWL6Ojo5c7ggYkOT09PZ2dnT0/PkpISQz8hyCTl5eVRqVQMBkOn05c18vZBFjc1NaWmpp47d+7ixYs1NTVKpbKzs/PUqVNCoXBZqyn8/PzYbDZY6Xz69GmYxRvGZLJ4eHg4NDQU/Lle7sQdqEcVFBTU3t6uVqtzcnJ4PJ5AICgsLFQqlVNTU8nJyVwud1ldY/30nbOzs4eHR15enqGfEGSSrl69Cs4rWO7SIH0Wl5aW6nQ60JIVCoVSqQRXrq2tjYiI0B8CskSgWhCYvouJiYFZvGFMJov7+/vFYjFYRLHc7XZisVgoFF68eHFsbGxoaCguLo7BYPD5/ISEBHBIUmFhYUBAwLJm8MD0HZ1Od3FxASfgGfoJQSYpNTUVLKIAe5dWnMU9PT0lJSVlZWUlJSVNTU3gILvm5uaEhIRlDcHJ5XIulwu2lYaHh8MFQhvGZLJ4cHDQ398fg8EQiURQIXPpTZbH4wUGBoLptdHR0QcPHuTm5ubl5eXn54Pp5v7+/uPHjy+ra6zPYjQa7eHhkZOTY+gnBJmk8+fPgx13Pj4+shVlMRijKCwspNPpLBaLyWQGBQWVlpaCOC4qKgJn6y3xsiCLsVgsFouNjIyEWbxhTCaLR0dHjx07BsaLORzOEhuWTCaTSqUikSglJQXsjpudnVUoFPPz83Nzc7Ozs7OzsxqNRqFQnD17dlmrKcDvDBgvplKphYWFhn5CkEm6desWhULBYDDLXR30QRaXlZXxeDyw75nH4x07dgwUhn/06BH4XLj0ZW368eKkpCSYxRvGZLJ4cnLyzJkzYJ8oi8VaensFneiysjK1Wj0xMXH//v0rV65kZWVlZWVdu3YtKysLdI0rKytDQ0OFQuHSrywWi6lUqrOzs7e395MnTwz9hCCTBPqzGAyGRqOtZu6uqKjI29uby+Xy+XwWixUXF9fZ2anT6R4/frysLF68juL8+fNwvHjDmEwWKxSKy5cv4/F4LBa79FkOPz8/LpcbFhb28uVLrVZbU1MDBhbYbDabzfby8uJwOOXl5RqNZnp6OiUlZel78EDKg23QQqGwrq7O0E8IMklPnz5lsVhgffFq1rQ9evRIKpUGBAQEBgbKZLKcnJy5uTmlUnnnzp2lj1Es3gbt5uaWnZ0Ns3jDmEwWq1SqoqIiUNOPSqUuMYvFYrFEIsnJyZmfn5+dnb1w4cLiNRjgv165cgW894qKirCwsCW2WrBblEgkgoPCurq6DP2EIJPU0dEhEomwWCyJRAIrL5fS/GSLsvjRo0c6nW5ycvLFixdtbW1tbW3t7e0zMzPz8/OPHj0KDw8HO06Xfk0KhQKKyj98+NDQj2cTMZks1ul0HR0dXl5eLi4uJBJpKUspQDGggICAhw8fDg4O1tfXR0dHczicxT8oEomCg4Orq6v7+/sbGxvj4uKEQuGPNlx9FWNwyBM8lgZasdnZ2ZiYGHCcB4vFWvohNWC3kVgszs3N7e/vHxwcHBkZGX6vt7e3oKAgICBgWbMgYOIOnLErk8nAKiNoY5hSFo+NjUVGRurrbcuWMOkMus9RUVHHjx+PiooC1V0/+AaxWBwWFhYfHx8bGxsYGLiUhiuXy/Wb7uh0elFRkaGfDWTCsrOzwfSdp6fnCgqthIWFJSQkxC8SFxcXHR0N+iLLnY4Gg8V4PP7kyZNqtdrQz2YTMaUsnp+fz8/PB8MU7u7uEolkKV1jmUwmEAh8fX35fP4PVdcWCAQcDmfpPQj9AAUWi/X3929vbzf0s4FMWGtrq0AgAMMUPB5vuacrCYVCX19fzj/jcrnLrc0tl8uFQqG7uzuYSIRLgzaYKWWxTqfr6OgA2yuWuxN6iam9xCYrkUhAwUxXV9f09HSwkBOCVmZubg4MU4Cd0Cs4/tnvY5Z1Bdn73c9gl4dUKoXn6m4wE8vi6enpkydPgsG1lVXOXD25XM5iscD6fCaT+fjxY0M/FcjkFRQUgPPFiUTisipnrmGrFggEoO4giURKT0+HAxQbzMSyWKfTvXjxgs1mgwNrwSmNGxnHcrlcLBZTKBRnZ2c8Hp+SkgKPBYNWb2JiIi4ubvGRdxsZx4vLsyEIIpPJ9OctQBvG9LJ4YWHh2rVroGusPwp6Y+IYvBCDwcDhcAiCiMXi58+fG/p5QGaipqaGyWQua2p6rVo1qAfk6uqKIAiVSr1z546hH8ZmZHpZrNPp3r59C2pTYLFYKpUK9hStd8MF12ez2UQiERytdOvWrYWFBUM/DMhMzM/Pp6engzM1SCSSr6/vxrRq/egEBoNBECQ6OhoerWQQJpnFGo2murqazWaj0WgsFgtWAoHTZdavyfr5+fn6+oLyhlgsNikpaWhoyNBPAjIrvb290dHRWCwWTAvzeLx1jWMQxGDtBIIgaDRaLBY3NTUZ+jFsUiaZxTqdTqVSlZSUgDJpOBxuXeMY/D6AD3EgiKOjo9+9e2foZwCZoY6OjqCgINBFdXNzA0vc1qlVgyCmUqkIgmAwGC6XW1VVZegHsHmZahbrdLqFhYW8vDx3d3cXFxcwWAHKAK1h2wUpLJVKWSyWvkccFhYGKmBB0HpoaWmRSqUYDAaDwbi6urLZbLBlaW1btZ+fH4/Ho1AoYPKDxWKVlpbCqmwGZMJZrNPpFApFVlYWKFwJpvJ8fX3B8sxVJrK+vYpEIi8vL1DtGxxUDj/EQeuturpaJpMhCAKW0jMYDPCxb01aNVggr+9eYDAYFouVn58/Nzdn6Pe9qZl2Fut0upmZmcLCQh6PB1oVgUCg0+ng8LqVtV19z1oikfj6+rq7u+NwONBDSUxMBKc0GfpNQ2ZOo9G0tLRERUXh8XgXFxccDkelUjkcDuggr6ZVS6VSPp9Po9FA9wKLxcrl8vLyclhQxeBMPot1Op1arW5oaAgLCyMQCGBJEIlE8vLyAgUwQSsEDfGjLVjfBQbfJpPJxGIxSGFwQVB0IjMzc3h42NDvFdpE3r17d/bsWSqVCkbhCAQCSGSwlX9xq/5+w/6gVYMU5vF4NBqNRCKB7gWJREpISGhvb4eFMY2BOWQx0NPTk5aWxmQywfgXDocjEok0Go3D4ehLr4Gm6e/vDxqov78/+GfQUsVisUAgYDKZIIXBnlQ3N7eAgICysjLYcYA23vj4+J07d6RSKZlMBomMx+OpVCqLxRIIBOAgO32rDggI+KFW7evr6+HhASqogH1SXC43IyNjYGDA0G8R+gfzyWKdTjc5OVlbW5ucnAy21YNExuPxJBLJw8PDx8eHzWbzeDyhUCgSiUQikUAg4PP5HA6HxWJ5eXlRKBQikQjK1YMUlsvlt27devv2LZzTgAxlYWHh9evXmZmZMpmMTCaDeQs8Hk8kEt3d3RkMBovF4nK5AoFAIBCAisYCgYDL5bLZbB8fHyqVSiKRCAQC6AvjcDgOh3P27NmWlhbYvTAqZpXFwPj4eF1dXXJyskQi8fDwcHFxAaEMEIlEIpEIjpABbRSPx+PxeFASBYw4M5nM4ODg7Ozsnp4eOKEBGYPZ2dnXr19nZGQEBQX5+PjogxU0aSwWe+jQoe++++7IkSNgjG5xwwY7mz09PaVSaWpqamNj4+TkpKHfEPQhM8xiYGJioqurq6ioKDU1NTw8nMPhgGEyPB6/d+/eP/zhD3/729/AVhFQrdXDw0MikRw7diwjI6OysrKvrw+mMGRsFApFb29vRUXFlStXYmJiZDIZyGU7O7utW7f+/e9/t7CwsLOzc3Z2Bp/wyGQyl8s9evTo2bNnS0pKuru7p6amDP0moI8z2ywGVCrV1NTUwMDAs2fPcnJycnJywsPDra2t7e3tt2/ffuTIkeTkZHAOaXFxcVtb2+jo6OzsLJzKgIyZVqtVKBTj4+OvXr2Kj4+3t7e3sLBAECQ4OJhAIGzdunX37t2hoaF5eXkFBQV1dXWDg4PT09MqlcrQNw59ipln8WJKpXJ4eDgwMNDLy+v58+e3bt0iEAilpaVKpXJ+fh62VMjkPH78mEwmo1AoBoNRWVk5MTHx7NkzGo1mYWHBZDLb2trgPIcJ2VxZnJaWhsfjS0tLdTqdWq1OTEyk0Whw7wZkcqanp69evXr48OHt27f7+/u3tbXp/1NLSwuPx7OxsaFSqU+fPjXgTULLslmyWKvV3r5928XF5fz58/ou8MDAAFhE8ebNG8PeHgQtXU9PT0xMjK2trZ2dXXJycn9//wff0N3dHRgYiEKhnJ2d79+/D3cnmYTNksUVFRUIghw9evSD85BaW1tJJFJwcDAsCQ+ZhIaGBi6Xa21t7eTklJub+0O/tv39/fHx8Tt27Pj2228zMjLM+7fbPGyKLO7s7KTT6Ww2+6NHeJWVlR0+fPjMmTOwGDFkzBYWFoqKiohEIgqFotPplZWVn+7wTk5Onj9/fs+ePba2tmfOnJmYmNiwW4VWwPyzeGRkJCQkhEKh1NXVffQbNBrN1atXDx06lJeXt8H3BkFLND09fenSpf3799vY2AQEBHR2di7lp+bm5m7evPntt9/a2NhER0f39vau931CK2bmWTw3N5ecnOzs7PzpY2Pm5uZiY2NxOFxlZeWG3RsELVFvb++xY8fAAPHp06dHRkaW/rNKpbK4uBiLxVpZWfn7+y8xxKGNZ85ZrNVqc3NzHR0dz549+6PTFyMjI0KhkE6nL56ShiA9jUYzNjZWX19fWlpaUVHR09OjVCo34EWbmpoEAoGVlZWTk9Pt27dXsHFZq9VWV1fT6XRra2s2m11XVwdX0Bshc87impoaLBYbERExPT29lO/v6uoik8lSqXRwcHC97w0yLdPT01lZWR4eHtbW1n/729/+8Ic/fP3118ePH19i01qZ+fn5goICAoFgZWVFp9MrKipWsyKira1NIpFYW1u7uro+ePAALqg3NmabxZ2dnWw2m8/n9/T0LP2nqqqqnJ2djx8/DsumQIs9e/bsu+++8/LyunTp0u3btyMjI//7v//717/+9YkTJz5YmbNWJiYmzp07t2/fvh07dgQHB6/JUTI9PT1hYWE7duxAo9F5eXlwl79RMc8sHhkZCQoKIpFIz549W+7P5ubmOjk5ZWRkwI4DBGi12t7e3urqan0Ba41Gk5mZ+ZOf/OTLL7+sqKhY81fs7e2NioqytLS0t7dPS0tb1gDxp42Ojp4+fdrOzm7Pnj0XL15c1349tCxmmMVKpTIlJcXJyen+/fsr+HGtVnv69GkXF5fi4uI1vzfIRH1/gLWxsfG3v/3tr371q8LCwjV8ITBAzOFwUCiUk5PTnTt31nyp5fT09OXLlw8cOPDNN98kJSXBEsZGwtyyWKvV3rt3z9nZ+cKFCyseXFMoFHK53M3NDW6Phn5ITU3Nb37zm6+++qq+vn6trrmwsFBcXEwgECwtLcEK4rW68gdUKtXdu3ednZ1RKFRQUNCyxvGgdWJuWVxTU0MgEI4ePTo2Nraa6/T19dFoND6f39fXt1b3BpmTGzdu/OpXv/Lx8VmrPRTj4+OguwoGiNvb29fksp/w8OFDsHNEKBS2trau98tBn2ZWWfz27VsGg+Hj47Mmf+cbGxtJJFJ8fDws+Qp94M2bN05OTn/9619LSkrW5II9PT2xsbE2NjZ79+49c+bMGg4Qf1pdXR2DwUChUFQq9Yc2Q62ASqUaGxsbGBgYHR2dn59fq8uaN/PJ4pmZmZiYGAKB0NDQsFbXvH//PoIgV65cgfN4kJ5CofDz8/v888+jo6NXP5ir1WpBiQkUCoUgSG5u7gYvb2hra+Pz+ZaWlgQC4dGjR6ts6vPz8y9evDh//jyXy6VQKHQ6PTQ0tKGhAa5o/lFmksUqler8+fNHjhwpKipa2yunp6eDMpuwMUE6nW56ejoqKuqLL76g0+nfL5C2XPPz80VFRQQCAYVC+fj41NTUrMlNLldPT8/Ro0e3bdvm4OCQk5Ozmj8GtbW1FArF0dHR09OTwWAcPnz4l7/85f79+1ewommzMZMsLiwsdHR0TE1NXfMPRPPz80ePHnV3d29sbFzbK0MmB+yV/+1vf+vj47P65QeTk5MXL17ct2/ftm3bgoODDbs7eXR09MSJEzt37ty9e/eVK1dWNi6n1WqfPXsWExPz6NEj8JXJycmjR49+/vnnHh4eo6Oja3rL5sYcslhf93KdTlTs7+/39fXlcrnd3d3rcX3IJMzNzZ09e/avf/2rRCJZfYXVt2/fxsTEoFAoe3v7jRwg/gRQfmjv3r02NjYJCQkreI8ajeb7J4lUVlZ+8cUXW7Zsef78+RrdqXky+SweGBjgcrk+Pj7v3r1bv1dpbm7G4XAhISHwAN3NaXJy8uTJk3/605/4fD7YH6HVajUajVqt1mg0yxq/0mg09fX1fD4fhUKh0eicnBzjmd1SKpU5OTkODg4oFOro0aNrUtetsLDwZz/7mZ2d3Ucr1kJ6pp3Fs7OzkZGRaDR6Ddd4/pCCggIwDALLHG82Go0mIyPj888//+yzz9hs9qlTp2JjY2NiYqKiouLi4srKypa+DXpubq6goACsJPPx8THCuoBqtfrRo0eurq4WFhZCoXA1pbK0Wu3g4GBQUNAf//jHy5cvw8P3Ps0wWdzd3V1fX6/fUboyWq328uXLBw8ezM/PX6sb+7SzZ886ODjk5uYudx5vZmYGHER98+bNsrIyuLTetCiVyvT09K+++urrr7+2tLS0sLDYunXr1q1bv/766x07dpw8eXKJO4nHx8fPnz+/f//+bdu2RUREGHP5yoaGBrDWjcFgLLeu25s3b7KyslJTU8PCwtBotIODw6VLl9apaoc52egsHh4eTk9P37t3786dO3NyclZzqSdPnhw5ciQtLW3DFpxNT0+HhYW5uLgsvTuj1Wpra2vlcvnBgwdRKNTWrVt/97vffffdd/BQSBOi1WqHhobq6uoqKioePHhQWlpaVlZWVlZWUlJSXl7++vXrpezwfPv2bUREhKWl5b59+9LS0ox/Iqu9vd3Pzw+FQoHj0pe+i7W2ttbV1XX79u2WlpZffPGFnZ1dWlraKjtem8HGZfHU1FRhYSGTydy+fft//dd//fznPz937tyKF4p1dHSQyeSAgIAN3ojR19fHZDJpNNoS5/Hm5+djY2MPHDgQGRl59erVy5cvEwiE//iP/9i5c2dVVdV63y1kJOrq6jgcjoWFBQaDyc/PN5UCae/evYuMjNy2bZujo+PS67pNTEzU1tY+evQI/OkKCgr6+uuvuVwu3ML6aRuXxY2NjVgsFo/HFxQUBAQE/O///u+Ks3hkZITH49FoNIOc39zS0kIkEqVS6VLmvufm5urr6+vq6vTdiqGhIQKB8NlnnwmFQvjBzeyBQ+rweLyFhQWDwTDUCuIVGxkZSUlJsbOzs7e3v3jx4grmrvv7+ykUyi9+8YuN/AhrijYui9+8eVNYWAi6k2fPnt2yZUtqauoKrjM/Px8fH48gyBrur1uuoqKiI0eOxMfH/2iZ44/+sQkNDf3ss8/c3NzgcZDmbXx8/NKlSwcOHLC0tAwNDTXmAeJPmJmZyczM3Ldv3/bt25OSklZw0kJmZuYvf/lLoVBoigsENoxh5u4SEhK2bNly9uzZ5f6gRqPJzs52cHC4e/fuetzYEqlUqitXrjg4OGRkZKzgx6VS6b/9278FBATAJRlmrLu7Ozo6etu2bXv37j179qzxDxB/wsLCwp07d9BotIWFRWho6A9NPiuVyu+vz1Or1cHBwT/96U9jY2M34FQq02ViWfzkyZPDhw+fOnXK4P9TZ2dnjx07hkajy8vLl/WD09PTWCz2iy++uHfv3jrdG2RwtbW1LBbLwsICi8Xeu3fPVAaIP0Gr1T59+pRAIFhYWPD5/NbW1u9/5puYmLh27VpcXNyzZ88mJyenpqZ6e3tTU1N/97vf2djY1NbWGuTOTYUpZXFnZyeJRPLz8zOSwmmDg4NCodDd3X1Z5Q0vXbq0ZcsWX1/fVVb1hIyTUqm8d+8egiBgBfEaFj8zBo2NjT4+PqCu2/fXAs3Pz1++fPmbb76xsbFBEIRIJB4+fNjGxgaDwRQXF6/msL7NwGSyeGRkRC6Xe3p6GtXunRcvXtBoNIlEssQ9rPX19X/+85+3bt0Kq1uYpYmJCbCC2MLCIiIiwiwXknd3d0ulUlBVrri4+IPpuOnp6bKyspCQECaT6eXlxePxLl68aJA5dpNjGlmsUCgSExNdXFw2YH/dcj1+/JhIJCYkJPzosEltba29vf2XX36Zk5MDq76Zn9evX0dERGzbts3e3v78+fNmPDE7MDAQHR1tbW3t4OCQmZn50eVAc3Nz09PTxrO92/iZQBZrtdrc3FxHR8ebN2+u942tgEajycnJwWKxn57He/78+f79+//yl7/cuXNnw+4N2jB1dXVsNhv0FvPz880+gyYmJlJSUrZv325nZ5eenj49PQ27F6tkmCxOSkr6/e9/f/78+aV8c1VVFQ6HS0pKnEZFjgAAIABJREFUMvh83Q+Zn58/deoUHo//oXm8trY2LBZra2sLzzM1P/Pz83fv3gUDxEwms6amZpMUXpiZmbl+/To4FCoqKgqeYbpKG5rF+r+ciYmJv//978+dO6f/+g/9Ue3q6vLw8BAIBEa+JGhoaCg4OJhKpb548eKD/1RfX3/o0KGtW7cWFBQs/von3jVkKkZHR1NTU0EN4qioqNevXxv6jjaUUqksKipycnKysLAIDAyE48KrsXFZPDg4eO3ataioqISEhH379v37v//7oUOHIiMjk5OTF29LW2xoaEgqlZJIpA04h3H1Ojs72Ww2n89fvBj+3bt3JBLps88++/rrr48dO3b8+PGYmJjo6OiIiIi0tLRXr14Z8IahVerp6QkNDd2+ffvevXuvXLlixgPEn6DVap88eeLm5oZCoXg8HixSvGIbl8WvXr1iMBh/+ctf/va3v3355Zdbtmz54x//+NVXXx08ePDOnTvf3xy5sLCQnJzs5ORkQmV09KdQ6zdxdHZ2urm5/fa3v/3qq69QKNTf3vvTn/5EIBCqq6sNe8PQitXV1bFYLDBAfP/+fbMfIP60pqYm8DQ8PT1hq16Zjcviubm59vb26urq6urq+vr65ubmurq66urqpqam0dHR739av337tpOTU3Z29rre1drSarW3bt1ycnK6ePEi+MrCwkJPT09jY2N9fX3NIlVVVa2trUustQgZlfn5+YKCAiwWa2FhwWQynz17tkkGiD+tvb1dJpOhUCgcDldUVARLTyyXkdaSf/LkCQaDiY6ONrnqOfPz86dPn3ZyclrzU1AhYzA6OgqKvlpbW0dERMBjtxbr7e2NiYmxsbE5ePBgdna2Gew23EjGmMUdHR2enp4CgWD15+waxPj4eHBwMA6HM2D1Img9dHZ2RkRE2Nra7t+//9y5c6s/9c78jIyMnDlzxs7Obs+ePenp6fARLZ3RZfHExERgYKCbm9vLly8NfS8r9+bNGx8fH29v73U9hQ/aSFVVVUwm08rKikgk3r9/H3b6fsjs7Gx2dvZ3331na2sbGxsL17otkXFlMVio6+TkVFpaauh7Wa26ujoikRgcHGwMDxZaDZVKlZ+fj8FgLC0t+Xx+Q0MDLK3waUql8v79+zgczsbGxt/f3yTWQRmccWVxVlbWoUOHzp8/bwYD/1qttrCw0NnZ+cyZM4a+F2jlJiYm0tPT7e3tbWxsoqOj4QedJVKr1dXV1XQ63crKis1mNzU1GfqOjJ0RZfHTp08RBImOjjabc+/VavWFCxccHR1zc3MNfS/QSnR1dYWHh2/fvh2carE5VxCvRktLi0AgsLS0pFKpDx48MIM+1voxlizu7Oz08fHhcrlGVYZt9RQKRUREBAaDgafbmRatVvvs2TMWi2VtbU0gEO7du2e0W/CN3OvXr0NCQrZt2+bk5LQZKnWsmFFkMaiH6erqaoRl2Favv7+fy+UymUwz+zNjxpRK5Z07d7BYrI2NDY/Hq6+vhyuIV2NwcDAxMfGbb745cODAlStXDP4R3DgZPos1Gg1YkPtBuQZz8vLlSw8Pj5CQECOpgg99wvj4eEpKyt69e7dv3x4TE2OWNYg33tTU1MWLF+3t7W1tbZOTk+Foz/cZOIu1Wm1eXh4Gg7l48aJ5fwZ89OgRDoc7c+YMnII3Zt3d3UFBQdbW1pu5xMQ6WVhYuHXrFjiJFdZ1+z4DZ3FlZSUejw8NDTXyMmyrp9VqMzMzCQQCLCRvnDQaTU1Njbe3t6WlJR6PLykpMe/OgUGo1eqysjI0Go1CocRi8WYra/dphszizs5OOp3OYrFM9Kzy5VIqlYmJiWQyuaKiwtD3Av0TUIPY2dnZ2tqaw+HAYmPrR6vVVlVVkclkFArFYrGamppg1wQwWBYrFIqwsDAymbypNgqPj4/7+fl5eXnBapnGY3h4OC0tDQxlRkVF9fb2GvqOzF9bWxuPxwMfQR4/fgynRnWGymKlUpmSkoJGowsLCzfsRY1EV1cXg8GQyWRDQ0OGvhdI19nZGRYWtn379m+//fby5ctms7bd+PX09Pj7+9vY2Bw5cqSgoEBfZnbTMkAWg/k6Z2fn1NTUzbmpv6qqikQixcfHw5qZBqRSqSoqKhgMBgqFIhKJZWVlcCfCBhsaGkpMTLS1td21a9fVq1c3ZxroGSCLa2tryWRyeHj42NjYxryiEcrOzj58+PCVK1fgsgqDmJ2dzc3NdXJysrGxEQgEcIeuoUxNTaWlpe3evdvGxiYlJWUzZ8JGZ3FfXx+LxWIymZt8X79Wq42PjwdVkODcxfoZHBxsbW394Dd8bGwsLS1t586dO3fujIuLg4urDEupVN6+ffvQoUMWFhbh4eGLx+tVKlVra+vTp083Q0avYxYrlcqenp63b9/qs2Z6ejokJASHw9XU1Kzta5misbExqVT6wezl1NRUZ2fnyMgIDOjVm56eTkxMpNFoi8/n7urqCgsLs7Ky+vbbb69cuaJQKAx4h5BeSUkJOEtbLpe3tbWBL05OTsrl8t27d5vxRjC9dcziN2/eHD9+PCMjA0ySqlSqs2fPOjk53b17d21fyHS9evWKRqP5+vrqN3c1NzdHR0ffvXsXTmWsXm1trYODw+HDh8EJbGq1GqwgRqFQJBKpuLgYDhAZlcrKSjqdjkKhvL296+rqdDrd3NxcbGystbV1TEyM2U+urGMW19TUMJnMjIwM0MUrLCxEo9Hp6elwhmSxqqoqBEHCwsLADH5ra6tQKExOTob9tVVSq9XXrl0D/SyFQjE3Nwd2eFpZWQmFwk21ktKEvHjxQiwWW1lZubm5lZeXazSaJ0+efPvtt0QisbW11dB3t77WMYtLS0s9PT1LSkp0Ol1zczOBQAgKCoJlQb4vLy/v0KFD6enpCwsL4+PjgYGBR48ehbtvV6m3t5fL5drZ2eXm5o6OjoIB4l27diUkJMAVxMasp6cnMjISrHUrKirq7e1ls9n29vZmf4DkOmZxXl6eu7t7W1vbyMgIi8Wi0+lv3rxZ25cwG6dPnz58+HB+fr5Go4mIiOByucPDw4a+KdP26NGj3bt302i0oqKiiIgIS0tLR0fHrKysTb5wyiRMT0+np6fv27fP0dHx4sWLwcHBu3fvTkpKMu//d+uYxRkZGZ6enp2dnXFxcSQS6cWLFzqdbmpqqrGxsa2tDY6HDg4ONjc3g0KaSqUyIiICPKWTJ09SKBQTPXfVSMzPz6ekpKBQKCwWS6fT9+zZ4+3tDUpIz8/Pz87OwoEyIzQ3N9fZ2dnZ2Tk6Ojo9PZ2VlYVGow8cOIAgyPbt22k0mn5OzyytYxanpaVhMJhz5855e3s/ePBgaGjo4cOHcXFxOBzu1KlTcLDi6dOn3t7evr6+2dnZz58/7+npCQgISEhICAkJ8fDw2ORr/lYJHE2AQqEsLCxQKBSdTi8qKmpsbLx169axY8cSEhLq6+vhxJ2xef36tVAoJBKJPB4vLi7u+vXrISEhu3fvRqFQKBTq4MGDZnAM5iesYxYnJyf/9re/dXBwCAoKunPnjlQqxePxIpHozJkzdXV1sGPS29t748aNkJAQEonk7u5+5cqVCxcueHh4bN26FfaLV6m4uHjPnj2o9w4fPuzh4XH48GE7O7tt27ah0eh79+7BFmhs+vr6IiIicDjcgQMHduzYsX///m+//dba2hr8T7S1tU1NTTXjyhVrmcVKpVKhUExOTo6MjLx9+1YkEn322Wdbtmxxd3dnMpnHjx8vLCyE6+o/oFarnz17duHCBV9fXzc3t927d//Lv/zL1q1by8rKxsbGFArF7Ows7MH9KKVSOTs7OzU1NTo6Cg71QaFQNjY29vb2Dg4OeDzew8NDJBLFxsZevHixvLx8cHAQruA2QmNjY21tbZWVleATDJfLdXd3d3Jy2r17t5WVFVjrNjo6OjQ0NDExAZbHGPqW18xqs3hhYWFgYODFixfl5eW5ubmZmZnnzp07fvx4SEjIN99885Of/GTr1q0eHh5xcXFVVVVDQ0NwqdZiKpVqeHi4u7u7pqYmOTnZ29t77969v/jFL37961+7u7ufOnXq6tWrmZmZd+/era2t7erqGh8fN/QtGxGlUjk4OPjixYvHjx/r215SUpJcLj906NCuXbucnJxoNJq/v/+lS5eqq6v7+vpgX9iETE1NPX/+PDs7Ozz8/2PvPIPiSq+8/5ardj/YW7tll71bW05btev11Hrtcbk8yDuzE2Rb8gSNgM4555zD7W4yAqGIhCSQECJJIEQSUUIJEEokIREEKCFAEkLkHLvfD8dq9yp2N9A06P4+TGmg+3Lvuc/93/Oc55zzRPN4vC1btnz99dd6vX7fvn27du1KTk7OysrKy8urrKxsaWl58uTJWtdlL7V4cXHx0aNHDQ0N+fn5O3bs0Ov1YrGYw+EwmUwKhYLD4bZs2fLFF19s2rSJQCCIRCKTyWQwGEJDQ5OSki5cuNDS0vI+52wtLi729PTU19cXFhbGxcXp9XqlUqnRaBQKBY1G++abbz7//PM///nPBAKBTqczmUw+n69QKGw225EjR86dO9fS0vKei3J3d3dDQ0NhYeHu3bv1er1EIuFyuc6xFxQUtHXrViwWS6VSYU5msVh27NiRkZFx+fLl1tbW96Ggdu0yOjra0dFx5cqV7OzsnTt32mw2pVLJZrNJJFJQUFBQUBAWi8VisWQymcFgsFgskUik1WpjY2Ozs7OvXr364MGDNTqP9EaLHzx4UFRUFB4eLpfLWSwWDofDYDBEIpFCoVCpVJAPBoPBZDI5HA6LxaJSqUQiET5GJpP5fL5arU5MTKytrX0PFfnhw4fFxcVRUVFSqZTNZmOxWAwGQyAQSCQSlUplsVhcLpfNZjMYDAaDQaPRqFQqmUzG4XDBwcFgPZ1O9z5br6ysLCoqSqFQsNlsPB4fHBzsHHs0Go3JZDKZTBaLxWKx6HQ6jUYD6wUGBhIIBB6Pp1arDx48eP36dVSR/Y3x8fHGxsbk5GSDwSAUCikUSmBgIBaLhUeDTqfDbQVtodPpVCqVQqEQiUQMBoPFYplMplgsDgsLy8vL6+zsXHORZc+0+P79+4WFhSEhISDBOByORCIxGAwOhwM7dCgUCrVardVqtVqtTqfTarUKhUIul0ulUj6f79RlkBWZTJaQkHDt2rX3ZEfOhw8fFhUVhYaGstlseDO9ZD2lUqlWq3Uv0Gg0SqUSrMfj8dhsNo1GIxAI4BRIpdKDBw/euHHjPWm529XVVVRUFBYWBhIMjygsewqFQplM5jr2tFotWE+pVLqOPQKBEBwcTKFQJBLJgQMHrl69+p7PMPyEiYmJ+vr6o0ePKhQKCoUSHByMx+OpVCqTyeRyuRKJBJ4Op6potVq1Wg1Ph0gk4nK5DAYDXro4HI7BYFit1tzc3M7OztW+Mg9wV4snJiYuXboUHh7OZDLhgmECKJFI1Gq10WhEEMTyAusLLBaL8+dms1mv1ysUCoFAwGQySSQS+IMSieTo0aNdXV0+ud7VYWZmprKyMiwsjMlk4vF4HA5HoVDeZD1XG8K/EQRBEARCGU7rwYtQIpEkJyev733Dpqena2pqIiMjwXp4PB6sJxaLndZzGtDqgtOYMPaUSqVQKATrwftMJBIdPnwY3WNldent7U1PT5fL5RQKBYvFEolEBoPB5/PlcrlOpzObza4PxUuPBmAymbRarVQq5XK5NBoNBgmdTrdYLGfPnl0r6bNuaXF/f39WVpZEIiEQCM4nQS6XGwyGl5T3LTg/YDabtVqtSCRiMBgQu6BSqZGRkXV1detyaXtgYCAnJ0cikThVmMvlyuVyo9H4quy6vr3eYj2xWMxkMolEImhKeHh4fX39Gg2TvZ2BgYFTp07JZDICgeB8h8lkMhh7r30yX2s958d0Op2r9ahUanh4eG1t7Zqb0q4PWltb4+Li6HQ6DocDFRYKhRqNxmw2v1ZYXvt0OB8Qk8mkVCp5PB6VSoXHjcfjpaWlrYkM0Xdr8d27d+Pj4yEoQSKR2Gy2QqEwGo0vyYebOA2HIIhOpxMKhXQ6HY/HEwgEjUZTXl6+zhItHjx4sH//fgaDgcPhyGSy03ovDS8vrAeKDNbD4/FKpbKoqGituABu8uDBg4SEBIiqk0gkFoulUCicHoAX1oNnG8YeWI9AIBAIBJVKVVxcvM6s5+dMT09funTJZDIRiUQCgUClUp0qvJRHw2q1giJzuVwymQyv29jYWP9vLfQOLW5paQkPD4cZMYVCEQgEer3ei8fgTYZDEATyasFB5vF4ubm5U1NTvjXCStHW1hYeHg7+l6v1nNGbpVtPpVKxWCwIIrPZ7JMnT64bQeno6IiMjCSTyXg8nkwmr5z1YOxxOJzs7Ox1Yz0/Z2ZmprCwUCwWY7FYAoHAZDLlcrl3Kvzq/YVBYjQaxWIxpNbg8XiTyeTnzfnepsV3794NDw+HuASDwZDJZCaTyWazLcVSLwFW02q1PB4PQu9sNruwsHBmZsbnplhm7t+/HxkZCeOATqdLpVKTybREHXkJGLU6nY7P55PJZAwGw2az8/Ly1sHLDLYEBY+JRqPB2Fsh6/F4PPA2WCwW2jzIB8zNzZWXlwsEAli+5nK5Go1m6Sr80s0FB1kul0MsFIvFIgjS2tq62lf/Rt6oxY8ePdqxYweFQiEQCAwGQ6VSwRUui6VesprFYjEajQKBABZVhELh2bNn13TzoJ6enl27dkHsxWk98MVWyHpCodBpvfLy8rVuvT179kDaA4PBUCqVyIqNPXCghEIhuAI8Hq+kpAQtCVk55ufnq6urZTIZxJ34fL5zqr0S9xdBEJVKxWQyIRgVGRnpt0u1r9fi/v7+AwcOQDSNRqMpFArntG6FgEcCPBQ8Hq9SqS5fvrxGH4nnz58nJiaCq0Wn031gPZBjPp8P73+lUlldXb12rXfkyBEWi4XH42HsISsjxE5g7PH5fBh7Uqm0srISXcpbIRoaGrRaLeRLcLlcvV6/ojcXnBWVSsVgMCCLf/fu3dAc0d94vRYXFRVxOBxI8ZPJZMjK+HQvYbPZ9Ho9l8slEokkEikkJGQtJrotLCyUl5fTaDQsFguTa2SFpQSwWCxO62Gx2LCwsAcPHqy2MbyhvLycz+cTCAQKhSKVSn1vPSKRaDKZ1nea4GoxMDAQExMDgTs2m63T6XwgLDB+FAoFZGswGIycnBw/jOO9Ros7OjosFgsejycSiSKRCJJLVtpeyIsJo1arhXwjGo124sSJNRc47uzstNlsEAgTCoWIT15jgNN6OBwOrOeHA+7t3L17NywsDARRIBBAjNhn1tPpdDCZpVAoaWlpazrO44fMzs4WFRVBoROdTler1SsUmngV8I4lEgmZTCYQCFqt9tatW6ttj5d5WYtnZmaOHj0K+dIsFss3Ly5XkyEIAlnfRCJRq9W2tLSsqn08Y2Ji4vjx47DitCrWs1gsCoUCUnkMBoMfDri3MDc3l5mZCRMyJpOp0+l886C+ZD1YI1EoFM3NzattknXF/fv3jUYjZMRLJBLEh24K3F+TycTlciF/Ljk52d9aCLysxfX19SqVCgo6INDp9fNgMpn0L3AWR70TCN7BbJFCoezfv38N7f/a2NioVquhegVa0rhvLrPZbDAYvLCYKxA4hgFHIBD279+/hrou3Lx5U6/Xk0gkqI9HPIxOvGRAV0uazWaPrAdRsp07d74n1fk+YHJyMj09nUajQa4UrNd5NLaNRuOrN9dgMLh5c+H+KpVKaCTA4/EqKyv9qjzqb1oMRRbHjh2D9Ws+n+/1DNFoNKpUKpPJFBsbGxsbu23bNovFotFoDAaDO/ayWq0qlYpCoZBIJJVK1d7evqomcpeZmZmsrCwoH+LxeFDQ4abFzGazzWaLjo6OjY2NiYmJi4sLDQ1VqVQqlUqr1bpjN1cDqlQqKpWKwWAMBsNamVjY7fbMzEzIleZyuVBM5P5VgwGjoqJgyMW8IC4uLiIiwmg0mkwmN62nVqthXigWi/2/QGCt0NXVZTQag4ODqVQqJMZ4dHMRBAkLC4uJiXG9udu3b4+JiQkJCXFfjk0mk0AggEW85ORkv/Lz/qbF09PTjx8/joiIAB9eqVR6Ec0xm80wMT906FBxcXFbW1t7e3tzc3NFRUVSUlJUVJTZbH6n4Zw5FWQymclkFhYWronIXXd3d0xMDNT5KBQKj6REp9NB87DW1ta2tjboGZiRkXHs2LGDBw9GRkZCYb47h3LmVICo5efnr4mE2d7e3ujoaGhKB9bz6E1mMBgSEhJu3LjR0tLS1tbW1tbW2tra2tp69+7d6urqnTt3uukdw0wWciqYTOapU6fm5uZW2zZrnoWFhQsXLggEAqip8chNQRDEYDBYrda8vLzbt2/DAwI3t729vbGxMTExUavVunko8FTodDqJREIQxK/etX/T4vn5+crKSqFQiMfjORyOF7km0CohLCzswoULIyMjMzMzdrt9cXFxcXFxbm5ufHy8oqICurS8/ciucU8ikRgbG+v/zbQWFxerqqogOABTMI+sp1Ao8vPzp6am7Hb7wsLCwsICbJIyOTk5ODh45cqVuLg4rVbrpppYrValUgkVRzt37nz27Nlqm+fdXLp0CRqeeGE9k8mk0WhOnjw5Pz/vNCDgcDiGh4fz8vJAr92xHoIgYD0ikRgeHu7/Y8//GR0djY+PJ5FIJBJJKpVCfZ2bN9disWi12tDQ0JaWFtAT15s7OTl54sQJ9x1t16gxm80uLy/3nzDFX7W4s7NzZGTk6NGjsM4oFosRz6N1Op0uIiLi8uXLc3Nzi4uL7e3tZ86cKSkpKS0tra2tnZ2dbW1ttdlsWq32nUe2Wq16vZ5Op5PJZKVS6c/VMgCEwyBrUiQSuW83QKlUFhQUzM3NPX78uLS0tKio6MyZMxcuXIDNsxcWFpqamvbu3WsymdyRY5vNptPp6HQ6rOD5eemnw+GYm5s7duwY5DB4kXwCWnzq1CmHw9HX11daWlpcXFxWVlZWVnbmzJmioqL9+/fDx9w5GuS3QTqqSCRaW+uf/sm9e/f0en1QUBCNRnPn8X/pdoAWt7e3LywsNDQ0FBQUOG9uSUkJ7Cfg/gGtVqtEIiESiVQqNSkpyX9W8P6qxffu3evo6IiOjobiDpVK5WmAwmg0hoSElJaWzs/PLyws1NXV7dixQ6vV6vV6nU4XEhJy/Pjx48ePQ/zBnRsAE20ymczhcIqKivx8qtjb2xsXFwflCRDecd90iIsW19fXGwwGlUplMBg0Gk1kZGR1dTW8265cuWIwGNy0Hky0Ie5/+vRpPw9TPHv2LDY2lkqlOsM7XvjFOTk5Dofj9u3bTgMC7geLXa0HVaBMJjM/P39NhMj8FrvdXlVVBa0nYCXAOy2GNa3U1FSJRGI0Gp031/1gMWC1WtVqNfQ7ttls4O74A3/V4vv379fV1dlsNnDdPU3GgpSJAwcOQHXG3bt34+LiNBqN0QWdTufRirbZbJZKpWQyGRJQ/DxVtq2tzWq1ep3B7qrFRqNRo9GYTCb4R2hoaGVlpcPh6O/vT0xMdMc1hrEuk8nIZDKZTPbD9J2X6OjoCAkJIZPJLBbLU78J+b9afOvWLWhV7N1SuxO5XA7WO3ToENowaClAGyDIThGLxSaTyWu/eGpqKjU1VSwWO7XYi5trsVgMBgOHwyESiTKZ7Nq1a37SqvevWvzgwYPKykqtVgvBdS8CdjqdLiMjAzYtPn/+vFarfcmDM5lMnronzrDd3r17/fl5sNvt9fX1Go2GQCB4F2p3anFDQwOCIDDngheSUqlMSkqanJxcXFy8ePGi2Wx2x4ywRgHNufft2zc4OLjaRnobjY2NOp2OSCR6ESxGXucXq9VqeJl56hS/ZD00s23pjI+PZ2RkMBgML4LFyCt+cVpamkQicd5cL/xiBEGcs0YOh3Pp0iU/qXf/qxY/fPiwpKRELBbjcDg+n+/pPALc3qysLLvdPjExkZ+fr9frvXgGXIGpBCTeR0VF+fPzsLCwUFVVJRQKIW/RU+shb9BiBEHMZrNGozl06NDz588dDkdtbS3iXtwTrEelUrdu3RobG9vf37/aRnob1dXV0Gufx+NBe2KPrOeqxYODg9euXaupqbl27dqNGzeuXLly7NgxBEE8yteG5x/GXmhoKLp8txSGhoYOHDgAkwyFQuGFGwtafOfOnbm5uZqamtTU1JMnT+bk5Jw6dSo1NXXbtm1eJOMLBAKooigrK/OT5bu/anFXV1d2djaUJ0Lds3da7HA4hoeHT5w44Z0/4gpU9IJvgiCIP8+y5+fny8rKIIdcIBB4cbFv0WKtVnvo0CHYmKCxsRFxT1ZgjZRGowUFBUVHR/f29q62kd5GaWkph8PB4XBCodDTsYe45FHY7fb5+fnJ/8v58+cRBPGoig96acLeEDqdzs9nFX5Of38/9KCgUqnQG9Ojm+vUYljAn56eHhsbGx8fn5iYmJ6e7u3tTU5OVqvVHh3TarWKRCLYZz0/P99Pumj9TYvT09Ohd4YXSRSuWjwyMpKTk2MwGJZFi2EfX4PB4M++ydzcXGFhIYFAIBKJkAbgKe/UYshLu3HjBuKeXwypFDQaDYPBREdHd3d3r7aR3kZ+fj600YAUlKX4xQ8fPkxJSTly5EjKC3bt2uWm0ZxAKgVUfKhUKlSLl8LTp0/DwsKgymOJWmy32wcHB7u7ux8/fvzkyZO+vr7bt2/v37/f/fxiwGq1isVi6GGfm5vrJ3kBf9Pi3NxcHo8Hz4On8XXXGMXMzExpaalOp1u6FoNvQiKRbDabn/vFZ8+ehZZGAoHAiwDWW7RYpVIlJiaOjY3Z7fbq6mo348WufnFUVJSf+8Vnzpzh8Xh4PN67fkCuWtzU1KTRaGQymeYFHlUtAq5+sdFoRLV4KTx//hxSjCgUCjTy9vReONfupqenCwsLIyMjd70gJibGZrN5kUoBfjGNRissLPQLXQLmAAAgAElEQVQvv/jhw4fl5eUymQzixZ7G7CCPIiUlBRSztrYWfuKssoMSD/eLx5AX1agQs4uJifHneDEknEGpwtLjxZCp7TSaRqPJzs6en58fHR3NyspyU4uhjpxKpQYHB2/fvt3Pyz1qamrkcjlYb4nx4tu3b8OuwGYXPDoagiBQsg9jLyIiwp/nZP7PyMhIUlIShUIhk8lyudyLe+G6dnfs2DGhUAhiotPpQGQ8PSaCIFAJTafTz5w541/xYsij0Ol03hXdQVHT9u3bGxsbHQ7H0NDQqVOnEATRaDQ6nU6r1ZpMpu3bt+/evTsyMtLNG4C8aNhGJpMPHDjgz3uS2u32hoYGnU639DyK2tparVarUCj0er1ardbr9ceOHXv8+LHD4WhsbAwJCXEzv9hisTjb3R04cMDPOwQ1NjZCVyDICFxiThsYUOeCF2s7SqWSTCaTSKT4+Hh/9gP8n/Hx8czMTJg1SiQSr/MoIKctIyMDepZ5ekNdD+jsACUQCKqrq/0rj+L+/fv19fXQtpjJZHqX46nX65OTk8EFGx4eLi8v37t3765du3bv3n3ixIkHDx7cv3//0KFD7oSSIZ0Ltg5kMBiZmZl+Xq1w584dyM4G63mRXwxtN9rb2/fv379nzx74b0FBAThlvb29KSkpbkbh4d6JxWISicRgMI4fP+7PGYGOF02f4Ww1Go13tR5Qd3fv3j0wXUJCwv79++G/MTExyIsWM+5Yz5nbTqPRUlNT/Ty33c+ZmZk5ffo0j8eDlW2v84uhZ86yaLFOp2Oz2SQSSaPRNDQ0+Fd+8b1792CDu6U0BoKmdkePHgU/zuFwjI6OPnv2bHR0FKrI6+rqQkJC3ClYtFqtBoMBdtXm8/kVFRV+EtN5E319ffHx8bBbtlwu91SLFQrF6dOn4RqnpqYmJiZgmdhut4+Pj9++fTstLc3N6ATi0ncUj8eLRKKzZ8/6yerEmxgeHt69ezc0BpLL5Z52ajWZTGq1Ojc3F442OTk5MTEBSRQzMzOjo6Pl5eWISxT+7bj6TdCywM+t5+fY7fYbN27I5XLYqtzTGBRocVhY2L179+bm5o4fP75ELYZuLZAUEBUV5T/b3/ytH8XMzEx2djasHXuXWoS8WMTbt2/f1atX79+/PzIyMjY29uTJk5aWlgsXLuzfv9/NjgrOJAoSiaTX6/3HXm9idnY2Ly8PUim8SGvTaDRHjx5tamrq6Ojo7Ozs6Ojo6Oi4c+dOQ0NDVlYWGNb9tVCn9YKDgxEE6ezsXG3zvJucnBwWiwXLFZ6OPSg1SkpKamlpaW9v73Dh7t27bW1tOTk5UG3lztHAb4IMRaVSeffu3dW2zZrn8ePHNpsNUinUarWnWmwwGGw227lz55qamg4dOqTRaNz/+msPCEkUZDI5PT3df4Kff+vTNjs7W1tbq1AoYHNyL8IUAMSODQZDVFRUenp6dnb23r17oWbR/eYsyIsSXgjY+Y+93oTdbgfrwY4eXoQpwO2FdxUA/+tpcZGr9bBYbHx8vJ8Hi4G6ujq1Wu0M8ngx9l41IPzEi+U7KICGoju/anG7RhkfH09JSaHT6c5t27zIbHN/Xvj240ABNDR7qKys9JMAhcNVi6empgYHB2NiYpzbPno6VXQCVnPt3+FRATQEKDgcDplM5vF4Z8+e9fMABfD06dM9e/ZgsVin9Tw1mvEV3JxGvGQ9o9HIZrNhflNWVrYmWtsMDg7u2rULZkLejb3XGtCLN5kzQMFkMktLS9EAxdKx2+3Xrl2TSCQYDIbBYHi3exZIindZE05cAxTh4eH37t1bbdv8jZf3WDpx4gSkVXrXGeAlvEgqcmZQQPdOg8GwVnaDnp+fz8/Ph30zl8V6XuBs/UyhUIKDgy0Wy5oIUACnTp1isVjO/kq+tx4A1sPj8Uql0v+DY2uFJ0+e2Gw252Z3S5RU74AXLawiksnkzMxMv5pwv6zFHR0dJpMJj8eTSCTf7w+IvIh1QicRGo2Wnp6+hraCbm9vt1qtOByORCJ5Ub64LNbT6/VMJhNS648dO+bnGRSudHZ2WiwW2EAACvB8PPYgUgz7PFEolJSUlDU09vwc6NbG4XCwWCydTvc6BLrE+wvpMbC3bH19vf8EKByvarHD4SgoKIBVFGeCkS/3RUdeJGMRiUSbzfbw4cNVs43nzM/Pl5aWMhgMPB4P1rPZbL4xHfJC96FPNgaDCQ0NXXPrTmVlZeC2OPds96X1zGazRCIhkUgEAsFkMqFO8fLy7Nmzbdu24fF453aavpRjcFPYbDaU22VnZ/vbSsBrtPjp06eRkZGQEgBVZL55JGB+DdEcEonE4XDOnj3rJyUx7vPkyZMdO3bADqRe7KG5ROvBXl7QtLusrGxNxNld6e/v3759OxS8cblc2OjMZ9aDsQeR4rKyMr9ymtYBi4uL1dXVIpHImfqJ+GriCC9aoVBIIpHweHxYWJgfOnmv0WKHw1FTUyOVSiFSIRQKvd4Q2iNjWa1WjUYDe9uQyeS1kgDwEna7/fr161KpFEJj3jVY8Np60GEHh8Pt3bt3jXZRuH79ukqlgp16fTn2tFot1IYRicTt27evxbHn/4yNjR0+fJhMJuPxeJj6eJ0g4NH9RRBEIpFAZhGXy7106ZIfOnmv1+Lp6en8/HxoFQSxdmQlg3cWiwV62UCojkAghIeHd3R0rJJNlsrk5GRRURGLxcJgMBQKxQfWAymByBK89v1n5xhPmZqaKi4uhvayZDJZLBabzeaVth4UYsHYs1qta9d6/k9PTw9EKqDE14syS0/vL4IgUqkU1mMZDMaJEyf8s9HY67XY4XCMjo5mZGTAKhDIMXgoy241VykhEokkEslsNjc3N6+GNZaNsbGx7Oxs6EFKpVJhaxmbzbYS1oPCJEhiw+PxZrN5rW+XOT4+np2dDUmgZDLZ2Thw2a0HayEajYbNZhOJRDwer9fr17r1/J/Ozs7Q0FDwG5hM5gp5xyAsJpNJJpM5hTg5OdlvOz29UYsdDsfQ0NCRI0dAUEgkEp/P1+v1y7iUB8ZCEEShUDAYDHgYdDrd9evXfW6H5WdkZCQlJYVMJsPcgs/nwz54y2s9s9msUChgB2UsFqvRaPxn/66lMDo6mpqaCp4+jL2VsB7iMvawWKxSqbxy5cpqX/p7QXNzs9FoxGKxEKyQy+Uw+1kuRYahYjAYhEIhCDGFQtm/f39fX99qX/obeZsWOxyO/v7+5ORkCFZApYpKpTKbzUt38cBYRqNRJBKBschksslkqq6uXnMrTm+iv7//6NGjTCYzODiYSCSyWCzo37pc1jMYDBKJhEajwd0xmUxVVVXrxnoDAwNpaWkCgQCLxUI1I1hviU8sqDCMPYlEQqVSCQQCOAEXL15cN9bzf2CzY1jeoFAoIpHI6eot/f5aLBaNRsPlckkkEgaDYbPZ+/fv9/MdFd6hxQ6HY2ho6PTp0wqFAl5iNBpNKBRqNBqv32PwLYPBoFAoOBwOGItOp+/ataulpWWdPQzDw8OFhYVQcYTH46lUqtN6NpvNUy/POc7AetA7CYPBEAiEuLi4W7durT/rlZSUKJXKoKCg1449TzsbOFVYqVRCYScEkWJjY5uamtASOx/T0dGxe/duGo2GxWJJJBKLxZLL5VAk5YW2WK1W6Cuv1WrFYjGUXAcGBopEopycHD9v4e1wR4sdDsfMzExNTU1ISAgGgwGrOZ8KCOSBrLzp2YCfg6UQBDEYDHK5nM1mQ3fdrVu3crncjIwMZ3e3dcbMzMy1a9egoyYWiyUSiXQ6XSQSvWq9NymI03qgwnK5nMPhQOJXcHAwm80+evSon+/c4TWzs7NXr14NCQkhEAiQKegce5Av+JaxZ3mBzWZzWk+pVHK5XLBeUFAQn89PSUlZr9bzf/r7+0+cOCESicBZIZPJbDZbJpNBUz3njXvL0+EcA6DCIpGIwWBAygQOhzMYDJcuXfKr+ro34ZYWOxwOu93e3t6enJys0Wicikyn0/l8vlQqVavVBoMBWn6A+cBAYEdoT6HT6ZRKpVgsBhUmEAhbt25lMBjR0dHnz5/3t7zrZaezszM1NVWj0eBwOAwGA4rM4/FcreccfK9aT6vVKpVKiUTiqsI0Gi06OvrcuXPr3nr3799PTU3V6/VYLNb5PnNn7CEvurgpFAqxWAzWIxKJQUFBNBotMjKyoqLCP1fV3x8mJycvXboUFxfH4XCCg4NBkVksllAoVCgUsBOF6/11grxoQqJWq+VyuUAggHpdHA4XHBwsk8kOHz58586dtbJ84q4WA+Pj442NjUePHlWpVFu3bgXDgShzOByBQCAWi2UymUwmUygUcrlcJpNJJBKhUMjn81ksFpVKJRKJOBxu69atVCo1IiKitLS0t7d3rRhriUxMTNy6dSstLU2pVGIwmODgYMiipdFoYD2RSOS0HvwDrCcQCJhMJogIDocLCgqC1qvFxcXd3d1+sivBSjMxMdHU1JSWlqbRaIKCgsCNch17IpFIKpXKZDKVSqVSqUB8nWPP1XoUCiUiIuL06dM9PT1+mGf6HmK32/v6+s6fP79z504GgxEUFARvXDKZzGQy+Xy+UCiUSCRyuVwulyuVSrlcLpVKRSKRUCjkcrl0Oh0qm7FYbGBgoEQiSUxMvHHjxujo6GpfmQd4psXAxMREfX19enr6tm3bBAJBcHBwUFAQLB9BtR6JRKJQKBQKBUqZYW0Eg8Fs3bqVRCIZDIb4+PiSkpL380mYnJy8efNmZmZmTEyMSCQKDg4ODAx0tR6ZTIadpV6yXlBQEHRz3rdvX2lpaXd393tovampqaampuPHj8fGxopEIiwW+9LYo1KpGAzmm2++gfcc5Plhsdhvv/2WQCBotdr4+Hh4h62z2Pr6oK+v79y5c4mJiQiC0Gi0wMBAeOni8XjIdfn666+3bNkCIgOPBnjBgYGBXC43IiLi2LFj169fX1sqDHijxcDMzExPT8/169fz8/MTEhKMRiO8owgEQmBgYFBQEPwXVqsUCkVkZGRaWtr58+dbW1sHBwffE2/uTUxPTz9+/PjGjRsFBQUHDhwA60FGLbzbwIAUCkUgECgUiqioqNTU1HPnzoH13pOZxJuYnZ19/PhxbW3t6dOnDxw4YDKZhEIhj8ej0WjffvvtBx988MMf/vD3v/89g8EAZyoyMvLYsWNnz55tbm4eGBh4z8ee/zM6OtrR0XHx4sWMjIzY2Fi5XA7xpc8///zXv/71hg0btmzZQiaTORyOWCzW6/V79+7Nzc29cuXKw4cP1+6GWN5rsZPFxcWRkZGOjo76+vra2trKyspzLzh//nxNTU1DQ8Pt27d7enr8fM+6VcFpvYaGhhs3blRVVZ0/f95pwJqamvr6+lu3bnV3d6PWexW73T48PNzZ2dnQ0NDU1HTmzBkKhbJlyxaJRPLHP/4xLi6uqamppaUFtd4aZWZmBnYFampqOnr06B//+MfNmzdv2rRp06ZNBw8ebGpqampqunPnzsDAwDqYIy6DFqOg+AmlpaVUKrWiomJwcDA6OloikfT09Kz2SaEsAyMjI7CCV1tba7PZAgICIiMj/baCzjtQLUZZJ9TW1jIYjISEBAgEP3jwQCQShYSEPH/+fLVPDWVJjI2N7dmzh8Fg1NfXOxyO5uZmBoPx6aefHj58eD1lEKFajLIeuH//vlAoVKvVAwMDzh9evHiRSCQeOHBgTaSXoryWubm5jIyM4ODgU6dOQSDCbrefOXPm66+/3rRpU0lJyWqf4LKBajHKmmdkZCQiIoLJZLa3t7v+fH5+PiMjA4vFnj59+j1f7Vy71NTUEAiEffv2uS7KTU1NHT169JNPPiESieAsrwNQLUZZ2ywsLKSmpgYFBV26dOnV305NTUVHR5PJ5IaGBp+fGspSuX//PmzI8GqgaWBgICIiIiAgQKFQ+GFjeC9AtRhlbXP+/HkCgZCSkvKmlfSenh65XL5untj3h8HBQZvNxuVy39RB9/79+xKJZMOGDXv27FkHxZOoFqOsYVpaWthsdmho6NtT1mpra+l0emxs7DpbeV/HzMzMJCUl4XC48+fPvyW+dPnyZRwO9+mnn2ZlZa314h1Ui1HWKv39/QaDgc/nv7Or1OLiYl5eHgaDyczMXOtPrP8wNjZWVVV14MCBmJiY/fv3l5eXL+O2XhUVFcHBwWlpaW+/X/Pz8ydPnvz000+//fbb6urq5frrqwKqxShrksnJyfj4eCKR6GYgeHZ2NiEhgUAgvDasjOIpHR0dOp1u8+bNn3322RdffPGLX/ziRz/6kdFo7O/vX/rBb9++TaFQtm3b5k7kYXx8fNeuXQEBAVwud+1uzOZAtRhlLQJ+LuQ5uf+tZ8+eGY1GHo/3UroFihdUVFTQ6fSDBw/evn377t27ubm5n3zyyQ9+8IPw8PAlBoL6+/tVKpVEInE/vt/d3a3X6z/66KPQ0NBleRmsCqgWo6w9amtryWTy7t27PQ04tLa2stlss9ns/53F/ZmFhYXBwcFnz565dt/Pzc39p3/6pw8//LCxsdHrI09NTe3atYtCoXiaqXbz5k0qlbphw4YjR46s0Xp3VItR1hgPHz6ErolDQ0NefL2iogKHwyUlJc3MzCz7ub3PXLhw4Z//+Z9/9atfeZ0+aLfbT58+HRgYWFBQ4MV3y8vL//KXv/zxj38sLy/37gRWF1SLUdYSw8PD27Zto9FoXscZFhcXU1NT8Xj8eirZ8gdOnz79wx/+MDAw0OseIHV1dXg83us6ydnZ2SNHjmzYsIFCody8edO7c1hFUC1GWTPMzc2lpaVhMJiKioqlHGdsbCwqKopCoTQ1NS3Xub3nLCwshIWF/fjHP05ISPCuJenjx495PJ7BYFhK/5DBwcGIiIiPPvpIpVKtubZQqBaj+IjFxcXBwcHHjx975/XY7faLFy8SCITExMSln0xXV5dcLlepVB7tdDc6OtrV1dXU1NTR0bE++jQuF+Xl5R988AEWi/WuoGZiYiIyMpLNZre1tS3xTO7du8fn8z/66KM9e/Z41zloZGTk+fPnvg9hoVqM4iMqKiowGMzvf//7jIwML1yn5uZmLpdrNpuXqzXX9evXKRTKrl273Bn5k5OTFRUVZrP5yy+//Oyzzz7++OMtW7ZkZWXNzs4uy8msadrb2zdt2vRv//ZvZ8+e9eLrdrs9LS3tTVXsXlBTUxMcHPw///M/p06d8mh1d3R09PTp0zQajcvl3rp1a1lOxn1QLUbxBT09PXg8/rvf/e53vvOdkJAQT/MfBgYGEATh8XiPHj1arlOy2+35+fnBwcEnT55854cbGhqCgoIkEsnBgwfT0tKio6N/97vf/fKXv8zOzn7Pdwlpa2vbunXrL3/5y4yMDO8aMFVVVQUHB2dkZCxXGc7i4uLJkyc///zzwMDAy5cvu3NWExMTt2/fNhqNH3744Xe/+90PPvjA93noqBajrDjT09NxcXFUKlWn0/3Hf/xHSEiIR+7k5OTkgQMHcDjc1atXl/fEZmdn4+PjMRhMbW3t2z/Z3d197tw514DGqVOnvv/97//lL39ZxtfDmuPevXsEAuFXv/pVTk6Od0d4+PAhjUaLiooaGxtbxhObmJjYtWvXH/7wB4FA4E4ByLlz57788ksqlZqRkUGhUH7zm9/4vooP1WKUFae4uPjjjz8+dOhQVVXVhx9+aLFY3NfixcXF/Px8PB6fkZGxEuf25MkT2Gywq6vrLR971bdqbm7+2c9+9sEHH9TV1a3Eifk/d+/e5XA4H3/8sdc5ZIODg0ajUSwWr0Tbpp6eHrVaDTuAvL04e3Fxsb6+Pisrq7u7e3Z2FkGQ//qv/6qqqlr2U3o7qBajrCxdXV0YDIbNZg8MDFRXV3/wwQceaXFtbS2NRtu2bdvKraW0tLRwOJywsDCPen2VlZX9y7/8C5lM7uvrW6ET81vsdntbWxsej//Zz3528ODBkZGRoaGhwcHBgYGBwcHByclJd8ICc3NzCQkJeDx+5dqZNjQ0kMnkjz76KDk5+S0FIHa73bkMOzk5qdFofvWrX6FajLKumJmZ2bZt2+bNm2tqahwOx7lz5375y1+6r8WPHz9WKBRyuXyl9e78+fPBwcFHjx59S/B3fn5+ampqYmLi+fPnjY2NarX6z3/+8xotK1giU1NTERER/+///b/vfe97VCpVLpdzOBwOh0On06VSaWlpqTsvzpKSksDAwJVu819eXr558+bNmzefOXPGncj+xMQEqsUo65CqqqqNGzdu374d/I6Kigr3tXh0dDQ6OppOpy+lptZNFhYWMjMzg4ODKysr3/SZrq6u7du3GwwGBoPx29/+dtOmTUVFRSt9Yv7J9PT08ePHt27d+vXXX3/77bdff/31V1999dVXX23evJlEIhUWFr7z/jY2NhIIhISEBNfdOlaC2dnZpKSkTz75hMFguJMagWoxyjqkv79fJpPx+fynT5/CTyorKz/44IOwsLB3fndxcTEtLQ2LxfpM74aGhqKiohgMRmdn52s/cP/+falUisPhgoODv/zyy2+++Uar1dbX17+fuzfZ7fbFxcX5+fmZV3hn2nVPT49EItFoNL7p49Pf3x8aGhoQEKDVat/ZXhXVYpT1xtTU1M6dO3/3u9+lp6fPzMxMTExMTEyUlJT853/+p8lkGh4efnsCU2VlJYFAOHTokC8zxh49eiQWi1/awNQVp+wODg5mZmb+5je/2bRpkw/c9vUE7HpFp9N92S2vo6ODx+NBAcjo6OhbPolqMcp6o7Oz85NPPvnhD38okUgMBoNWq9XpdBgM5gc/+EFAQIBUKi0uLn7T/LSjo4PNZhuNxmXsTe4mdXV1OBwuISHhnbPsxcXFuLi4H/3oR2FhYWjFh5vMz88fP348MDDw/PnzPv7T1dXVQUFBGzduzMvLe4sfgGoxynrj0aNHUVFRWCwWg8EEBQVhMBgsFvvxxx//wz/8wy9+8Yuvvvrq8OHDr/VQBgcHYbeOO3fu+P60FxYWiouLg4ODi4uL3/nhvLy8n/zkJ3K5HH123KSyshKDwaSmpvp+d5WFhYWsrKwvvvgCh8Ndu3btTR+bmprS6XT//d//DavNvgTVYpQVYX5+fmxsbPAFQ0NDo6Oj+fn5v/jFL3Q63bNnz6ampl4NLC4sLOzbt49AIPjeK3EyNTW1b98+PB7vDD7Mzs729PS81PL4+fPnPB7v+9///oEDB97z0js36ezsZLFYNpttecs63GdoaGjnzp0BAQE8Hu9NBSBzc3MGg+HXv/719evXfXx6qBaj+I5z5879+Mc/NhgMbxKv0tJSDAazQmUd7vP8+XOtVsvj8Z48eeJwOKamplJSUrhc7pEjR2pqam7cuHHx4kWDwfDTn/6UQCDcvXt3dc92TTA4OGg2m7lc7ttralaanp4epVL50UcfhYWFuTaE6+3tLSoqysrKSklJ2bhx4w9+8AOTyXTixIni4mKf9XtDtRjFd1y+fHnDhg0RERGvDbA2NDTg8fiYmJi3r674hrt379JotPDwcKhcuHTpEpVK/d3vfrdx48aNGzd+9tlnmzZtCgkJQbdrcofp6WmoNb9y5cpqn4ujvr6eSqV++umnKSkpzjzoK1euEAiEDz/88Le//e3Pf/7zf/3Xf/3ggw8+/PBDEonkMwcZ1WIU3zE4OHjx4sW2trZX/eKnT59KpVKZTLYS5bDeUV1dHRwcnJ6eDmf79OnTnJycgwcP7tu378iRI1euXEGX7NykqKgoMDDwxIkT/rAJ9+LiYlFR0ebNm7/88suKigq4uU+ePCkpKUlLS0tPTz958mRubu7x48fT0tJKS0t9th0XqsUoqw+U55HJZE93OVtRFhYW0tLSvv3221UMXq8DmpqaSCTStm3bvOtbvRJMTEwcPHjw448/ptPpt2/fXu3T+SuoFqOsPidOnAgODs7Pz/e3uonx8fHw8HA6nX7v3r3VPpc1SW9vr1QqlUgkHvXs9wH9/f02my0gIMBsNjtrkVYXVItRVpkrV65gMJgDBw6sdDmsd/T29goEAp1O591Wp+8zUMXub9MdJ9AT6uOPP967d+9qpXa4gmoxymrS1dXF4XCMRqPPonJeUF9fHxwcHB8f77oFPcrbWVxczMzMhO4//pnzt7i4WFlZuWXLlo0bN+bm5q76zUW1GGXVGBsbQxCEzWa3trau9rm8g9zc3G+++aa4uNjfoih+y6VLl3A43N69e9/SrHLVgd1sv/jiCwKB4PuE4pdAtRhl1UhKSsJgMBcuXFjtE3k3MzMzu3fvJhKJvt8GbS0CZR1Go3Epmzr7huHh4djY2ICAAJlM9uDBg1U8E1SLUVYH2Io0PT191eeGbtLf36/VasVi8Zrb7N3H9Pf3IwjC4XCWvqmzb4AOfAEBAdu2bXtTWygfgGoxyirQ3t5Op9MjIiL8oazDfVpaWigUip9Uo/gnU1NTBw8exGKxFRUVq30uHlBbW0skEr/44ovMzMzVSoJGtRjF1wwMDKhUKqlU6j9lHe5z9uxZDAaTmZm5Vtx5HwOdlZKTk9dWIczCwkJubu6f//znoKAg3+8ADaBajOJTFhYWduzYQSKR3rn1sn8yNzd35MiRoKAgtADkVZqamqhU6rJv6uwbRkZG4uPjP/roIxaL1dLS4vsTQLUYxafk5eXhcLi8vLy1m5AwPDxstVpZLBbajMKV7u5utVrtV1XsnvLkyRO9Xh8QEIAgyDt3AFl2UC1G8R03btwgEAjx8fH+nOfkDp2dnTwez39KtladkZGRmJgYEon0ltbAa4KWlhYej/fJJ58cOnTIx2EWVItRfERvb69QKDQYDL7Z5Wylqa6uJhKJhw4d8s9yQR+TnZ2NwWDy8/Pfudmdn2O328+dO/f1119v3ry5sLDQl38a1WIUXzA5ORkWFsZkMtdKntM7gX0ioK5stc9llampqcHj8fHx8Wtrve5NTE9Pp6WlBQQEkEikuro6n9cXNbcAACAASURBVP1dVItRVpyFhYWUlBQCgXD27NnVPpflZGxsbPv27XQ6fY2uQy4L7e3tQqFQr9f7PsC6cgwNDUVHRwcEBKjV6kePHjl/vri4ODc3t0K+P6rFKCvO+fPnMRhMSkqKP7SvXV4ePXqkVCrlcvnaXbBaCgMDAzabjcViNTc3r/a5LDOdnZ0ymWzDhg3bt293ppN3dXWlpaVVVlauRIcNVItRlg273T45OTk0NOTcLsHhcLS3tzMYjNDQ0PHx8VU8t5Wjvr6eRCLFxMS4XuD09PTAwMBaX6J0ZX5+fmRkZGxszJkAs7CwkJycjMViL168uLrnthLY7fZr164FBwd/9tlnzk2/Ll269Nlnn+l0upUYzKgWoywbMzMzFRUVR44ccdb19/f36/V6sVi8jt1Gu91++vTpoKCg9PR05w/r6+v37t27nppXPHny5OjRo+Xl5c4il/LychwOtyqbOvuG+fn5goKC//3f/3XuJ1BVVbVhwwbnRojLC6rFKMvG6OhofHy8RqPp7Ox0OBxTU1N79uwhEAj+sMvZijI1NbV//34ikej0ECsqKlgs1vnz51f3xJaR5uZmiUTiLBFubm6m0WhhYWEjIyOrfWoryMTEREJCQkBAgEAg6O7ubm5u3rJlC5PJfNM20ksB1WKUZWNgYCA6OtpisUB3roKCAgwGc+rUqbVb1uE+T58+RRCEx+NB/8/r168TicSCgoLVPq9lo7a2lsPhnDlzxuFwPHnyRKPRSCSS7u7u1T6vFcFut8/Pz8NbB1odbdiwITIysqamhsvl4vH4lWiwiWoxyrLR19dnNBpjYmIcDkdDQwOZTI6NjV2vE9hXaW1tZbFYFotlamqqubk5ODg4KytrtU9q2aiurqZQKDdv3lxYWNi/fz8Wi71x48Zqn9RKMTQ0dPr06UOHDl25cmV6evrevXtcLnfjxo16vZ7NZgcFBa1E5yNUi1GWjUePHgmFwj179jx//lwul2u1WuhAODEx8ejRo1XsRrhyTE9P9/b29vf3QxS1urqaRCKlpqZCI7q0tLTVPsFlo7y8PDAw8N69eyUlJVgstri42OFwzM/P9/X1PXr0aJ0VvDx+/DgsLOzTTz/dtGlTVFRUSUlJcnLyli1bPvnkk40bN3799dcrUQaCajHKsnH37l02mx0eHn7kyBGBQNDU1DQyMnLt2jWbzaZUKhsaGlb7BJef8fHxzMxMuVx+5MiRhw8fTkxMnDhxQiwWHzt2TK1Wp6SkrJv4DOxsUlJSIhQKk5KSJicne3t7MzIyBAJBQkLC8PDwap/gcjI/P9/U1LRv3z4Gg/H555//6U9/YjAYW7duDQgICAgI2Lhx4/Hjx5f9j6JajLJsdHd3MxiML774QqVSpaamVlRUaDQaFoulUqlSUlLWZeuGhYWFhoaGuLg4sVjMZrN37dp14cKFnTt3fvPNN5s2bcrIyFjrNcFO8vPzAwICuFyuxWKprq5OSkricrl8Pj8sLKyqqmp9VNy9xNzc3J07d3JycgwGw1dfffXZZ5+BFv/hD384ePDgsv85VItRlsTi4uLCwsLs7OzMzMydO3c2b978ne98509/+pNEIlGr1Tt27Dhz5sw6c5peS1dXV0ZGhslkAlH+6U9/+o//+I87d+4cGRmZn59fWFhYow4y3N/p6enk5OTvfe97P/nJT5hMplQqtdlsx44de0861Q0NDV29ejUxMZHFYn3++ecBAQHR0dHT09MzMzOzs7MLCwvLUvqBajGKx8zPz4+Pj/f397e2tl69erWysrK4uPjUqVNhYWH//u///r3vfe9Pf/qTWq3Oy8vr6+tbZ5HE17KwsDAxMTE4OFhdXR0WFkYkEj/44IO///u/37x589GjRy9cuFBdXV1bW3v//v2hoaGpqSn/3BfZyfT09PDwcFdXV0NDQ3V19aVLlzIzM3E43N/93d/9/Oc/J5PJFouloqLi+fPn4+Pj70NP/ZmZmZGRkc7OzszMTL1e/80337BYrIyMjKysrIKCgsrKyitXrjQ1NT158mRsbMzrKQKqxSjuMjc3Nzw8/ODBg/PnzycmJoaFhen1eplMJhQK2Ww2mUz+6quvPvroo40bNzIYDIPBEBkZGRcXl5aWdvny5Z6envW3L9Hs7OzQ0NC9e/fKysoSEhLCw8MtFovJZJJKpYGBgX/4wx8+/vhjLBbL5/NFIpFcLjeZTDExMRkZGVevXn38+LG/NVyfnJx8/vz5zZs3c3Jydu7ciSCIUqkUi8UCgYBIJH722WcbNmzYunWrSCQyGo0mk8lms+3duzc/P7+lpWWdFRkC4+PjfX19tbW1x48f3759u81mA5tQqdTg4GAikUgikRgMhkAggFmgzWbbv39/cXFxe3v74OCgp6KMajHKu4Hl8jNnzsTFxen1ekixJJPJlBdQqVQymQw/YTAYdDqdSqVSKBQikUihUEQikclkSkhIuHHjxtDQ0GpfzTIwOzvb09Nz+vTpmJgYnU7HZrOJRCJcPpVKpdFoTCaTwWCQSCQymQymAIhEIpVKFYvFCIIkJiY2Njb6wytqfHy8tbU1NTU1PDxcLpfT6XTn5cAVUSgUMplMp9OZTCaNRnP+hEgkMhgMpVIZFhaWk5Pz4MGD9aHIo6OjN2/ePHLkSEhIiFQqpVKpBALB9f4676nrzQWDsFgsjUYTGRl5+vTpnp4e9xUZ1WKUt7GwsNDX13f27NmIiAgOh4PH40kkEgxBBoPB4/FEIpFYLJbJZEqlUqVSqVQquVwuFotFIhGHwwFRhjFKIpEg421NK/Lc3Fxvb29RUZHVamUymfBOAsFlMBjgAovFYrlcrlKp1Gq1UqmUSqVisRhmD87HmEQikUgkiURy8ODBmzdvrpYij4+Pt7W1paSkqFQqCoXiqjgsFksgEIjFYqlU6ry5cDkikUggEDCZTKco4/F4Go1mMplAkV0bkqwtRkZGbt26dfDgQalUSiKRnO8kGo3mNAiMdgBGu1gs5vP5LxmEzWZbrVZQZHciOagWo7yR8fHxysrK8PBwDodDIBDAyWUymQKBQKlU6vV68wsQBLG8AEEQBEHMZrPJZNLr9QqFgs/nMxgMUGQymSwUCvfu3dvc3LzmykCGh4fLy8tBhXE4HBiExWIJhUKVSmUwGF41iKs1TCaTVquVy+U8Hs/VIBKJJDEx8e7duz6OI0PXMYVC4TwTGo3G5XIlEolWq4VAxEs3F64ILsdgMED1HZvNplKpJBIJj8dTqVSDwVBQULDmdgxYXFzs7OxMSkoSi8VOg9DpdC6XK5PJXjKI6/113nSDwaBWq2Hx1mkQBoNhsVjKy8vfuYKNajHK6+nv78/MzBQKhXg8HmbWLBZLJpOB4sBYtFqtL0mw63MLv4XBCh2CmEwmjHIikajVaisqKtbQqOvp6Tl8+DDEZ8AgHA5HLpcbjUaz2QzX6zTIq9Zw/YDZbNbpdEKhEBQZvFEEQWpqanwzx5+dna2rq4uIiKDRaAQCgUQi0el0Pp+v0WjefnNfe3+NRqNKpeLxeFQqlUgkggDt3bu3o6NjrWSPTE1NVVdXWywW5+SATqcLhUKtVgs39yWDvHqLnTcXDKJUKjkcDkSlcDgcl8tNSkp6e8k4qsUoL2O32zs6Onbv3k2n02FcslgsEJ3XjsW34/p5vV4vkUggkIrFYrlcblpaWl9f32pf8TuYn5+/devWtm3bwNkhk8lsNluhUJhMpiUaRKfTiUQiOp1OIpFwOJxYLD558uRKB3DGxsbKysrUajXMdahUqlOFXRXW08sxm80qlYrL5YKcEQgEi8Vy9epV/089HhoaysvLk0ql8Jal0+kikUir1SKvzPbct4bFYjGZTK6KTCaTo6KiGhsb35Ryjmoxyv/BbrfX1tYiCEIgEGDKCZvUeTooXztM4TnXarVcLhdmcEQicceOHf7cYmZ+fr6yslKj0cDZ0mg0iURiNBpfdYG9MAigVqs5HA4EGclk8qFDh6C50kowPDyckZHBZrNxOByJRGIymUqlEvm/EZWl3F+z2SyTyRgMBjjIEomkvLzcn8PHfX19iYmJDAYD1kLYbLZKpVqW0Q4GMZlMEokElkMJBIJKpaqqqnqtHKNajPJ/uHnzpk6nw+FwBAKBwWDI5XLnHG0pD+pLA9RgMIhEInCg8Hj8rl27/HOHHrvdfuXKFYlE4lQuhUKBLIdyvWQTvV4vFAopFAooQlJS0uDg4LJfztjYWHp6Op1Ox+FwZDKZx+NptVpPHeG3X4vVakUQRKPRsNlscPYFAsHZs2f9Mw15YGDg0KFDYHYKhSIQCPR6/fIaBA6lVCpZLBYYRC6XX7t27dXoDarFKH+jvb3dZrPh8XgCgcBisdRq9TKKzksD1GQyyWQyGo0GKRYHDhx49uzZahvg/2C32xsbG7VaLSzTsdls57x1eQ0CxwQHCnQB+gotb2vgiYmJ3NxcLpeLw+Eg0dDp3S/7tVitVp1OB7MfLBYrkUguX77sb0u1w8PD6enpTCaTQCBQqVSJROIMOi27QWA6yOFwIHys1Wpfbc+CajHKX3n06NG2bdsg0sdkMjUaDbIyuuOKXC6nUqlO9VkJZ9Br2traLBYLhCbYbLZOp1sJ5XLFbDY75ZjD4eTm5i7XXj7T09NlZWUSiQRW6oRCodlsBh92JXDOfpzBKK1We+PGDf8pOJycnMzNzRUIBLAiIpFIkJUc7c73E6SiQzAdWl07QbUYxeFwOKampg4fPgwvbTqd7gyZrdDQdMWpPnw+v6yszE8msyMjI3FxcSDE8GZaaSFGXnjHIpGIRCIRCAS5XF5dXb0sqQhNTU06nQ4W63g83gp5xC9di1N9IJk6NDTUdU/l1eXq1asKhcKZZGkymVbuzeRqEI1Gw2Qy4e/Gxsa6NpJFtRjFYbfbr169KhQKsVgshUKRy+U+E2JQH6iyJRAINpvt/v37q20Px/z8/Llz5yCNhEajKZVKLwwCGbiAMyn1ncBqD4/Hg8c1JiZm6VurDQ8PO6OibDYbQqKe3yuPAaNpNBrInKHRaFlZWf6QVtHX17djxw5YLOVyufBm8o1BrFarSqWC0ByTySwpKXGeFarFKI7+/v6oqCjwAfl8/orOXl87QPV6PYvFgrzUrKysVW8n1NXVZTAYYDovEokQr2avJpMJqgNAlE0mk5vWsFqtWq0Wivr4fH5RUdESI60VFRUikQiyYrx7r3gNeN9yuRzSqNVqdVtb23LdJu+w2+0FBQUQnaDT6TDj8Y01kBcDSSwWQ5a92Wzu7e2FE0O1+H1nbm6utLSUxWJhsVgGg+HjoekcoDKZDMpAFApFfX39KtYITE9PZ2dnQ5STyWTq9XpPlQv8rCNHjhQVFZWWlhYUFOzYscO1ZOvtQNWARCIhk8kkEslkMr0UWPSIx48fR0dHwzKAQCCA5Smv7pKXWK1Wo9EIy1YkEmn//v2r24Lj3r17VqsVbCsWiyFNyLtL8y71zel8wJphamoqnBiqxe87/f39oaGhWCwW2iN4NDSh7lOn073W6TMajXq93h1/0GKxGI1GHo8HvnlaWtoqusbd3d0ajQaSDbwI18CKeXh4eH19/eTk5NTU1NjYWFVVVWRkpMFgcPMgVqsVtlbD4XBMJjM3N9frVa+zZ8/yeDw4DmSwuX8trkDxJBQZevF1aG9GJBKFQuFSXi1L59SpU2w22xmu8UKILRYLWEP7AmcZlPsHgbkCkUhUKpVwYqgWv9fY7fa6ujqJRILBYMAH9OhZhWhGSEgI/Pul31qtVmgz6A4WiwUeVwqFEh4e/uDBg1UxCFR2QOY/m82GZ8x9g8CFaDSaiIgI123bW1tbocWdmwcB11gmk0FXmh07dnhXnTg+Pp6YmOj0AeHIHl0OAPGWkJAQqObw9OvOIDiFQqHT6Xl5easVNR4aGtqxYwf0ZpLJZF4UGZpMJpVKpdPpQkJCIiMjo6OjIyMjEQSB9kluvm4tFovBYOBwOCQSicPhwLmhWvxeMzU1dezYMVhJgM6W7j+rMBM/derUhQsXdu/erdPpXH9lsVhOnDhRXV2dkJAAXYTeOTphJksgEHg83oULF1YlTDEyMrJv3z5ovebpLMF5IaDFTu/PbrffvHkzNjbWfS1GXrjGLBYLh8PJZDLvNoFvaWkxGAyQMgjZ4h5dCwBGOHToUHV1dXZ2NsQcPDqCc80KXOPIyMiVKyx8O9euXVMqlZC16eksAQQUdjpPTU2trKxsaGhoaWlpamoqLi7et29fbGxsaGioO+8quBFyuRxK6uHcUC1+r3n8+LHFYgkKCqJQKB49qzATDw0NbWtrGx8fz8jIgFJa568sFktdXd38/HxeXp5KpXJngFqtVrFYDEG0Y8eOrcqAvHfvnlwux+FwNBoNKjs8Zbm0GO4Fn8+HXOOTJ096sYJXXFwMag55bF5oMYShYmJi6urq5ubmmpubQ0JCPLoQANKNoTZaKBTeunVruW/du1lcXMzMzIRFUciw9sggOp3OaDRmZ2d3dnYODg66Jl9OTU319fU9ePAgJyfHbDa7Y2pI+IPeTHAQVIvfa2pra6VSKRaLZbPZBoPBfTfBqcWdnZ0zMzMnTpyA4mDERYtv3rzpcDgKCwvd12KlUkmj0SgUSkRExL1793xsjfn5+QsXLsCzCqlO3gUTl0WL4VBQC0Oj0Xbu3Onp5q3j4+MHDx4EH18qlXqXPgGB0bi4uDt37jgcjo6OjtDQUC+0GGKsAoEAWqDl5ub6vknFwMDAjh07oKG2QqHwKEAB077i4mLXYsi+vr779++76nJDQwOkwbijxUajEWph4LuoFr+/zM3NlZWV8fl8AoEA6e5e+MXt7e1TU1OZmZmvanFjY6PD4cjPz3dTi2F9GYJoCoXi+vXrPg5TTE5OZmdnQ9c0KMTyguXVYq1Wy2KxiESiyWS6ffu2R5fT29sbExMDfUW8Lt4Bv3j79u3w11tbW73zi52zcuh1Fx8fv7wV3u5w9+7dkJAQMpkMAQo3rQF+rtVqLSwsnJychEM9ffq0srLyyJEjO3bsyMzMLCsrq6mpefjw4bVr10JCQtw8OJRZolqM8lfpgSogqVTq0ZRtJbQYQRBY4SEQCFwu9+LFiz4umR0ZGUlOTob1Q7lc7qYpXrXMMmoxrPBAQxlPQ8adnZ0hISF4PJ7FYrkvPS+xXFoMl6NWq2k0Gh6P37Ztm2vJmW9obGw0GAxEIpHD4bifQWEymXQ6XWJiorPopru7OyUlxWg0OpMoYG1z7969SUlJISEh7sfTlUolGi9GcYyMjBw+fBjWlD2VHlctnpycTElJ4XK5arVarVZrNBqxWKzRaOrq6hwearHZbIbu9TQarbS09E2dXleI/v7+3bt3w4ZJzvC3pyyvFpvNZh6Ph8Fg+Hx+ZWWlR5fT1NQEjY2WUmu3vFqs0+nodDoej0cQxPetoC5fviyTyWBxGNrAunPaoLknT54Ez2Bubu7cuXM6nU6pVMKAVygUMplMLBbDfijuzz9gqFAoFDg9VIvfXwYGBnbu3EkgECgUCsxhPXqunGt38/Pz9fX1eXl5xS8oLCwsKSmBgiKPtNi5fAchRR939nry5ElYWBjUPXvtSC6vFlssFj6fD5tJl5eXe3Q5165dE4vFGAzG64U7ZFm1GJbvoJOvQqHwfZfU8vJyLpeLxWI9qnkxGo1qtfrUqVNwkIcPH+7Zs0etVm/bti0rK6ukpKSkpKSoqKikpKSwsHDfvn0IgrhZYwnLd1QqFY6MavH7y7Nnz8LDwzEYDJVK1Wg03mlxS0uLw+Gw2+2Lr+BwOBYWFjzSYpvNBr3EWCxWTk6Oj/sEdXd363Q6yADzrgoAWQEtFggE0AXYtXeBO1y8eJHD4YD0eF1dtrxabDQamUwmVJb39PQs/y18K/n5+bBRoft17c40ktraWjhIfX29VqtVKpVJSUm9vb1zc3Ozs7MzMzMzMzPT09OwUZNOp3Pn4M5UCjgyqsXvL8+fP4+NjYUCM5VK5dFz5eoXz83N1dbW5ubmglNcUlJSUFBQXFzc09Njt9u98ItBDX3vF0OGn9Mv9sggrpZZRi1GEMTpF5eVlXl0OZcvXxYIBBDf8LoP2bL7xZDWJpPJnH0YfEZxcTHsZe7RSrXRaIyIiLh8+TIcpK6uTqPRgBaDa7+4uOhcZL5586abeRTIi6AN6hej/K19F6T4eFRP9VK8ODU1FbZi0uv1BoNBLpfr9fr6+nqHhzEKBEGEQiGoYVFRke/jxXFxcSQSiUqlevpycrXMMmoxLGbC3oCXLl3y6HJu3rypUqmwWKxHS1UvsULxYqPR6Pt9DisrK2HWxefz3Q/aQLw4Pz8fDtLb25uYmAhl7ocPHz527FhBQUFXVxf8tr6+3iMtRuPFKA6HwzE+Pg6p70vPo0hPT4dd4GBNWaVSmUwm2LnAo5w2Z7tIDodz7tw5H+dRDA0NwcuJQqE400I8ZYXyKCQSiad5FHfu3DGbza55FEvPaWtra1tKThvkURAIhMjISN/nUdTV1Wm1Wk/zKECLs7KyIGK2sLBQVVVlMplg4U4ikURHRzc3Nzv/hPtajKB5FCjA9PR0QUEBlB37SX6xwWCA1uOrkl8M28HRaDRnmyQ3rfHSVSyjFut0OmjoZTKZnA+8m3R1dUVERBCJRAaD4d12WWazWafTqdXq2NhY6HW5pvOLW1tbEQQhkUjwcnKz1gNy2g4fPuystRkeHs7Ly4MmG1qtdteuXVAI4/BEiyFJBtoTwndRLX5/WVxcvHz5slgsxuFwHA7H/SwfZMW0GPqOk8lkq9Xq+0a3s7Oz5eXlDAYDprHetZdcxhpoi8UChYhUKnXbtm2ebooxNDQUHx9PIpG8azhnNptDQkKio6NDQkISExNBiWpra202m/sN51wvB7YsgW5Hx48fd9ZN+Iy+vr6YmBgKheJpH2fIF87Ly3NueTU2Ntbe3l5TU1NRUVFfXz80NAQ/d7/uzmKxGI1G2EUBvotq8XtNd3e3yWQKCgryNIvLqcV3795dxhpoqVQK4dpDhw4NDw/73iDt7e1CoRCHwzEYDK8bKi6jFotEIgKBwGazMzIypqenPboWaJru7Env0avF6Qz29fV1dXXBMuzExERBQQHyQps8AhbuYC9kPp/v+0mPw+FYXFxMTU2FgDV0rXPfILAbQE5OjlN24YDz8/OukbQbN244x/87DaLX62ElE76LavF7zdjYGLQs8CJkrNfrQ0JCrl279vDhw6NHjzoXu5w5PZcuXerv78/MzNRoNO70aTOZTFwuFxbuysrKfLxwBwwMDMTGxhKJRK9L75xa7PTr7XZ7U1OTF1oMwWIsFisUCquqqry4nIaGBpVKBc2LIW3RzfsLbSgSEhJ6e3tnZ2enp6efPn168eLF8PBwL4QY/i7sLQSFHr5fuAMqKyshUQc2k/XoXQvbZSUnJ9+8ebO7u3t4eHhubm5hYWF2dnZkZKS7u/vmzZvp6elQM+3OARUKBbQzhXNDtfi9ZmFh4dKlS7DTnXettcPDwyMjI19qawv/DgsLi4yMDAn5/+2d+VcaVxvH+xdG1mGTXTZhgJFxA5dDW2ttNbRWTVyTqjGtmsWjsYmtNqfVU5OaaNxQcIlL0BBRg4yyie8Pj5lSEy2gAnkzn588bsx95s733nnus5TEuCnGMAxqQSTgG70o/H5/X18fdLqTy+UJuCksH6pfPDU1VVFREbsWg3jp9XooZGO1WhNrA7i1tWWz2cgSoHG5KQoLCwsLCysrK3t6eu7cuVNWVgYe0risAcD0UKlUkNN448aNVPUKgC4nEDuUgN8GjqZLS0tLS0vr6uoePnw4MDDQ39/f0tICUz3GwEFwUCgUCuh6B9dGafGnzurqal5eHp1Oh9kZ74FVfn7+ac3cCgoKYqlcTKJSqTgcjkAgqK+vT/7BDsnc3BykVyQc2YbjeGlp6cDAwOLiotPpnJ+f7+vri6uvBxlSAmkvra2tiYlXJBK5c+cOuCkSyIQmt3gQTZHAjhgAFypk3GVlZT158iRVPbQikcjNmzehV0BipfjAFNCwxvIOss9sjLPdYrFgGCYQCBAE0Wq1cG2UFn/qEATR2toKTjSJRJK0JsHRkNUy4Vn9/fffkxzNFs3u7m5tbS28PMpksoSzhy0WC5zUx7v5gt/X6XRQeV2v1z958iTh4czOzhYUFLDZbNgam+PvowrtU+Mb/L+HA+sKuMLKyspSVUgeePr0qcFgADeUTqdLLNTPbDYXFhZCSaB4+06R3idoAGiz2eDCKC2mOFpZWSkqKmKxWOdpe5ww0Z5iPp9/7dq11D6rR0dHdrtdr9ez2Ww+n6/VahMbF7wxAHFpmcVigWZ3sDq2trZ6vd6ExwIneHK5HFqpQm/ZpN1fWJCgexaCIGq1enh4OIWNZY+OjgKBQFtbG0QKSiQSHMeTv/mIbnY3MTEBF0ZpMcVROBx+8OCBXC5nsVjnacaTMFqtls/nIwiSk5MzPj6e2mf16Ojo4ODg559/hqwEkUiUcJ2gBICwU7VaDRtzi8US7XdOjPX19bKyMmgCDylnSVMfcl2BZkL19fWpbQINOJ1Oi8UCaphAg49zGsRkMkGCFcT2kUVXKC2mODo6OnK73RUVFRwOBzYLyVQf8E5AW6Ourq4UdoCOZm1trbi4GN4i5XJ5XMHXCQMfAS1HoTHSL7/8ciHxJI8fP9ZqteCpOGcj+tiBYkCQSIkgCI7jZE5Eajk8POzr64PqrOSrT3IMkpubK5fLYV0sKiqKLspBaTHFMdPT0+BYjE4SvbwJSsY5gauax+PZbLbk1+46jUgkAo5FNpsNIbHQg+qyDQKZaWw2WyQSNTQ0XJS7xufz/fTTT5BODX5Sc6I9oWMEgi6USiWXy4V43kePHqWq/fP7eDye5uZmONUUCAR6vf6yZ3txcXH0yqTX64eHh6PPRSgtpviH0dFRqCYDEV1wjncZExTmPYZhcKLN4/HKtlSBlQAACf9JREFUy8vJAitpQjgcHhwcVKvV4Em/VDkGg5CvCCKRqLq6Ot4Gd2ezvb3d2NhIqg/EzFyGHIOPGLLseDwezKWenp54c1Uum42Njerqagh5FgqFcWXiJWAQyLLjcrngNx8aGjrxxnOsxbOzsymMIqJIEyKRCATDM5lMDocjlUrjShCIfV4WFhaiKArZxjweD2pvpnr0HyAUCvX19UmlUhaLxeFw5HI51NK8QAkjlUur1YIuCASCb775Jt6M51h4/fp1TU2NUCiE3bFGowHfy4Xf39zcXIVCATtiiURy69YtMns4rVhdXa2oqIAXkczMTJ1OB8VFL9wgOI5Dm1HIgbx///77rwjHWjw9PZ38skkUaUgoFOrv79fpdCwWC/YLKIpeyAQlo7vy8vKgLgGTyRQIBMXFxc+fP0/5ed1pEATR1dWVlZXFZrMRBBGLxZDtfVEGMZvNubm5kAcBO+KysrLL86uurq5WV1dLJBJYXbKysuBs4EKGA0sUhmFSqRRBEMjebm5uTmdtcTgcFRUVIpGIyWTyeDylUkl65y7KIAaDQSwWg0EUCsXt27c/uDIda/HU1FTyW55QpCeBQGBkZKSwsJDD4YBcKhQKyGMmA2YTmJSQa2Q0GiGykk6nC4VCm802OzubwmjiWCAI4tdffzWZTLCvEQgEKpUKmrSfxyBmszk/P1+v10OnZwaDIZfLr1+/vrCwcKnD2djYaGtrU6lUDAYDAt10Oh3koSSmyORwcnNzNRoN7LsRBDEajffv3/d4PJc6nPOzsrLS0NAglUrpdDqHw5FIJHq9HhJbEjAIWAMMguO4Wq0GvxOPx8Nx/NGjR6dFkhxr8fLystPpTHIbBYp0Zn5+/urVq2KxmE6nQ40IUGRIN4LZdoYMwY/ISVlQUGAwGORyOcxLKI7e3t6e/AaUiQE1JcrLyzMzM+GJFQqFKpXKZDLFYhByn0U+2/n5+SiKymQyeD9gMpkajebu3bvRpWcuD5/P19/fj2EYi8ViMBhQRhIUGUIszs5SOTEcKF6RnZ0N/ZNoNBqHw7FaraOjox+LpOzs7HR3d4N3jslk8vl8qVSKoigsUQkYxGQyqVQqKP1Dp9MzMzO//vrrycnJM7Ydx1rs9XpnZmbcbneyxk7xEfDmzZuOjg4Mw/h8Po1GIxVZr9fjOF5QUADPLalERUVFxcXFpNxABq3JZNLpdHK5XCAQsFgsOp0ukUiKiooGBwfTJHwtdtbX15uamlAUBYOAIiuVSoPBAAaJ3hadMIjlXaYsGIRUYTqdLpPJrFbr8PCw3+9P2lhCodCzZ8/Ky8uhGgmDweDxeBKJRKPRYBhG5qecGA655Jjf5bgbjUa1Wk2qMNTCrq2tTayARgrx+/3Dw8NWqxUab5OKrNVqc3JyyPzm9w1CCnR+fj6O40ajUalUQsI3lBbQarUtLS3/2VPqWIuDwaDL5bLb7ckvKkqRzhwcHMzMzLS0tOTk5PB4vIyMDCaTyeVyhUJhVlZWdnY2iqIYhplMJvwdJpPJaDSiKKrRaKRSKZRmp9PpGRkZYrHYbDZ3d3enT+xavBAEMT4+fv36db1ez+Fwrly5Aq+fIpFIoVBotdoPGsRgMKAoqlarwSDgkaDRaDKZrKSkpLe392JDJmLH7XYPDQ2Vl5crlUo6nQ5iKhAIJBKJSqXS6XQGgyF6LDiO5+TkQBd6hUIhEon4fD6bzYaJoVarq6qqRkdH0/OkLhZcLteDBw+sVqtMJqPRaAwGA2qkSKVSjUaDougJg5hMJgzDUBTVarVZWVlCoZA0CIIgOp2utrb2+fPnsUSpHWtxIBAIBoMLCwsOh4OSY4oTHBwczM7ONjU1QUoYh8PJyMhgMBgIgkA2BBQIFwqFUPicy+VyOBw2m02j0Wg0GgS0lpSUdHZ2rqyspLl3OBYIgpiYmKitrc3Ly1MqlfDsnWYQPp8PBmGxWGAQoVCo1+utVmtPT4/L5UrtuWUkEvF4PL/99lt5eTmGYWKxGNYJiKWBsQgEAhiOQCCA4SAIwmQyr1y5Au4mDMOqqqpGRkbSIa3unBweHm5ubkI5J4PBIBQKYZWC007SIOTNhfw9BEEYDEZGRgaLxVIoFDiO19TUjI2Nnb0shcNhchn+jPxWIBAgCMLpdNrt9pQXBKBIQ0KhkMvlGh4evnnz5ldffWUymeRyObThYDAY9HcwGAzYWCmVyvz8/G+//bazs3NsbCydD9MTIxAIrK2tPX78uKmp6YsvvsAwTCaTkQYB6HQ6pBRKJBKo9XH16tW7d+9OTEykpFj+Gezt7dnt9t7e3h9++KG4uDg7O1sikUD5UHoUkBcuk8lQFC0pKbl27drDhw+dTudH53H6T96+fTs5OXnv3r3vvvvObDaDKwbiDmHLDPeXy+WKxWKZTGY0Gq1Wa2Nj4+Dg4PLy8n96nAiCePnyJdlz4B8fhd/vh93x+vr67Ozs0tLS5uam1+vdSw+8FKnG5/Pt7+8TBAGVs//666/u7u729vbGxkabzVZZWVlVVVVZWWmz2Zqbmzs6Onp7e8fHxzc3N+EP9/f3fT5fqgdxYezt7ZEG2dnZefny5Z9//tnZ2dnW1tbQ0BBtkO+///7GjRu3b9/u7++fnJx88+aNz+cjCIIgiPSZ2Ht7ewRB7O/v7+3tbW1t2e32gYGBjo6O1tbWurq6qqoqGEtVVVVdXV1bW1tnZ+fQ0JDT6dze3ibtkD7DOYMYBQfuERjE7XZPT0/39/ffunXrxx9/rKmpAVMA9fX17e3tXV1df/zxx/Ly8u7uLvwhGOSDeDyetbW1+fn5hYUF0n1xrMV+vz8UCoXD4WAwGAwG3759a7fbp6am5ubm5ufn595jnuJTxeFwOByOhYWFpaWl5Xe8/Dfk96GAr8PhSPVVXyJxGWRpaSnNDeJwOJxO5+Li4mljgeEsLS0tLS19IvfX6XTCzSVv5Wn3F9y8ZxgE9HNmZmZyctLlcoHentwX2+32wcHBzc3NYDAIG2Sfz/f69WuXy7WxsbGxsbF5Cq8vAfd7vKFIS7ZO5/I+0ev1wm50a2sLNnTb29vwtc/n83g8Ho/H5/PB15d0GWdcXpINQhEX72sLkJgunf0fTtPM3d3dUCgUCoWCwSB5PnesxYeHh01NTVwud2xsLBwO+/1+0mURDAZD5yB8QRz+vxOhiI1QKOR0Ov/++++dnZ1wODw3N/fs2TOv1xsMBqenp8fHx/f39/1+/4sXL168eAFOzFRf8sdBqp+AJHFRikSSgCrCfjcQCIRCITIX5jPSizwyMnLv3r1Xr16B7ziawHsEz8FlKHiq7y9FkohEIl6vt7m5Gcfxp0+fbm9v19bWQn88t9tdWVlZVFS0sLDw6tWrL7/88vPPP19cXPx0VIYiCZJ6HukjJThaSE/6iykoKCgoUgilxRQUFBSp53/zjT5mdd8kf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2" descr="data:image/png;base64,iVBORw0KGgoAAAANSUhEUgAAAdkAAAF+CAIAAABBPPcDAAAgAElEQVR4nOzdeVSTWZ4//prvzJn5r87p0zN9ejvdM9X2mZ7q7qpeJCwqpSguVSIKIU9WQggkBJKQfSPsIKuAoKIguCsoqIAosqqobLIjCgiCyr4vYcn6++O2+dGWZbFn4b7+qqLgyZOnLm9u7vK5n+kgCIIgQ/vM0DcAQRAEvc/i+fn5/Pz8hISEV69eKZXK+X+28D3KVVAtgXqZNNDmoNVqp6enL126JJfL6+vrJycnU1JSAgMDX758OTo6mpiYGBYW1t3dPTAwEBMTEx0d3dPTo9VqDX3X0AZZbm4stpRcUqlUq4k+pVL5/SCdnJz8pyzWaDQXL16kUCj19fVqtfqDCF5Znq5Vzv4QQ/9/N3ZaM6VWq4eHh9++fTs7O6tWqwcHB9+9ezc/P69Sqfr7+3t7e0GL7evr6+vrUyqVhr7fdWToJmYC1ipt9FYTfYujHESrSqUaGxv7pyxeWFgYGBhob2+fmJjQR/D8/PzExMTIyMi7d++6u7vfrLO33/MOMkG9i/T9s8X/aTXXHxwcHB4eBsk7NDQ0PDwMLv7BPw8NDfX19a3hW4PM0uLMWe+UGx4eHhsbm52d1Yfy3Nzch2MU+theWFiYnp7u6uqqra1taGhoampqb29/BUGf1NnZ2dnZ2fVeZ2fnq1evOjo62tvb29ra2tvbOzo6wLct/h7wbRC0SbS0tDQ1NdXU1Lx48WJ0dBR8hvunLFapVPpxiYGBgaamplevXo2Njc3MzCgUilUOEC/R90elIeO3eMBKoVCMjIx0dHSUl5fn5eXduHEjLS0t/r1z585lZWXl5uY+fvy4q6trdHRUoVDofxw2AMgYrHfKzc7OKhSKqampd+/eNTU1vX79enZ29sMsXlhYUCgUHR0dra2to6OjyvdpDUGfplarR0ZGWlpabt26FRkZyeFwPD09KRQKmUwmEon494hEIplMplAoNBqNw+HExsbm5OQ8f/58ZGREq9Ua+k1A0IbSaDQKhaKrq6ulpQV85f8fo1Aqla9evers7NSPX0DQp6nV6u7u7ps3b/r5+Xl6erq6umIwGGdnZxcXFwRBsFgsHo8nvIfD4bBYLIIgLi4uzs7OCIK4urp6eHj4+/vn5+e/e/dOo9EY+g1B0IZSqVRDQ0Pgn/+RxUqlcmBg4OXLl1NTU4a7MchkqFSq169f37x5UyQSkUgkfbwSiUQKhUKn05lMJovF4nK5vPc4HA6LxWIymTQajUKhEIlEBEGcnJxcXFzc3NxAIr958wYmMrSp6D8U/iOLZ2ZmWlpaBgYGDHdLkMkYGxu7e/euRCIhkUgYDAaNRhMIBHd3d29vbx6PJ5FIZO/5/TPwRalUKpFIeDweg8Fwd3cnEAhoNBqDwZBIpICAgNLS0unpaUO/RQjaaP/I4tevX3d0dCwsLBj2biDj193dfebMGXd3dywW6+LigsfjqVQqm82WSCQfTd4PfPANEomEzWZTqVQ8Ho9GoxEE8fT0vHz5cn9/v6HfKARtqH9kcVNTU29vr2FvBTJyarW6vr4+PDwci8ViMBgsFkulUn19fSUSiVwul8vlP5S/PwQkslwuB4msz3cCgRAXF/fy5Us4pwdtHv/IYjCdbdhbgYyZSqUqLy8XCAQ4HM7FxYVIJHp7e4MUXm4EfzSU5XK5WCym0+l4PB7EcUBAQENDA4xjaJP4Rxa3trZOTEwY9lYgo6XVaisrK7lcLugRk8lkX19fmUwml8tXmcKLyeVyqVTKZrNdXV1dXFxwOJxcLtev+IEg8/aPLG5ra5uZmTHsrUDGSavVNjY2SqVSBEEQBKFQKDwe7xMjwqsBLsvj8chkMojjkJCQtrY22DuGzB7MYuhHdHR0BAUF6XvEfD5/nYJYH8dyuZzL5YLeMR6Pj42N7e7uNvRjgKD1BbMY+pTZ2dmTJ0/icDgEQUgkEpfLXdcg1sexn58fm80Ga+bIZPKFCxfgFiTIvMEshj7l8ePHdDodQRA8Hs9isUBQrmsQ6+NYJpP5+PiA3XocDqe2ttbQDwOC1hHMYugHDQ8PBwcHg04xjUYDqyY2IIgBsLLCw8MDg8EQicTExEQ4vQyZMZjF0MdpNJq8vDw3NzdQOILH421kEMvej1RwOBwwUuHh4VFQUGDopwJB6wVmMfRx4+PjgYGBoMSPj4+PbEUr2KRSqUgkEggEAoFAKBQu3h69xDiWSCRgkIRIJMbHx8NWCpkrmMXQR2i12traWm9vb1AmQigUriCIRSIRl8v19/ePjY2NiYkJCwsTi8VCoXBZWSyXy3k8nqurKxaLFYlEjY2Nhn42ELQuYBZDH6FSqc6dO0cikRAEodPpoNbE0jNUKpWKxeLg4ODTp0+XlZV1d3e/fv26rq7u+vXrwcHBIpFoWXEslUppNJqLiwuFQsnKyjL0s4GgdQGzGPqI4eFhPz8/DAaDx+M5HM4Kgvjo0aMPHjwAFdfm5uamp6fVarVWqy0pKQkMDBSLxUvPYrlczmQysVgsgUA4duyY/txcCDInMIuhj6itrWUwGBgMxs3NbbkDFGBcOC8vb3Z2VqVSNTc337hxIyMj4/79+52dnRUVFdHR0SKRSCqVLj2L+Xw+mUyGwxSQGYNZDH1Io9EUFxd7enqCAQqxWLz0frGfn59AIJDJZFVVVTqd7u3btwkJCWw2WygUikSimJiYyMjIJabw4mvqF7d5eXmVlJQY+glB0NqDWQx9SKlU3rx5k0KhYLFYBoOxrMHiD7L43bt3SUlJTCaTz+eDOF766MTia0qlUjqdjkajKRRKXl6eoZ8QBK09mMXQh+bm5s6dO0ckErFYLJPJlEqly8pikUgkkUgKCgqUSqVarX727FlkZCTIYqFQuNxOsez9QmMGg4FGo0kk0rVr1wz9hCBo7cEshj6kUCgSEhKwWCwWi/X19V3upmewpjg2Nra+vh7UV3v16lVRUdGVK1dCQ0P5fP5yu8ZgyNjHxwcssEtLSzP0E4KgtQezGPrQzMxMREQEgiA4HG65iygAiUTC5/NjY2MfP348PDwMLjsxMVFdXR0fHy8Wi5fVO9YvpQD1ic6cOWPY5wNB6wFmMfShVfaLAalUKhAIAgICTp06VVpaqj/Bq62tLT4+nsfjLT2O9VkMzhNJT0837POBoPUAsxj60Pz8/IULF1Y2Xrw4QMHYMehZx8fHP336dH5+XqfTgTOkl7XEWCaTeXt7g/HijIwMQz8hCFp7MIuhDymVyuzsbDc3NywW6+3tvYIsFovFPB4PLKgAicxms2UyWVNTk06nq62tjYiIWNYSY4lEQqPR0Gi0u7v7nTt3DP2EIGjtwSyGPqRWq+/fv+/h4aEvlbncLA4ODo6KigoJCeHz+RwOh8vlgmVtdXV1Op2utLQUzO8tPYtFIhGVSsVgMD4+Pg8fPjT0E4KgtQezGPoQOOAOrFsgk8lCoXDpWQwGH9LT01+8eFFXV5eWlhYdHR0VFXXs2LGioiKFQqFSqa5evcrhcJZYs+2D8kASiaS5udnQTwiC1h7MYugjJiYmAgMDMRiMfinFEuNYIpEIhcLk5OS3b9/qdLqpqal379719PQMDQ3pdDqtVltdXR0TE7OsTrGfnx9YREEkEhMSEmA9CsgswSyGPkKlUl26dAl0RZdbpw3smb5w4UJVVdXz589HR0dVKlVvb29dXV1BQUF0dPSy1rSBDdCenp6gTtvNmzcN/WwgaF3ALIY+QqvVNjQ0eHt7g0M9BALBsoaMJRIJGIIICAhIS0u7ffv28ePHZe9HMJZeUV4/QEEikXA4nFAohIWBIHMFsxj6uImJCX9/f3CuB4PBWO5qCrDdA2x9FovFAoGAx+Mtdw+0vhIFBoMhEAjHjx+HrRQyVzCLoY/TarX5+fkUCgXsduPz+UsfNdYnKViOBkaHl7sYA/y4r68vgUBAEITBYBQXFxv6qUDQeoFZDP2g0dHRyMhILBaLIIinp6dYLN74c6CpVKqLiwuBQEhKShofHzf0I4Gg9QKzGPqUp0+f0ul0LBaLw+FYLJbs/S649abfa4fD4cBIcUNDg6EfBgStI5jF0KcoFIrU1FRXV1cwUrGs9W2rzGI2m00kEl1cXFxdXa9du6ZUKg39MCBoHcEshn5Eb28vKNsGtn7weLx1jWP9MDEIYiwWe+LECX2xNwgyVzCLoR/X0dEBtn4gCOLm5rZ+cQyuyeFwXF1dwcmnsbGx7969M/QDgKB1B7MYWpLm5maJRIIgCBisYLFYYAPIWiWyftGFt7c3kUhEEIRAIISHh3d0dBj6rUPQRoBZDC2JRqOprq728/PD4XAuLi54PN7LywuUqlhlIuuvIBQKaTQaDofDYDBEIjEkJATO10GbB8xiaKk0Gk17e3tsbCyRSATjFRQKxdfXF1QiXkEi639EJBKxWCw3NzcwKk2hUJKTk1+/fq3RaAz9piFog8AshpZnaGjowoULNBoNrDvGYrEUCoXNZoMNHXK5XC6XL87lDzIa/Cv4NqlUKhQKQQrjcDhwNW9v71u3bk1NTRn6jULQhoJZDC2bQqEoKioKCgqiUqkgkXE4HIVC8fb25nK5YNMz2Gjn/x4IX5lMJpVKJRKJQCDgcDje3t6gYj1IYQ8Pj7CwsIqKioWFBUO/RQjaaDCLoZXQaDSDg4N5eXnBwcFUKhWPx+s7tmQymUajMRgMNpvN4/E4HA4oJ8/hcJhMJoPB8PT0BAuWQYgTCASQwvfu3RsdHQVHR0PQZgOzGFo5kMi3b9+Ojo4WCARubm5EIhGPxyMIgsfjiUSik5PTrl27du3a5ejoCJZGgMjG4XBEItHd3V0oFMbExOTn54+MjMDRYWgzg1kMrZZWq52ZmWlqasrJyTl9+jQ4WsnHx+fw4cNff/31l19+uXXrVisrK3t7ezKZDA5bCg8PT0lJuXPnTktLi0KhgH1hCIJZDK0ltVo9Ojr64MEDLpe7bds2LBYbHR0dHBx88ODBrVu3fvfdd0ePHq2srBwbG4O9YAhaDGYxtJZUKlVzc3NERASNRktKSnrz5o1Op5uamiooKKDRaNu2bXN2dk5LSwMnMEEQpAezGFozAwMDly5dwmKxNBqtrKxMrVYv/q+dnZ3x8fEODg4oFIpOpxcXF8OFaxCkB7MYWgOzs7NPnz7lcrkEAuHUqVM/VEFiZmbmwYMHPB7P1tZ23759kZGRra2tKpVqg+8WgowQzGJotV6/fp2UlIRGo4VCYVVV1Y9+f39/f1pamrOzs4WFBYFAuHXr1ujo6AbcJwQZM5jF0MpNTU2VlJTQ6XQCgXD58uWlR+r8/HxNTY2fn5+dnd3OnTvlcnldXd3c3Ny63i0EGTOYxdAKPX/+PDw83MXFJSQkpLm5eQVXGB8fv379OoFAsLCwcHR0PH/+fG9v75rfJwSZBJjF0LKNjY3l5OSQyWQymZyTk7OalqNWq1tbW8PDw/ft22dpacnhcJ48eTI9Pb2GdwtBJgFmMbQ8dXV1gYGBzs7OsbGxXV1da3LNmZmZgoICKpWKQqH27duXmJjY3d29JleGIFMBs9h4zc/PP3v2LCMj4+HDh8ZQLmdgYODChQtYLJbJZK7HLXV3dyclJYFFbzQarbCwcGJiYm1f4qM0Gk1jY2NeXl5HRwfcAQgZCsxi41VcXPzVV1/967/+64EDBwx74JtarX78+LFIJMLhcKdOnerv71+nF1KpVOXl5RwOx8bG5ptvvomIiHj58uW65mN3d3d0dPRXX33161//OiUlBZ5wChkKzGIj9e7dOy6X++WXX/785z+3tbVdv/hbyp0cP34cQRCJRFJfX78BPcehoaHz5887OTmhUCgcDpednT0yMrLmrzI+Pn7jxg0CgbBv376//OUvP/3pT48fPw6zGDIUmMXGaGFhITo6+vDhw9euXUMQxM7Orq+vzyC3cf/+fTabjcfjr127tpHb5PRHOtna2lpbW/v7+9fW1q7trpCXL1/SaDQ2m93c3JyZmfn73/8+ISEBZjFkKDCLjVFBQYGNjU1ERERPTw8Oh/vmm282Povb2tqioqIIBEJoaOiLFy82+NWB8fHxrKwsPB6PQqEOHz584cKFNfx8MDo62tbWNj8/r9Ppbt68+bvf/S4hIQFuAoQMBWax0enr6wOl1gcHB/v7+48cObLBWTw1NXXz5k0KheLu7n737l2Dx9Pz588jIiL27NmDQqH4fP6jR49AgK6hjIyML774AmYxZEAwi42LWq2OiYmxtbUtLCzU6XQ9PT0bmcVarba2tlYmk5HJ5Pj4+LVasrZ609PThYWFXl5eFhYWBw4cSEhI6OzsXMPrwyyGDA5msXGpqak5ePBgQEAA2BD8+vVrkMUbMHcHZswQBPH19X306NF6v9wKgMIXBw4csLCw8PLyKiwsXKtGC7MYMjiYxUZkZGSEw+EQCARQ9len0w0NDWEwmD179qzrVjSlUvno0SM+n+/q6pqcnDw4OLh+r7VKc3Nz5eXlAoHAwsLC3t4+LCyspaVl9ZeFWQwZHMxiI5KYmPib3/yGw+FUVVVVVVVVV1fn5OTs2rXr73//e35+fmtr63pUz+np6YmPj3dxcfH3919KlTVj0Nvbe+HCBUdHRxQKRSAQbty4MT4+vpoLwiyGDA5msbFYWFgQCoW//OUvrays9uzZs3Pnzt27d1taWv7nf/7n559/jkKhvL29Ozo61vAVZ2Zm8vPzvb29iUTitWvXxsbG1vDi602lUlVXVwcGBtrY2Nja2srl8urq6hWvSINZDBkczGJjAcpIXr58+dSpU4mJiSdOnDh9+nRwcPBXX321ZcuW0NDQrKysgYGBtXq5lpaWoKAgBEEiIiIaGhrW6rIbbHh4+Pbt2wQCAYVCOTs7p6amrmySMzs7e8uWLSdPnoR7oCFDgVlsLD6aAr29vc7OznZ2dmtYbX1iYiIjI4NEIlEolLy8PDM46AicsLdr1y4rKyuBQFBeXr6UwRyNRqNQKKanp2dnZy9duvQ///M/MTEx4+PjCoVibm4OhjK0wWAWG7Wenh57e/uvv/56rXrElZWVMpkMQZDY2NiXL1+uyTWNwfj4eFFREYPBsLS0dHBwOH78+KtXrz79I4ODg4mJiWQymUKhWFpa/r//9//+9Kc/EQgEHx8fY1hVDW02MIuN2vDwcExMjEQiWX2/eHh4+MSJEy4uLhwOp6ysTKFQrMkdGpWurq7k5OT9+/eDRW/37t37xPqTgYGBqKioQ4cOfffddw4ODkeOHHFwcPj222/xeHxeXt4HB6dC0HqDWWzUNBrNxMTEyMiIRqNZ8UXUanVpaamvry8Oh0tJSfmhg0HNg0KhePLkiVgs3r59+969eyMiIpqamj76nSqVanBwsKurq7Ozs7u7+927dz09PeCfzWDcBjI5MIvNXF9fX0REBBqNlkqlVVVVxlAHeQMMDAxcvXr1yJEjKBSKRCJlZmauctEbBK03mMVmS6VS5efnU6lUsGTNsBWQN97CwkJtbW1QUJCtrS043rSqqgqOAkNGC2axeXr58mVgYCCRSAwPD29sbNy0o5/Dw8M5OTmurq4oFAqNRqelpRnzrkJoM4NZbG7m5uYyMjKwWCyDwSgsLIRDnxqNpr29/dixYzt37ty+fTuXyy0tLd0kYzWQCYFZbFaampoEAgEOhzt58qTxVFkzBpOTk8XFxd7e3paWlgcOHDCqKnQQpINZbDampqbOnj3r7OwsFoufPn265hV+zcObN2+Sk5N3795tbW3t6el59+7d9SjxAUErALPY5Gk0mqqqKhaLhcfjL1y4AMdDP02hUDx9+pTP59vY2NjZ2YWGhra2thr6piAIZrGJ6+3tPXbsmJOTU2hoaHNzM1wnsEQjIyOZmZmHDh2ysrLC4/HZ2dmTk5OGviloU4NZbKpmZ2dLS0sZDAaRSMzNzYVRslwqlaqxsdHf39/W1nbHjh1isXjNjzeFoKWDWWx6tFptW1tbRESEk5MTmIOChWxWbGJiIjc3l0AgWFlZOTg4nDt3bmhoyNA3BW1GMItNzMTExK1bt1xdXT09PdfjFM5NSKPRtLW1RUZG2tvb29jYsFis8vJy+OsAbTCYxSZDqVQ+e/YsICAAQZCTJ09uwAl4m8rs7GxJSQmdTgdzevADB7TBYBabhr6+vrNnz4KDQevq6jbtPrr11tfXd/r06YMHD1paWlKp1Pv3709MTBj6pqBNAWaxsZudnX3w4IFAIMBgMGlpaWZZ69KoqNXq8vJyPp+/Y8eObdu2HT16tLm5Gf7xg9YbzGLjBTbvxsXFIQji5+fX0tICPzJvmLGxscuXL2OxWCsrKwRBsrKyNltxJWiDwSw2UlNTU3fu3PHw8MDj8Tdu3IBrrQyirq4uKCho165dNjY2AQEBVVVVcLIUWicwi42OUqmsr68PCQnB4/FhYWHt7e2GvqNNbXp6+vbt2zQazdra+uDBg2lpab29vYa+KcgMwSw2LiMjI1euXMHj8XQ6/d69e6s5zgNaQ21tbbGxsfb29tbW1jwe78GDB/D3BVpbMIuNxdzcXGVlpZ+fHzgYFHa+jM3c3FxRURGHw9m2bduePXsSEhJevXoF/1hCawVmsVHo7e09deoUDocTiUQPHz6Ec3RG6+3bt6mpqWDRG41Gu3fvHlz0Bq0JmMUGNjMzU1ZWxmazXVxczp49OzY2Zug7gn6ESqWqqKiQSqU7d+785ptvwsLCGhoa4OQqtEowiw2po6MjJiYGh8MFBATU1NQY+nagZRgaGrp+/ToGg0GhUDgcLisrCxaygFYDZrFhTExM3Llzx93dnUgkZmVlTU9PG/qOoJVobGwMDg7es2fPtm3bwEnbcNEbtDIwiw2gqakpPDwcQZCjR4++ePHC0LcDrYr+zyoKhXJ0dDx//jycd4VWAGbxhhodHb18+TIOh2MwGEVFRbAPZTZevXoVExNz4MABFArFYrHKysrgZx1oWWAWbxCtVltZWSmTybBYbGJi4tu3bw19R9Aam52dLS4uZrFYKBRqz5498fHxnZ2dhr4pyGTALN4I/f39ycnJCILw+fyKigq4ZM2M9fX1paamOjo6olAoKpUKF71BSwSzeH2pVKqSkhI2m00kEi9evDg+Pm7oO4LWnVKprKiokEgk1tbWO3bsCAsLa2pqMvRNQcYOZvE6AkvWsFisv79/S0uLoW8H2lAjIyMZGRlYLBaFQiEIcv369ZGREUPfFGS8YBavi9nZ2ZycHAqFQiaTb9++PTc3Z+g7ggyjqakpNDR0x44dKBRKIpE8ffr0o7tCpqam4G6RTQ5m8dpramoKCAjAYrExMTGwyho0NTWVl5dHpVItLCwcHBxSU1M/OB+rp6cnLi7u8uXLcGR5M9ukWax9b2U/Pjc3V1NT8/Llyw++Pjo6euHCBSwWy2KxSkpK4GEQkF5XV1dCQsKePXssLCx8fHyKi4v1R7S0tbU5OTnZ2dmVl5ev5iW0Wq1Go4HlikzUpsjiubm5wcHB1tbW6urq8vLyO3fuXL9+PTMzMysrq6Sk5MmTJ8+ePevs7JycnFzK50S1Wl1UVMTj8UpLSxd/saKigs/nIwiSlJQEV/tD3wdqj7BYLAsLi/3798fGxr569Uqn0ymVymPHjqFQqKCgoKWPKatUqrGxsVevXj179uzJkyeFhYU3btzIzMzMzMy8e/fukydPqqqqWltbR0ZGFhYW1vNtQWvDnLN4amqqs7OzqKjo9OnTwcHBIpGIzWYzGAwKhYLH4/F4PJFIpNFoPj4+HA7Hz88vOjr66tWrlZWVfX19nxjhHR8fZ7FYbDZbf+jOmzdvjh8/jiCIVCqtqKjYqPcHmaS3b9+mp6c7ODigUCgymZyfn69QKN6+fUsmk/fs2fOjXePZ2dm+vr6KiopLly5FRETIZDIOh+Pj4+Ph4UEgEPB4PIFAcHd39/b2ZrPZYrE4NDQ0NTW1uLi4q6trampqY94jtALmmcX9/f0FBQWxsbFSqZRGozk7Ozs4ODg5OaHRaBcXFwRBsO9hMBg0Gu3s7Hz48OFDhw7h8Xg2mx0QEJCamtrQ0PD9rVMqlerGjRsIghQUFOje17RlMBh4PP7SpUujo6OGeLuQiVEqldXV1RKJxMrKavfu3WFhYa2trYmJiTt27AgKCvqhg/XGx8erqqqSk5P9/f1ZLBYWiz106NCRI0fQaDQajcZgMPpWjSCIi4sLGo12cnI6ePAgGo2m0+kymSwuLq60tBTWMDJO5pbFfX19d+/eDQ0N9fT0dHJycnR0dHFxwePxrq6uHh4eXl5eDAYD9GoBJpPJYDDodLq7uzuJRMJisSC4sVgsj8dLSUmpr6+fnJzUX39kZIREIkml0oWFhba2toiICARBQkJC4AJSaLlGRkbAYhtLS0s8Hh8YGHjw4EF7e/uioqIPZjLGxsaqqqoSExNZLBYGgzl06JCzszMWiyWRSO7u7nQ6ncFgMJlMfatmsVigVVOpVFdXVzwej0ajHR0dnZycvL29o6KiSktLBwcHDfXGoY8ynyyenJwsKSkJDQ318PA4cuSIs7MzHo93c3Oj0+m+vr5CoVAikUilUqlUKpPJ/N6TyWRSqVQikYjFYj6fz2QyPT09SSQSgiBHjhzB4/EcDiclJQUsh9BqtXl5eR4eHtnZ2QUFBa6uru7u7nl5eXAHB7QsKpVqZGRkenp6bm6utrY2KChoz549dnZ2tra2KBQqICBAH5RqtbqpqenEiRMsFgu0SSwWCzoWTCaTz+eLxWLQsH+oVQsEAl9fXzqdTiaTcTics7MzGo328vKKjIx88uTJ7OysYR8FpGcmWdzb23vu3DlPT08w4IDD4SgUCpPJFIlEMplMJpPJ5XK5XO73w8A3yGQyiUTC5/PpdDqJRMJgMEeOHCESiXK5vLKysru728fHB4/Hx8TEcLncU6dO9fT0GPqtQ6bn6dOnYrFYJBJFR0fHx8efOHHC09MT9d6BAwcePnyo0+kUCsX9+/dFIlVuBnwAACAASURBVBEej3dyckIQxNXV1cvLSyAQgPBdYqsG6SwSiZhMJoVCwWKxTk5OGAzG29s7IyMDDlkYCXPI4qamppiYGFdXVycnJywW6+bmxmKxxGLx4oRdIv2PSKXSxYns4uLCZrM5HM6f//znn/3sZ7t27QoJCSkuLr5///758+dTUlIuXrzY2tpq6CcBmQCtVnvv3j0ymWxvb793794DBw7s379/586dlpaW+jiWyWR1dXXXr18Hsx0YDIZEIulTeHHCLqtV+/n5gUR2c3MDiezm5paUlNTR0WHopwKZeBZrNJonT55IJBIwIkYgEBgMhkgkAo1v6Y31+/QhzuVy3d3dcTico6Pj//3f//3kJz/585//7OrqCj79gY9+4HWLi4sN/Twg0zAxMdHa2lpQUHDz5s3bt2+fPn06Pj7+1KlTERERAQEBQUFBTCbTx8fH3d0djAtTqVQ+n7/6Vq0PZaFQSKfTwW8NiUQKDg6GEx4GZ8JZDKpQcrlcBEEwGIyrqyubzQa9htW01+8nMmi4aDTa1tbWysrKzc3t3r17z58/r6qqev78eXt7e3t7e2dnJ9w0BS2LVqtVq9VqtXpubk6hUCgUisnJyfHx8devX4eGhjo7Ozs7OxMIBC8vL7FY7O/vv6xPeJ8AElkikTCZTBKJ5OLigsPh5HL58+fPDf1INjUTzuKmpiaJRILBYBAEoVAoPB4PNLI1aa+LG66fn59UKmUwGAQCAXRSrl69CsvAQ+thbGzs/PnzHh4eCIIQiUQmk7m23Qs9cE0Oh+Pq6orBYHA4XEhICBysMCBTzeKOjo7g4GCwlNLNzU3/CW5t2+vihiuTyXx8fIhEIoIgNBotKysLrpyH1tb4+Pi5c+fIZLKLiwuBQGAymevdquVyuT6O8Xh8bGxsd3e3oR/DJmWSWTw9PZ2YmIjD4cDMMpfLXY+Ow/cbrkQiodPpWCwWjUb7+PiUlZUZ+klAZuXOnTseHh4gFr29vUGPeF1bNfitAfW1wUDf2bNn9YUyoI1kelmsUqkePHjg7u4O+g5sNlu/pnK9+fn5icVi8PkRj8eHh4fDo5KgtdLV1SWXy8FHPTqdLpVKN6xVy2QyJpMJOjcMBuPp06eGfhibkellcW9vr5+fH9jxSaPRNqzJAnK5nM/nk8lkNBpNpVJzcnLggUnQ6qlUqnPnzrm6uoIxN4FAsN494g9atUQi8fT01I9ULN5rCm0ME8viubm57OxsPB4PPk8JBIKVBbFEIpFIJCv4QdAH9/b2xuFwWCxWJBI1Nzcb+qlAJq++vp7D4SAIgsPhwDDx0tsk2GKnB7aBLJdcLufxeGCkgkKh5Obmwk7GBjOxLO7t7RUKhaDEBJPJXEGbk8lkYrFY9r4vsIKG6+fnJxQKKRSKi4sLhULJzMyErRZaDY1Gk5KSQiAQMBiMh4cH2Ka03GYpf08qlQqFQrDpf1mtWiqVenl5gcpZISEhcGf/BjOlLNZoNOXl5WDOl0KhrKzJikSi0NDQ27dvl5SUxMfHg1xeFtA1ZjKZoD5hVFRUX1+foZ8NZMLevHkDRopB/ZOlj06AjnBSUtLdu3dLSkpKS0sfPHhw6dKlsLCwkJAQML2x9IYNxt9cXV3BYQg1NTWGfjCbiyll8dTU1KlTp3A4HA6HA7PMy8piPz8/gUAgk8lKSkrm5ubUanVDQ0NUVBT44rIs7hozmUw41wGtRkFBAZ1ORxDE3d1dKBQuvVWLRCKRSFRQUKBSqZTvzczMjI2N9fT0ZGVl+fv7Lz2O/fz8JBIJ6BqDY8sN/WA2F1PK4jdv3nC5XBcXFyKRyOPxVhCgfD4/MjISHKag0+kmJyfT09P5fP5yRyrAbwuNRgPDFFevXoUH20Aro1arT5w4AaZAQA9j6Y0QjEWAtZUjIyP19fUNDQ0tLS1geGFqaur69esikWjpcSyXy319fbFYLA6HCwoKgvW4N5LJZLFGo3n06BGZTMZgMO7u7isYoBCJRFKpNC8vb2ZmZmpqamZmRqvVPn36NDQ0VF/Obem/Bn5+fiwWSz9MAQ9Vglamp6fHz88Pi8USCASwUn7pjXBxFj969EgikYCF9mlpaaBBPnz4UCQSLb2vLZfLBQIBmUxGEITNZldXVxv46WwmJpPF8/Pz2dnZRCIRi8V6eXmtYICCx+P5+/s3Nzer1erKysq6ujqVStXf35+QkMDj8VbQNebz+W5ubgiCiESihoYGQz8hyCTV1taCmirLHaD4IIuLi4tBRWMej+fj4wPOnXny5MmyshgMMdNoNFBX4NatWwZ+OpuJyWTx9PT0uXPn8Hg8WPSz3CyWSqUCgeDkyZP9/f2Tk5MnTpxISkoaGRlRqVTXr18Xi8UryGKRSESlUsEePHjMHbQyDx8+9Pb2RhDE09MTlBhcegv8fhZzuVwOhxMYGFhTU6PRaEpLS5ebxVKp1MfHB0EQAoFw+fJluEZow5hMFo+NjR0/fhx8lPP19V1ubvL5fLlcDibZurq6wsPDhUIhqDj84sWL6Ojo5c7ggYkOT09PZ2dnT0/PkpISQz8hyCTl5eVRqVQMBkOn05c18vZBFjc1NaWmpp47d+7ixYs1NTVKpbKzs/PUqVNCoXBZqyn8/PzYbDZY6Xz69GmYxRvGZLJ4eHg4NDQU/Lle7sQdqEcVFBTU3t6uVqtzcnJ4PJ5AICgsLFQqlVNTU8nJyVwud1ldY/30nbOzs4eHR15enqGfEGSSrl69Cs4rWO7SIH0Wl5aW6nQ60JIVCoVSqQRXrq2tjYiI0B8CskSgWhCYvouJiYFZvGFMJov7+/vFYjFYRLHc7XZisVgoFF68eHFsbGxoaCguLo7BYPD5/ISEBHBIUmFhYUBAwLJm8MD0HZ1Od3FxASfgGfoJQSYpNTUVLKIAe5dWnMU9PT0lJSVlZWUlJSVNTU3gILvm5uaEhIRlDcHJ5XIulwu2lYaHh8MFQhvGZLJ4cHDQ398fg8EQiURQIXPpTZbH4wUGBoLptdHR0QcPHuTm5ubl5eXn54Pp5v7+/uPHjy+ra6zPYjQa7eHhkZOTY+gnBJmk8+fPgx13Pj4+shVlMRijKCwspNPpLBaLyWQGBQWVlpaCOC4qKgJn6y3xsiCLsVgsFouNjIyEWbxhTCaLR0dHjx07BsaLORzOEhuWTCaTSqUikSglJQXsjpudnVUoFPPz83Nzc7Ozs7OzsxqNRqFQnD17dlmrKcDvDBgvplKphYWFhn5CkEm6desWhULBYDDLXR30QRaXlZXxeDyw75nH4x07dgwUhn/06BH4XLj0ZW368eKkpCSYxRvGZLJ4cnLyzJkzYJ8oi8VaensFneiysjK1Wj0xMXH//v0rV65kZWVlZWVdu3YtKysLdI0rKytDQ0OFQuHSrywWi6lUqrOzs7e395MnTwz9hCCTBPqzGAyGRqOtZu6uqKjI29uby+Xy+XwWixUXF9fZ2anT6R4/frysLF68juL8+fNwvHjDmEwWKxSKy5cv4/F4LBa79FkOPz8/LpcbFhb28uVLrVZbU1MDBhbYbDabzfby8uJwOOXl5RqNZnp6OiUlZel78EDKg23QQqGwrq7O0E8IMklPnz5lsVhgffFq1rQ9evRIKpUGBAQEBgbKZLKcnJy5uTmlUnnnzp2lj1Es3gbt5uaWnZ0Ns3jDmEwWq1SqoqIiUNOPSqUuMYvFYrFEIsnJyZmfn5+dnb1w4cLiNRjgv165cgW894qKirCwsCW2WrBblEgkgoPCurq6DP2EIJPU0dEhEomwWCyJRAIrL5fS/GSLsvjRo0c6nW5ycvLFixdtbW1tbW3t7e0zMzPz8/OPHj0KDw8HO06Xfk0KhQKKyj98+NDQj2cTMZks1ul0HR0dXl5eLi4uJBJpKUspQDGggICAhw8fDg4O1tfXR0dHczicxT8oEomCg4Orq6v7+/sbGxvj4uKEQuGPNlx9FWNwyBM8lgZasdnZ2ZiYGHCcB4vFWvohNWC3kVgszs3N7e/vHxwcHBkZGX6vt7e3oKAgICBgWbMgYOIOnLErk8nAKiNoY5hSFo+NjUVGRurrbcuWMOkMus9RUVHHjx+PiooC1V0/+AaxWBwWFhYfHx8bGxsYGLiUhiuXy/Wb7uh0elFRkaGfDWTCsrOzwfSdp6fnCgqthIWFJSQkxC8SFxcXHR0N+iLLnY4Gg8V4PP7kyZNqtdrQz2YTMaUsnp+fz8/PB8MU7u7uEolkKV1jmUwmEAh8fX35fP4PVdcWCAQcDmfpPQj9AAUWi/X3929vbzf0s4FMWGtrq0AgAMMUPB5vuacrCYVCX19fzj/jcrnLrc0tl8uFQqG7uzuYSIRLgzaYKWWxTqfr6OgA2yuWuxN6iam9xCYrkUhAwUxXV9f09HSwkBOCVmZubg4MU4Cd0Cs4/tnvY5Z1Bdn73c9gl4dUKoXn6m4wE8vi6enpkydPgsG1lVXOXD25XM5iscD6fCaT+fjxY0M/FcjkFRQUgPPFiUTisipnrmGrFggEoO4giURKT0+HAxQbzMSyWKfTvXjxgs1mgwNrwSmNGxnHcrlcLBZTKBRnZ2c8Hp+SkgKPBYNWb2JiIi4ubvGRdxsZx4vLsyEIIpPJ9OctQBvG9LJ4YWHh2rVroGusPwp6Y+IYvBCDwcDhcAiCiMXi58+fG/p5QGaipqaGyWQua2p6rVo1qAfk6uqKIAiVSr1z546hH8ZmZHpZrNPp3r59C2pTYLFYKpUK9hStd8MF12ez2UQiERytdOvWrYWFBUM/DMhMzM/Pp6engzM1SCSSr6/vxrRq/egEBoNBECQ6OhoerWQQJpnFGo2murqazWaj0WgsFgtWAoHTZdavyfr5+fn6+oLyhlgsNikpaWhoyNBPAjIrvb290dHRWCwWTAvzeLx1jWMQxGDtBIIgaDRaLBY3NTUZ+jFsUiaZxTqdTqVSlZSUgDJpOBxuXeMY/D6AD3EgiKOjo9+9e2foZwCZoY6OjqCgINBFdXNzA0vc1qlVgyCmUqkIgmAwGC6XW1VVZegHsHmZahbrdLqFhYW8vDx3d3cXFxcwWAHKAK1h2wUpLJVKWSyWvkccFhYGKmBB0HpoaWmRSqUYDAaDwbi6urLZbLBlaW1btZ+fH4/Ho1AoYPKDxWKVlpbCqmwGZMJZrNPpFApFVlYWKFwJpvJ8fX3B8sxVJrK+vYpEIi8vL1DtGxxUDj/EQeuturpaJpMhCAKW0jMYDPCxb01aNVggr+9eYDAYFouVn58/Nzdn6Pe9qZl2Fut0upmZmcLCQh6PB1oVgUCg0+ng8LqVtV19z1oikfj6+rq7u+NwONBDSUxMBKc0GfpNQ2ZOo9G0tLRERUXh8XgXFxccDkelUjkcDuggr6ZVS6VSPp9Po9FA9wKLxcrl8vLyclhQxeBMPot1Op1arW5oaAgLCyMQCGBJEIlE8vLyAgUwQSsEDfGjLVjfBQbfJpPJxGIxSGFwQVB0IjMzc3h42NDvFdpE3r17d/bsWSqVCkbhCAQCSGSwlX9xq/5+w/6gVYMU5vF4NBqNRCKB7gWJREpISGhvb4eFMY2BOWQx0NPTk5aWxmQywfgXDocjEok0Go3D4ehLr4Gm6e/vDxqov78/+GfQUsVisUAgYDKZIIXBnlQ3N7eAgICysjLYcYA23vj4+J07d6RSKZlMBomMx+OpVCqLxRIIBOAgO32rDggI+KFW7evr6+HhASqogH1SXC43IyNjYGDA0G8R+gfzyWKdTjc5OVlbW5ucnAy21YNExuPxJBLJw8PDx8eHzWbzeDyhUCgSiUQikUAg4PP5HA6HxWJ5eXlRKBQikQjK1YMUlsvlt27devv2LZzTgAxlYWHh9evXmZmZMpmMTCaDeQs8Hk8kEt3d3RkMBovF4nK5AoFAIBCAisYCgYDL5bLZbB8fHyqVSiKRCAQC6AvjcDgOh3P27NmWlhbYvTAqZpXFwPj4eF1dXXJyskQi8fDwcHFxAaEMEIlEIpEIjpABbRSPx+PxeFASBYw4M5nM4ODg7Ozsnp4eOKEBGYPZ2dnXr19nZGQEBQX5+PjogxU0aSwWe+jQoe++++7IkSNgjG5xwwY7mz09PaVSaWpqamNj4+TkpKHfEPQhM8xiYGJioqurq6ioKDU1NTw8nMPhgGEyPB6/d+/eP/zhD3/729/AVhFQrdXDw0MikRw7diwjI6OysrKvrw+mMGRsFApFb29vRUXFlStXYmJiZDIZyGU7O7utW7f+/e9/t7CwsLOzc3Z2Bp/wyGQyl8s9evTo2bNnS0pKuru7p6amDP0moI8z2ywGVCrV1NTUwMDAs2fPcnJycnJywsPDra2t7e3tt2/ffuTIkeTkZHAOaXFxcVtb2+jo6OzsLJzKgIyZVqtVKBTj4+OvXr2Kj4+3t7e3sLBAECQ4OJhAIGzdunX37t2hoaF5eXkFBQV1dXWDg4PT09MqlcrQNw59ipln8WJKpXJ4eDgwMNDLy+v58+e3bt0iEAilpaVKpXJ+fh62VMjkPH78mEwmo1AoBoNRWVk5MTHx7NkzGo1mYWHBZDLb2trgPIcJ2VxZnJaWhsfjS0tLdTqdWq1OTEyk0Whw7wZkcqanp69evXr48OHt27f7+/u3tbXp/1NLSwuPx7OxsaFSqU+fPjXgTULLslmyWKvV3r5928XF5fz58/ou8MDAAFhE8ebNG8PeHgQtXU9PT0xMjK2trZ2dXXJycn9//wff0N3dHRgYiEKhnJ2d79+/D3cnmYTNksUVFRUIghw9evSD85BaW1tJJFJwcDAsCQ+ZhIaGBi6Xa21t7eTklJub+0O/tv39/fHx8Tt27Pj2228zMjLM+7fbPGyKLO7s7KTT6Ww2+6NHeJWVlR0+fPjMmTOwGDFkzBYWFoqKiohEIgqFotPplZWVn+7wTk5Onj9/fs+ePba2tmfOnJmYmNiwW4VWwPyzeGRkJCQkhEKh1NXVffQbNBrN1atXDx06lJeXt8H3BkFLND09fenSpf3799vY2AQEBHR2di7lp+bm5m7evPntt9/a2NhER0f39vau931CK2bmWTw3N5ecnOzs7PzpY2Pm5uZiY2NxOFxlZeWG3RsELVFvb++xY8fAAPHp06dHRkaW/rNKpbK4uBiLxVpZWfn7+y8xxKGNZ85ZrNVqc3NzHR0dz549+6PTFyMjI0KhkE6nL56ShiA9jUYzNjZWX19fWlpaUVHR09OjVCo34EWbmpoEAoGVlZWTk9Pt27dXsHFZq9VWV1fT6XRra2s2m11XVwdX0Bshc87impoaLBYbERExPT29lO/v6uoik8lSqXRwcHC97w0yLdPT01lZWR4eHtbW1n/729/+8Ic/fP3118ePH19i01qZ+fn5goICAoFgZWVFp9MrKipWsyKira1NIpFYW1u7uro+ePAALqg3NmabxZ2dnWw2m8/n9/T0LP2nqqqqnJ2djx8/DsumQIs9e/bsu+++8/LyunTp0u3btyMjI//7v//717/+9YkTJz5YmbNWJiYmzp07t2/fvh07dgQHB6/JUTI9PT1hYWE7duxAo9F5eXlwl79RMc8sHhkZCQoKIpFIz549W+7P5ubmOjk5ZWRkwI4DBGi12t7e3urqan0Ba41Gk5mZ+ZOf/OTLL7+sqKhY81fs7e2NioqytLS0t7dPS0tb1gDxp42Ojp4+fdrOzm7Pnj0XL15c1349tCxmmMVKpTIlJcXJyen+/fsr+HGtVnv69GkXF5fi4uI1vzfIRH1/gLWxsfG3v/3tr371q8LCwjV8ITBAzOFwUCiUk5PTnTt31nyp5fT09OXLlw8cOPDNN98kJSXBEsZGwtyyWKvV3rt3z9nZ+cKFCyseXFMoFHK53M3NDW6Phn5ITU3Nb37zm6+++qq+vn6trrmwsFBcXEwgECwtLcEK4rW68gdUKtXdu3ednZ1RKFRQUNCyxvGgdWJuWVxTU0MgEI4ePTo2Nraa6/T19dFoND6f39fXt1b3BpmTGzdu/OpXv/Lx8VmrPRTj4+OguwoGiNvb29fksp/w8OFDsHNEKBS2trau98tBn2ZWWfz27VsGg+Hj47Mmf+cbGxtJJFJ8fDws+Qp94M2bN05OTn/9619LSkrW5II9PT2xsbE2NjZ79+49c+bMGg4Qf1pdXR2DwUChUFQq9Yc2Q62ASqUaGxsbGBgYHR2dn59fq8uaN/PJ4pmZmZiYGAKB0NDQsFbXvH//PoIgV65cgfN4kJ5CofDz8/v888+jo6NXP5ir1WpBiQkUCoUgSG5u7gYvb2hra+Pz+ZaWlgQC4dGjR6ts6vPz8y9evDh//jyXy6VQKHQ6PTQ0tKGhAa5o/lFmksUqler8+fNHjhwpKipa2yunp6eDMpuwMUE6nW56ejoqKuqLL76g0+nfL5C2XPPz80VFRQQCAYVC+fj41NTUrMlNLldPT8/Ro0e3bdvm4OCQk5Ozmj8GtbW1FArF0dHR09OTwWAcPnz4l7/85f79+1ewommzMZMsLiwsdHR0TE1NXfMPRPPz80ePHnV3d29sbFzbK0MmB+yV/+1vf+vj47P65QeTk5MXL17ct2/ftm3bgoODDbs7eXR09MSJEzt37ty9e/eVK1dWNi6n1WqfPXsWExPz6NEj8JXJycmjR49+/vnnHh4eo6Oja3rL5sYcslhf93KdTlTs7+/39fXlcrnd3d3rcX3IJMzNzZ09e/avf/2rRCJZfYXVt2/fxsTEoFAoe3v7jRwg/gRQfmjv3r02NjYJCQkreI8ajeb7J4lUVlZ+8cUXW7Zsef78+RrdqXky+SweGBjgcrk+Pj7v3r1bv1dpbm7G4XAhISHwAN3NaXJy8uTJk3/605/4fD7YH6HVajUajVqt1mg0yxq/0mg09fX1fD4fhUKh0eicnBzjmd1SKpU5OTkODg4oFOro0aNrUtetsLDwZz/7mZ2d3Ucr1kJ6pp3Fs7OzkZGRaDR6Ddd4/pCCggIwDALLHG82Go0mIyPj888//+yzz9hs9qlTp2JjY2NiYqKiouLi4srKypa+DXpubq6goACsJPPx8THCuoBqtfrRo0eurq4WFhZCoXA1pbK0Wu3g4GBQUNAf//jHy5cvw8P3Ps0wWdzd3V1fX6/fUboyWq328uXLBw8ezM/PX6sb+7SzZ886ODjk5uYudx5vZmYGHER98+bNsrIyuLTetCiVyvT09K+++urrr7+2tLS0sLDYunXr1q1bv/766x07dpw8eXKJO4nHx8fPnz+/f//+bdu2RUREGHP5yoaGBrDWjcFgLLeu25s3b7KyslJTU8PCwtBotIODw6VLl9apaoc52egsHh4eTk9P37t3786dO3NyclZzqSdPnhw5ciQtLW3DFpxNT0+HhYW5uLgsvTuj1Wpra2vlcvnBgwdRKNTWrVt/97vffffdd/BQSBOi1WqHhobq6uoqKioePHhQWlpaVlZWVlZWUlJSXl7++vXrpezwfPv2bUREhKWl5b59+9LS0ox/Iqu9vd3Pzw+FQoHj0pe+i7W2ttbV1XX79u2WlpZffPGFnZ1dWlraKjtem8HGZfHU1FRhYSGTydy+fft//dd//fznPz937tyKF4p1dHSQyeSAgIAN3ojR19fHZDJpNNoS5/Hm5+djY2MPHDgQGRl59erVy5cvEwiE//iP/9i5c2dVVdV63y1kJOrq6jgcjoWFBQaDyc/PN5UCae/evYuMjNy2bZujo+PS67pNTEzU1tY+evQI/OkKCgr6+uuvuVwu3ML6aRuXxY2NjVgsFo/HFxQUBAQE/O///u+Ks3hkZITH49FoNIOc39zS0kIkEqVS6VLmvufm5urr6+vq6vTdiqGhIQKB8NlnnwmFQvjBzeyBQ+rweLyFhQWDwTDUCuIVGxkZSUlJsbOzs7e3v3jx4grmrvv7+ykUyi9+8YuN/AhrijYui9+8eVNYWAi6k2fPnt2yZUtqauoKrjM/Px8fH48gyBrur1uuoqKiI0eOxMfH/2iZ44/+sQkNDf3ss8/c3NzgcZDmbXx8/NKlSwcOHLC0tAwNDTXmAeJPmJmZyczM3Ldv3/bt25OSklZw0kJmZuYvf/lLoVBoigsENoxh5u4SEhK2bNly9uzZ5f6gRqPJzs52cHC4e/fuetzYEqlUqitXrjg4OGRkZKzgx6VS6b/9278FBATAJRlmrLu7Ozo6etu2bXv37j179qzxDxB/wsLCwp07d9BotIWFRWho6A9NPiuVyu+vz1Or1cHBwT/96U9jY2M34FQq02ViWfzkyZPDhw+fOnXK4P9TZ2dnjx07hkajy8vLl/WD09PTWCz2iy++uHfv3jrdG2RwtbW1LBbLwsICi8Xeu3fPVAaIP0Gr1T59+pRAIFhYWPD5/NbW1u9/5puYmLh27VpcXNyzZ88mJyenpqZ6e3tTU1N/97vf2djY1NbWGuTOTYUpZXFnZyeJRPLz8zOSwmmDg4NCodDd3X1Z5Q0vXbq0ZcsWX1/fVVb1hIyTUqm8d+8egiBgBfEaFj8zBo2NjT4+PqCu2/fXAs3Pz1++fPmbb76xsbFBEIRIJB4+fNjGxgaDwRQXF6/msL7NwGSyeGRkRC6Xe3p6GtXunRcvXtBoNIlEssQ9rPX19X/+85+3bt0Kq1uYpYmJCbCC2MLCIiIiwiwXknd3d0ulUlBVrri4+IPpuOnp6bKyspCQECaT6eXlxePxLl68aJA5dpNjGlmsUCgSExNdXFw2YH/dcj1+/JhIJCYkJPzosEltba29vf2XX36Zk5MDq76Zn9evX0dERGzbts3e3v78+fNmPDE7MDAQHR1tbW3t4OCQmZn50eVAc3Nz09PTxrO92/iZQBZrtdrc3FxHR8ebN2+u942tgEajycnJwWKxn57He/78+f79+//yl7/cuXNnw+4N2jB1dXVsNhv0FvPz880+gyYmJlJSUrZv325nZ5eenj49PQ27F6tkmCxOSkr6/e9/f/78+aV8c1VVFQ6HS0pKnEZFjgAAIABJREFUMvh83Q+Zn58/deoUHo//oXm8trY2LBZra2sLzzM1P/Pz83fv3gUDxEwms6amZpMUXpiZmbl+/To4FCoqKgqeYbpKG5rF+r+ciYmJv//978+dO6f/+g/9Ue3q6vLw8BAIBEa+JGhoaCg4OJhKpb548eKD/1RfX3/o0KGtW7cWFBQs/von3jVkKkZHR1NTU0EN4qioqNevXxv6jjaUUqksKipycnKysLAIDAyE48KrsXFZPDg4eO3ataioqISEhH379v37v//7oUOHIiMjk5OTF29LW2xoaEgqlZJIpA04h3H1Ojs72Ww2n89fvBj+3bt3JBLps88++/rrr48dO3b8+PGYmJjo6OiIiIi0tLRXr14Z8IahVerp6QkNDd2+ffvevXuvXLlixgPEn6DVap88eeLm5oZCoXg8HixSvGIbl8WvXr1iMBh/+ctf/va3v3355Zdbtmz54x//+NVXXx08ePDOnTvf3xy5sLCQnJzs5ORkQmV09KdQ6zdxdHZ2urm5/fa3v/3qq69QKNTf3vvTn/5EIBCqq6sNe8PQitXV1bFYLDBAfP/+fbMfIP60pqYm8DQ8PT1hq16Zjcviubm59vb26urq6urq+vr65ubmurq66urqpqam0dHR739av337tpOTU3Z29rre1drSarW3bt1ycnK6ePEi+MrCwkJPT09jY2N9fX3NIlVVVa2trUustQgZlfn5+YKCAiwWa2FhwWQynz17tkkGiD+tvb1dJpOhUCgcDldUVARLTyyXkdaSf/LkCQaDiY6ONrnqOfPz86dPn3ZyclrzU1AhYzA6OgqKvlpbW0dERMBjtxbr7e2NiYmxsbE5ePBgdna2Gew23EjGmMUdHR2enp4CgWD15+waxPj4eHBwMA6HM2D1Img9dHZ2RkRE2Nra7t+//9y5c6s/9c78jIyMnDlzxs7Obs+ePenp6fARLZ3RZfHExERgYKCbm9vLly8NfS8r9+bNGx8fH29v73U9hQ/aSFVVVUwm08rKikgk3r9/H3b6fsjs7Gx2dvZ3331na2sbGxsL17otkXFlMVio6+TkVFpaauh7Wa26ujoikRgcHGwMDxZaDZVKlZ+fj8FgLC0t+Xx+Q0MDLK3waUql8v79+zgczsbGxt/f3yTWQRmccWVxVlbWoUOHzp8/bwYD/1qttrCw0NnZ+cyZM4a+F2jlJiYm0tPT7e3tbWxsoqOj4QedJVKr1dXV1XQ63crKis1mNzU1GfqOjJ0RZfHTp08RBImOjjabc+/VavWFCxccHR1zc3MNfS/QSnR1dYWHh2/fvh2carE5VxCvRktLi0AgsLS0pFKpDx48MIM+1voxlizu7Oz08fHhcrlGVYZt9RQKRUREBAaDgafbmRatVvvs2TMWi2VtbU0gEO7du2e0W/CN3OvXr0NCQrZt2+bk5LQZKnWsmFFkMaiH6erqaoRl2Favv7+fy+UymUwz+zNjxpRK5Z07d7BYrI2NDY/Hq6+vhyuIV2NwcDAxMfGbb745cODAlStXDP4R3DgZPos1Gg1YkPtBuQZz8vLlSw8Pj5CQECOpgg99wvj4eEpKyt69e7dv3x4TE2OWNYg33tTU1MWLF+3t7W1tbZOTk+Foz/cZOIu1Wm1eXh4Gg7l48aJ5fwZ89OgRDoc7c+YMnII3Zt3d3UFBQdbW1pu5xMQ6WVhYuHXrFjiJFdZ1+z4DZ3FlZSUejw8NDTXyMmyrp9VqMzMzCQQCLCRvnDQaTU1Njbe3t6WlJR6PLykpMe/OgUGo1eqysjI0Go1CocRi8WYra/dphszizs5OOp3OYrFM9Kzy5VIqlYmJiWQyuaKiwtD3Av0TUIPY2dnZ2tqaw+HAYmPrR6vVVlVVkclkFArFYrGamppg1wQwWBYrFIqwsDAymbypNgqPj4/7+fl5eXnBapnGY3h4OC0tDQxlRkVF9fb2GvqOzF9bWxuPxwMfQR4/fgynRnWGymKlUpmSkoJGowsLCzfsRY1EV1cXg8GQyWRDQ0OGvhdI19nZGRYWtn379m+//fby5ctms7bd+PX09Pj7+9vY2Bw5cqSgoEBfZnbTMkAWg/k6Z2fn1NTUzbmpv6qqikQixcfHw5qZBqRSqSoqKhgMBgqFIhKJZWVlcCfCBhsaGkpMTLS1td21a9fVq1c3ZxroGSCLa2tryWRyeHj42NjYxryiEcrOzj58+PCVK1fgsgqDmJ2dzc3NdXJysrGxEQgEcIeuoUxNTaWlpe3evdvGxiYlJWUzZ8JGZ3FfXx+LxWIymZt8X79Wq42PjwdVkODcxfoZHBxsbW394Dd8bGwsLS1t586dO3fujIuLg4urDEupVN6+ffvQoUMWFhbh4eGLx+tVKlVra+vTp083Q0avYxYrlcqenp63b9/qs2Z6ejokJASHw9XU1Kzta5misbExqVT6wezl1NRUZ2fnyMgIDOjVm56eTkxMpNFoi8/n7urqCgsLs7Ky+vbbb69cuaJQKAx4h5BeSUkJOEtbLpe3tbWBL05OTsrl8t27d5vxRjC9dcziN2/eHD9+PCMjA0ySqlSqs2fPOjk53b17d21fyHS9evWKRqP5+vrqN3c1NzdHR0ffvXsXTmWsXm1trYODw+HDh8EJbGq1GqwgRqFQJBKpuLgYDhAZlcrKSjqdjkKhvL296+rqdDrd3NxcbGystbV1TEyM2U+urGMW19TUMJnMjIwM0MUrLCxEo9Hp6elwhmSxqqoqBEHCwsLADH5ra6tQKExOTob9tVVSq9XXrl0D/SyFQjE3Nwd2eFpZWQmFwk21ktKEvHjxQiwWW1lZubm5lZeXazSaJ0+efPvtt0QisbW11dB3t77WMYtLS0s9PT1LSkp0Ol1zczOBQAgKCoJlQb4vLy/v0KFD6enpCwsL4+PjgYGBR48ehbtvV6m3t5fL5drZ2eXm5o6OjoIB4l27diUkJMAVxMasp6cnMjISrHUrKirq7e1ls9n29vZmf4DkOmZxXl6eu7t7W1vbyMgIi8Wi0+lv3rxZ25cwG6dPnz58+HB+fr5Go4mIiOByucPDw4a+KdP26NGj3bt302i0oqKiiIgIS0tLR0fHrKysTb5wyiRMT0+np6fv27fP0dHx4sWLwcHBu3fvTkpKMu//d+uYxRkZGZ6enp2dnXFxcSQS6cWLFzqdbmpqqrGxsa2tDY6HDg4ONjc3g0KaSqUyIiICPKWTJ09SKBQTPXfVSMzPz6ekpKBQKCwWS6fT9+zZ4+3tDUpIz8/Pz87OwoEyIzQ3N9fZ2dnZ2Tk6Ojo9PZ2VlYVGow8cOIAgyPbt22k0mn5OzyytYxanpaVhMJhz5855e3s/ePBgaGjo4cOHcXFxOBzu1KlTcLDi6dOn3t7evr6+2dnZz58/7+npCQgISEhICAkJ8fDw2ORr/lYJHE2AQqEsLCxQKBSdTi8qKmpsbLx169axY8cSEhLq6+vhxJ2xef36tVAoJBKJPB4vLi7u+vXrISEhu3fvRqFQKBTq4MGDZnAM5iesYxYnJyf/9re/dXBwCAoKunPnjlQqxePxIpHozJkzdXV1sGPS29t748aNkJAQEonk7u5+5cqVCxcueHh4bN26FfaLV6m4uHjPnj2o9w4fPuzh4XH48GE7O7tt27ah0eh79+7BFmhs+vr6IiIicDjcgQMHduzYsX///m+//dba2hr8T7S1tU1NTTXjyhVrmcVKpVKhUExOTo6MjLx9+1YkEn322Wdbtmxxd3dnMpnHjx8vLCyE6+o/oFarnz17duHCBV9fXzc3t927d//Lv/zL1q1by8rKxsbGFArF7Ows7MH9KKVSOTs7OzU1NTo6Cg71QaFQNjY29vb2Dg4OeDzew8NDJBLFxsZevHixvLx8cHAQruA2QmNjY21tbZWVleATDJfLdXd3d3Jy2r17t5WVFVjrNjo6OjQ0NDExAZbHGPqW18xqs3hhYWFgYODFixfl5eW5ubmZmZnnzp07fvx4SEjIN99885Of/GTr1q0eHh5xcXFVVVVDQ0NwqdZiKpVqeHi4u7u7pqYmOTnZ29t77969v/jFL37961+7u7ufOnXq6tWrmZmZd+/era2t7erqGh8fN/QtGxGlUjk4OPjixYvHjx/r215SUpJcLj906NCuXbucnJxoNJq/v/+lS5eqq6v7+vpgX9iETE1NPX/+PDs7Ozz8/2PvPIPiSq+8/5ardj/YW7tll71bW05btev11Hrtcbk8yDuzE2Rb8gSNgM4555zD7W4yAqGIhCSQECJJIEQSUUIJEEokIREEKCFAEkLkHLvfD8dq9yp2N9A06P4+TGmg+3Lvuc/93/Oc55zzRPN4vC1btnz99dd6vX7fvn27du1KTk7OysrKy8urrKxsaWl58uTJWtdlL7V4cXHx0aNHDQ0N+fn5O3bs0Ov1YrGYw+EwmUwKhYLD4bZs2fLFF19s2rSJQCCIRCKTyWQwGEJDQ5OSki5cuNDS0vI+52wtLi729PTU19cXFhbGxcXp9XqlUqnRaBQKBY1G++abbz7//PM///nPBAKBTqczmUw+n69QKGw225EjR86dO9fS0vKei3J3d3dDQ0NhYeHu3bv1er1EIuFyuc6xFxQUtHXrViwWS6VSYU5msVh27NiRkZFx+fLl1tbW96Ggdu0yOjra0dFx5cqV7OzsnTt32mw2pVLJZrNJJFJQUFBQUBAWi8VisWQymcFgsFgskUik1WpjY2Ozs7OvXr364MGDNTqP9EaLHzx4UFRUFB4eLpfLWSwWDofDYDBEIpFCoVCpVJAPBoPBZDI5HA6LxaJSqUQiET5GJpP5fL5arU5MTKytrX0PFfnhw4fFxcVRUVFSqZTNZmOxWAwGQyAQSCQSlUplsVhcLpfNZjMYDAaDQaPRqFQqmUzG4XDBwcFgPZ1O9z5br6ysLCoqSqFQsNlsPB4fHBzsHHs0Go3JZDKZTBaLxWKx6HQ6jUYD6wUGBhIIBB6Pp1arDx48eP36dVSR/Y3x8fHGxsbk5GSDwSAUCikUSmBgIBaLhUeDTqfDbQVtodPpVCqVQqEQiUQMBoPFYplMplgsDgsLy8vL6+zsXHORZc+0+P79+4WFhSEhISDBOByORCIxGAwOhwM7dCgUCrVardVqtVqtTqfTarUKhUIul0ulUj6f79RlkBWZTJaQkHDt2rX3ZEfOhw8fFhUVhYaGstlseDO9ZD2lUqlWq3Uv0Gg0SqUSrMfj8dhsNo1GIxAI4BRIpdKDBw/euHHjPWm529XVVVRUFBYWBhIMjygsewqFQplM5jr2tFotWE+pVLqOPQKBEBwcTKFQJBLJgQMHrl69+p7PMPyEiYmJ+vr6o0ePKhQKCoUSHByMx+OpVCqTyeRyuRKJBJ4Op6potVq1Wg1Ph0gk4nK5DAYDXro4HI7BYFit1tzc3M7OztW+Mg9wV4snJiYuXboUHh7OZDLhgmECKJFI1Gq10WhEEMTyAusLLBaL8+dms1mv1ysUCoFAwGQySSQS+IMSieTo0aNdXV0+ud7VYWZmprKyMiwsjMlk4vF4HA5HoVDeZD1XG8K/EQRBEARCGU7rwYtQIpEkJyev733Dpqena2pqIiMjwXp4PB6sJxaLndZzGtDqgtOYMPaUSqVQKATrwftMJBIdPnwY3WNldent7U1PT5fL5RQKBYvFEolEBoPB5/PlcrlOpzObza4PxUuPBmAymbRarVQq5XK5NBoNBgmdTrdYLGfPnl0r6bNuaXF/f39WVpZEIiEQCM4nQS6XGwyGl5T3LTg/YDabtVqtSCRiMBgQu6BSqZGRkXV1detyaXtgYCAnJ0cikThVmMvlyuVyo9H4quy6vr3eYj2xWMxkMolEImhKeHh4fX39Gg2TvZ2BgYFTp07JZDICgeB8h8lkMhh7r30yX2s958d0Op2r9ahUanh4eG1t7Zqb0q4PWltb4+Li6HQ6DocDFRYKhRqNxmw2v1ZYXvt0OB8Qk8mkVCp5PB6VSoXHjcfjpaWlrYkM0Xdr8d27d+Pj4yEoQSKR2Gy2QqEwGo0vyYebOA2HIIhOpxMKhXQ6HY/HEwgEjUZTXl6+zhItHjx4sH//fgaDgcPhyGSy03ovDS8vrAeKDNbD4/FKpbKoqGituABu8uDBg4SEBIiqk0gkFoulUCicHoAX1oNnG8YeWI9AIBAIBJVKVVxcvM6s5+dMT09funTJZDIRiUQCgUClUp0qvJRHw2q1giJzuVwymQyv29jYWP9vLfQOLW5paQkPD4cZMYVCEQgEer3ei8fgTYZDEATyasFB5vF4ubm5U1NTvjXCStHW1hYeHg7+l6v1nNGbpVtPpVKxWCwIIrPZ7JMnT64bQeno6IiMjCSTyXg8nkwmr5z1YOxxOJzs7Ox1Yz0/Z2ZmprCwUCwWY7FYAoHAZDLlcrl3Kvzq/YVBYjQaxWIxpNbg8XiTyeTnzfnepsV3794NDw+HuASDwZDJZCaTyWazLcVSLwFW02q1PB4PQu9sNruwsHBmZsbnplhm7t+/HxkZCeOATqdLpVKTybREHXkJGLU6nY7P55PJZAwGw2az8/Ly1sHLDLYEBY+JRqPB2Fsh6/F4PPA2WCwW2jzIB8zNzZWXlwsEAli+5nK5Go1m6Sr80s0FB1kul0MsFIvFIgjS2tq62lf/Rt6oxY8ePdqxYweFQiEQCAwGQ6VSwRUui6VesprFYjEajQKBABZVhELh2bNn13TzoJ6enl27dkHsxWk98MVWyHpCodBpvfLy8rVuvT179kDaA4PBUCqVyIqNPXCghEIhuAI8Hq+kpAQtCVk55ufnq6urZTIZxJ34fL5zqr0S9xdBEJVKxWQyIRgVGRnpt0u1r9fi/v7+AwcOQDSNRqMpFArntG6FgEcCPBQ8Hq9SqS5fvrxGH4nnz58nJiaCq0Wn031gPZBjPp8P73+lUlldXb12rXfkyBEWi4XH42HsISsjxE5g7PH5fBh7Uqm0srISXcpbIRoaGrRaLeRLcLlcvV6/ojcXnBWVSsVgMCCLf/fu3dAc0d94vRYXFRVxOBxI8ZPJZMjK+HQvYbPZ9Ho9l8slEokkEikkJGQtJrotLCyUl5fTaDQsFguTa2SFpQSwWCxO62Gx2LCwsAcPHqy2MbyhvLycz+cTCAQKhSKVSn1vPSKRaDKZ1nea4GoxMDAQExMDgTs2m63T6XwgLDB+FAoFZGswGIycnBw/jOO9Ros7OjosFgsejycSiSKRCJJLVtpeyIsJo1arhXwjGo124sSJNRc47uzstNlsEAgTCoWIT15jgNN6OBwOrOeHA+7t3L17NywsDARRIBBAjNhn1tPpdDCZpVAoaWlpazrO44fMzs4WFRVBoROdTler1SsUmngV8I4lEgmZTCYQCFqt9tatW6ttj5d5WYtnZmaOHj0K+dIsFss3Ly5XkyEIAlnfRCJRq9W2tLSsqn08Y2Ji4vjx47DitCrWs1gsCoUCUnkMBoMfDri3MDc3l5mZCRMyJpOp0+l886C+ZD1YI1EoFM3NzattknXF/fv3jUYjZMRLJBLEh24K3F+TycTlciF/Ljk52d9aCLysxfX19SqVCgo6INDp9fNgMpn0L3AWR70TCN7BbJFCoezfv38N7f/a2NioVquhegVa0rhvLrPZbDAYvLCYKxA4hgFHIBD279+/hrou3Lx5U6/Xk0gkqI9HPIxOvGRAV0uazWaPrAdRsp07d74n1fk+YHJyMj09nUajQa4UrNd5NLaNRuOrN9dgMLh5c+H+KpVKaCTA4/EqKyv9qjzqb1oMRRbHjh2D9Ws+n+/1DNFoNKpUKpPJFBsbGxsbu23bNovFotFoDAaDO/ayWq0qlYpCoZBIJJVK1d7evqomcpeZmZmsrCwoH+LxeFDQ4abFzGazzWaLjo6OjY2NiYmJi4sLDQ1VqVQqlUqr1bpjN1cDqlQqKpWKwWAMBsNamVjY7fbMzEzIleZyuVBM5P5VgwGjoqJgyMW8IC4uLiIiwmg0mkwmN62nVqthXigWi/2/QGCt0NXVZTQag4ODqVQqJMZ4dHMRBAkLC4uJiXG9udu3b4+JiQkJCXFfjk0mk0AggEW85ORkv/Lz/qbF09PTjx8/joiIAB9eqVR6Ec0xm80wMT906FBxcXFbW1t7e3tzc3NFRUVSUlJUVJTZbH6n4Zw5FWQymclkFhYWronIXXd3d0xMDNT5KBQKj6REp9NB87DW1ta2tjboGZiRkXHs2LGDBw9GRkZCYb47h3LmVICo5efnr4mE2d7e3ujoaGhKB9bz6E1mMBgSEhJu3LjR0tLS1tbW1tbW2tra2tp69+7d6urqnTt3uukdw0wWciqYTOapU6fm5uZW2zZrnoWFhQsXLggEAqip8chNQRDEYDBYrda8vLzbt2/DAwI3t729vbGxMTExUavVunko8FTodDqJREIQxK/etX/T4vn5+crKSqFQiMfjORyOF7km0CohLCzswoULIyMjMzMzdrt9cXFxcXFxbm5ufHy8oqICurS8/ciucU8ikRgbG+v/zbQWFxerqqogOABTMI+sp1Ao8vPzp6am7Hb7wsLCwsICbJIyOTk5ODh45cqVuLg4rVbrpppYrValUgkVRzt37nz27Nlqm+fdXLp0CRqeeGE9k8mk0WhOnjw5Pz/vNCDgcDiGh4fz8vJAr92xHoIgYD0ikRgeHu7/Y8//GR0djY+PJ5FIJBJJKpVCfZ2bN9disWi12tDQ0JaWFtAT15s7OTl54sQJ9x1t16gxm80uLy/3nzDFX7W4s7NzZGTk6NGjsM4oFosRz6N1Op0uIiLi8uXLc3Nzi4uL7e3tZ86cKSkpKS0tra2tnZ2dbW1ttdlsWq32nUe2Wq16vZ5Op5PJZKVS6c/VMgCEwyBrUiQSuW83QKlUFhQUzM3NPX78uLS0tKio6MyZMxcuXIDNsxcWFpqamvbu3WsymdyRY5vNptPp6HQ6rOD5eemnw+GYm5s7duwY5DB4kXwCWnzq1CmHw9HX11daWlpcXFxWVlZWVnbmzJmioqL9+/fDx9w5GuS3QTqqSCRaW+uf/sm9e/f0en1QUBCNRnPn8X/pdoAWt7e3LywsNDQ0FBQUOG9uSUkJ7Cfg/gGtVqtEIiESiVQqNSkpyX9W8P6qxffu3evo6IiOjobiDpVK5WmAwmg0hoSElJaWzs/PLyws1NXV7dixQ6vV6vV6nU4XEhJy/Pjx48ePQ/zBnRsAE20ymczhcIqKivx8qtjb2xsXFwflCRDecd90iIsW19fXGwwGlUplMBg0Gk1kZGR1dTW8265cuWIwGNy0Hky0Ie5/+vRpPw9TPHv2LDY2lkqlOsM7XvjFOTk5Dofj9u3bTgMC7geLXa0HVaBMJjM/P39NhMj8FrvdXlVVBa0nYCXAOy2GNa3U1FSJRGI0Gp031/1gMWC1WtVqNfQ7ttls4O74A3/V4vv379fV1dlsNnDdPU3GgpSJAwcOQHXG3bt34+LiNBqN0QWdTufRirbZbJZKpWQyGRJQ/DxVtq2tzWq1ep3B7qrFRqNRo9GYTCb4R2hoaGVlpcPh6O/vT0xMdMc1hrEuk8nIZDKZTPbD9J2X6OjoCAkJIZPJLBbLU78J+b9afOvWLWhV7N1SuxO5XA7WO3ToENowaClAGyDIThGLxSaTyWu/eGpqKjU1VSwWO7XYi5trsVgMBgOHwyESiTKZ7Nq1a37SqvevWvzgwYPKykqtVgvBdS8CdjqdLiMjAzYtPn/+vFarfcmDM5lMnronzrDd3r17/fl5sNvt9fX1Go2GQCB4F2p3anFDQwOCIDDngheSUqlMSkqanJxcXFy8ePGi2Wx2x4ywRgHNufft2zc4OLjaRnobjY2NOp2OSCR6ESxGXucXq9VqeJl56hS/ZD00s23pjI+PZ2RkMBgML4LFyCt+cVpamkQicd5cL/xiBEGcs0YOh3Pp0iU/qXf/qxY/fPiwpKRELBbjcDg+n+/pPALc3qysLLvdPjExkZ+fr9frvXgGXIGpBCTeR0VF+fPzsLCwUFVVJRQKIW/RU+shb9BiBEHMZrNGozl06NDz588dDkdtbS3iXtwTrEelUrdu3RobG9vf37/aRnob1dXV0Gufx+NBe2KPrOeqxYODg9euXaupqbl27dqNGzeuXLly7NgxBEE8yteG5x/GXmhoKLp8txSGhoYOHDgAkwyFQuGFGwtafOfOnbm5uZqamtTU1JMnT+bk5Jw6dSo1NXXbtm1eJOMLBAKooigrK/OT5bu/anFXV1d2djaUJ0Lds3da7HA4hoeHT5w44Z0/4gpU9IJvgiCIP8+y5+fny8rKIIdcIBB4cbFv0WKtVnvo0CHYmKCxsRFxT1ZgjZRGowUFBUVHR/f29q62kd5GaWkph8PB4XBCodDTsYe45FHY7fb5+fnJ/8v58+cRBPGoig96acLeEDqdzs9nFX5Of38/9KCgUqnQG9Ojm+vUYljAn56eHhsbGx8fn5iYmJ6e7u3tTU5OVqvVHh3TarWKRCLYZz0/P99Pumj9TYvT09Ohd4YXSRSuWjwyMpKTk2MwGJZFi2EfX4PB4M++ydzcXGFhIYFAIBKJkAbgKe/UYshLu3HjBuKeXwypFDQaDYPBREdHd3d3r7aR3kZ+fj600YAUlKX4xQ8fPkxJSTly5EjKC3bt2uWm0ZxAKgVUfKhUKlSLl8LTp0/DwsKgymOJWmy32wcHB7u7ux8/fvzkyZO+vr7bt2/v37/f/fxiwGq1isVi6GGfm5vrJ3kBf9Pi3NxcHo8Hz4On8XXXGMXMzExpaalOp1u6FoNvQiKRbDabn/vFZ8+ehZZGAoHAiwDWW7RYpVIlJiaOjY3Z7fbq6mo348WufnFUVJSf+8Vnzpzh8Xh4PN67fkCuWtzU1KTRaGQymeYFHlUtAq5+sdFoRLV4KTx//hxSjCgUCjTy9vReONfupqenCwsLIyMjd70gJibGZrN5kUoBfjGNRissLPQLXQLmAAAgAElEQVQvv/jhw4fl5eUymQzixZ7G7CCPIiUlBRSztrYWfuKssoMSD/eLx5AX1agQs4uJifHneDEknEGpwtLjxZCp7TSaRqPJzs6en58fHR3NyspyU4uhjpxKpQYHB2/fvt3Pyz1qamrkcjlYb4nx4tu3b8OuwGYXPDoagiBQsg9jLyIiwp/nZP7PyMhIUlIShUIhk8lyudyLe+G6dnfs2DGhUAhiotPpQGQ8PSaCIFAJTafTz5w541/xYsij0Ol03hXdQVHT9u3bGxsbHQ7H0NDQqVOnEATRaDQ6nU6r1ZpMpu3bt+/evTsyMtLNG4C8aNhGJpMPHDjgz3uS2u32hoYGnU639DyK2tparVarUCj0er1ardbr9ceOHXv8+LHD4WhsbAwJCXEzv9hisTjb3R04cMDPOwQ1NjZCVyDICFxiThsYUOeCF2s7SqWSTCaTSKT4+Hh/9gP8n/Hx8czMTJg1SiQSr/MoIKctIyMDepZ5ekNdD+jsACUQCKqrq/0rj+L+/fv19fXQtpjJZHqX46nX65OTk8EFGx4eLi8v37t3765du3bv3n3ixIkHDx7cv3//0KFD7oSSIZ0Ltg5kMBiZmZl+Xq1w584dyM4G63mRXwxtN9rb2/fv379nzx74b0FBAThlvb29KSkpbkbh4d6JxWISicRgMI4fP+7PGYGOF02f4Ww1Go13tR5Qd3fv3j0wXUJCwv79++G/MTExyIsWM+5Yz5nbTqPRUlNT/Ty33c+ZmZk5ffo0j8eDlW2v84uhZ86yaLFOp2Oz2SQSSaPRNDQ0+Fd+8b1792CDu6U0BoKmdkePHgU/zuFwjI6OPnv2bHR0FKrI6+rqQkJC3ClYtFqtBoMBdtXm8/kVFRV+EtN5E319ffHx8bBbtlwu91SLFQrF6dOn4RqnpqYmJiZgmdhut4+Pj9++fTstLc3N6ATi0ncUj8eLRKKzZ8/6yerEmxgeHt69ezc0BpLL5Z52ajWZTGq1Ojc3F442OTk5MTEBSRQzMzOjo6Pl5eWISxT+7bj6TdCywM+t5+fY7fYbN27I5XLYqtzTGBRocVhY2L179+bm5o4fP75ELYZuLZAUEBUV5T/b3/ytH8XMzEx2djasHXuXWoS8WMTbt2/f1atX79+/PzIyMjY29uTJk5aWlgsXLuzfv9/NjgrOJAoSiaTX6/3HXm9idnY2Ly8PUim8SGvTaDRHjx5tamrq6Ojo7Ozs6Ojo6Oi4c+dOQ0NDVlYWGNb9tVCn9YKDgxEE6ezsXG3zvJucnBwWiwXLFZ6OPSg1SkpKamlpaW9v73Dh7t27bW1tOTk5UG3lztHAb4IMRaVSeffu3dW2zZrn8ePHNpsNUinUarWnWmwwGGw227lz55qamg4dOqTRaNz/+msPCEkUZDI5PT3df4Kff+vTNjs7W1tbq1AoYHNyL8IUAMSODQZDVFRUenp6dnb23r17oWbR/eYsyIsSXgjY+Y+93oTdbgfrwY4eXoQpwO2FdxUA/+tpcZGr9bBYbHx8vJ8Hi4G6ujq1Wu0M8ngx9l41IPzEi+U7KICGoju/anG7RhkfH09JSaHT6c5t27zIbHN/Xvj240ABNDR7qKys9JMAhcNVi6empgYHB2NiYpzbPno6VXQCVnPt3+FRATQEKDgcDplM5vF4Z8+e9fMABfD06dM9e/ZgsVin9Tw1mvEV3JxGvGQ9o9HIZrNhflNWVrYmWtsMDg7u2rULZkLejb3XGtCLN5kzQMFkMktLS9EAxdKx2+3Xrl2TSCQYDIbBYHi3exZIindZE05cAxTh4eH37t1bbdv8jZf3WDpx4gSkVXrXGeAlvEgqcmZQQPdOg8GwVnaDnp+fz8/Ph30zl8V6XuBs/UyhUIKDgy0Wy5oIUACnTp1isVjO/kq+tx4A1sPj8Uql0v+DY2uFJ0+e2Gw252Z3S5RU74AXLawiksnkzMxMv5pwv6zFHR0dJpMJj8eTSCTf7w+IvIh1QicRGo2Wnp6+hraCbm9vt1qtOByORCJ5Ub64LNbT6/VMJhNS648dO+bnGRSudHZ2WiwW2EAACvB8PPYgUgz7PFEolJSUlDU09vwc6NbG4XCwWCydTvc6BLrE+wvpMbC3bH19vf8EKByvarHD4SgoKIBVFGeCkS/3RUdeJGMRiUSbzfbw4cNVs43nzM/Pl5aWMhgMPB4P1rPZbL4xHfJC96FPNgaDCQ0NXXPrTmVlZeC2OPds96X1zGazRCIhkUgEAsFkMqFO8fLy7Nmzbdu24fF453aavpRjcFPYbDaU22VnZ/vbSsBrtPjp06eRkZGQEgBVZL55JGB+DdEcEonE4XDOnj3rJyUx7vPkyZMdO3bADqRe7KG5ROvBXl7QtLusrGxNxNld6e/v3759OxS8cblc2OjMZ9aDsQeR4rKyMr9ymtYBi4uL1dXVIpHImfqJ+GriCC9aoVBIIpHweHxYWJgfOnmv0WKHw1FTUyOVSiFSIRQKvd4Q2iNjWa1WjUYDe9uQyeS1kgDwEna7/fr161KpFEJj3jVY8Np60GEHh8Pt3bt3jXZRuH79ukqlgp16fTn2tFot1IYRicTt27evxbHn/4yNjR0+fJhMJuPxeJj6eJ0g4NH9RRBEIpFAZhGXy7106ZIfOnmv1+Lp6en8/HxoFQSxdmQlg3cWiwV62UCojkAghIeHd3R0rJJNlsrk5GRRURGLxcJgMBQKxQfWAymByBK89v1n5xhPmZqaKi4uhvayZDJZLBabzeaVth4UYsHYs1qta9d6/k9PTw9EKqDE14syS0/vL4IgUqkU1mMZDMaJEyf8s9HY67XY4XCMjo5mZGTAKhDIMXgoy241VykhEokkEslsNjc3N6+GNZaNsbGx7Oxs6EFKpVJhaxmbzbYS1oPCJEhiw+PxZrN5rW+XOT4+np2dDUmgZDLZ2Thw2a0HayEajYbNZhOJRDwer9fr17r1/J/Ozs7Q0FDwG5hM5gp5xyAsJpNJJpM5hTg5OdlvOz29UYsdDsfQ0NCRI0dAUEgkEp/P1+v1y7iUB8ZCEEShUDAYDHgYdDrd9evXfW6H5WdkZCQlJYVMJsPcgs/nwz54y2s9s9msUChgB2UsFqvRaPxn/66lMDo6mpqaCp4+jL2VsB7iMvawWKxSqbxy5cpqX/p7QXNzs9FoxGKxEKyQy+Uw+1kuRYahYjAYhEIhCDGFQtm/f39fX99qX/obeZsWOxyO/v7+5ORkCFZApYpKpTKbzUt38cBYRqNRJBKBschksslkqq6uXnMrTm+iv7//6NGjTCYzODiYSCSyWCzo37pc1jMYDBKJhEajwd0xmUxVVVXrxnoDAwNpaWkCgQCLxUI1I1hviU8sqDCMPYlEQqVSCQQCOAEXL15cN9bzf2CzY1jeoFAoIpHI6eot/f5aLBaNRsPlckkkEgaDYbPZ+/fv9/MdFd6hxQ6HY2ho6PTp0wqFAl5iNBpNKBRqNBqv32PwLYPBoFAoOBwOGItOp+/ataulpWWdPQzDw8OFhYVQcYTH46lUqtN6NpvNUy/POc7AetA7CYPBEAiEuLi4W7durT/rlZSUKJXKoKCg1449TzsbOFVYqVRCYScEkWJjY5uamtASOx/T0dGxe/duGo2GxWJJJBKLxZLL5VAk5YW2WK1W6Cuv1WrFYjGUXAcGBopEopycHD9v4e1wR4sdDsfMzExNTU1ISAgGgwGrOZ8KCOSBrLzp2YCfg6UQBDEYDHK5nM1mQ3fdrVu3crncjIwMZ3e3dcbMzMy1a9egoyYWiyUSiXQ6XSQSvWq9NymI03qgwnK5nMPhQOJXcHAwm80+evSon+/c4TWzs7NXr14NCQkhEAiQKegce5Av+JaxZ3mBzWZzWk+pVHK5XLBeUFAQn89PSUlZr9bzf/r7+0+cOCESicBZIZPJbDZbJpNBUz3njXvL0+EcA6DCIpGIwWBAygQOhzMYDJcuXfKr+ro34ZYWOxwOu93e3t6enJys0Wicikyn0/l8vlQqVavVBoMBWn6A+cBAYEdoT6HT6ZRKpVgsBhUmEAhbt25lMBjR0dHnz5/3t7zrZaezszM1NVWj0eBwOAwGA4rM4/FcreccfK9aT6vVKpVKiUTiqsI0Gi06OvrcuXPr3nr3799PTU3V6/VYLNb5PnNn7CEvurgpFAqxWAzWIxKJQUFBNBotMjKyoqLCP1fV3x8mJycvXboUFxfH4XCCg4NBkVksllAoVCgUsBOF6/11grxoQqJWq+VyuUAggHpdHA4XHBwsk8kOHz58586dtbJ84q4WA+Pj442NjUePHlWpVFu3bgXDgShzOByBQCAWi2UymUwmUygUcrlcJpNJJBKhUMjn81ksFpVKJRKJOBxu69atVCo1IiKitLS0t7d3rRhriUxMTNy6dSstLU2pVGIwmODgYMiipdFoYD2RSOS0HvwDrCcQCJhMJogIDocLCgqC1qvFxcXd3d1+sivBSjMxMdHU1JSWlqbRaIKCgsCNch17IpFIKpXKZDKVSqVSqUB8nWPP1XoUCiUiIuL06dM9PT1+mGf6HmK32/v6+s6fP79z504GgxEUFARvXDKZzGQy+Xy+UCiUSCRyuVwulyuVSrlcLpVKRSKRUCjkcrl0Oh0qm7FYbGBgoEQiSUxMvHHjxujo6GpfmQd4psXAxMREfX19enr6tm3bBAJBcHBwUFAQLB9BtR6JRKJQKBQKBUqZYW0Eg8Fs3bqVRCIZDIb4+PiSkpL380mYnJy8efNmZmZmTEyMSCQKDg4ODAx0tR6ZTIadpV6yXlBQEHRz3rdvX2lpaXd393tovampqaampuPHj8fGxopEIiwW+9LYo1KpGAzmm2++gfcc5Plhsdhvv/2WQCBotdr4+Hh4h62z2Pr6oK+v79y5c4mJiQiC0Gi0wMBAeOni8XjIdfn666+3bNkCIgOPBnjBgYGBXC43IiLi2LFj169fX1sqDHijxcDMzExPT8/169fz8/MTEhKMRiO8owgEQmBgYFBQEPwXVqsUCkVkZGRaWtr58+dbW1sHBwffE2/uTUxPTz9+/PjGjRsFBQUHDhwA60FGLbzbwIAUCkUgECgUiqioqNTU1HPnzoH13pOZxJuYnZ19/PhxbW3t6dOnDxw4YDKZhEIhj8ej0WjffvvtBx988MMf/vD3v/89g8EAZyoyMvLYsWNnz55tbm4eGBh4z8ee/zM6OtrR0XHx4sWMjIzY2Fi5XA7xpc8///zXv/71hg0btmzZQiaTORyOWCzW6/V79+7Nzc29cuXKw4cP1+6GWN5rsZPFxcWRkZGOjo76+vra2trKyspzLzh//nxNTU1DQ8Pt27d7enr8fM+6VcFpvYaGhhs3blRVVZ0/f95pwJqamvr6+lu3bnV3d6PWexW73T48PNzZ2dnQ0NDU1HTmzBkKhbJlyxaJRPLHP/4xLi6uqamppaUFtd4aZWZmBnYFampqOnr06B//+MfNmzdv2rRp06ZNBw8ebGpqampqunPnzsDAwDqYIy6DFqOg+AmlpaVUKrWiomJwcDA6OloikfT09Kz2SaEsAyMjI7CCV1tba7PZAgICIiMj/baCzjtQLUZZJ9TW1jIYjISEBAgEP3jwQCQShYSEPH/+fLVPDWVJjI2N7dmzh8Fg1NfXOxyO5uZmBoPx6aefHj58eD1lEKFajLIeuH//vlAoVKvVAwMDzh9evHiRSCQeOHBgTaSXoryWubm5jIyM4ODgU6dOQSDCbrefOXPm66+/3rRpU0lJyWqf4LKBajHKmmdkZCQiIoLJZLa3t7v+fH5+PiMjA4vFnj59+j1f7Vy71NTUEAiEffv2uS7KTU1NHT169JNPPiESieAsrwNQLUZZ2ywsLKSmpgYFBV26dOnV305NTUVHR5PJ5IaGBp+fGspSuX//PmzI8GqgaWBgICIiIiAgQKFQ+GFjeC9AtRhlbXP+/HkCgZCSkvKmlfSenh65XL5untj3h8HBQZvNxuVy39RB9/79+xKJZMOGDXv27FkHxZOoFqOsYVpaWthsdmho6NtT1mpra+l0emxs7DpbeV/HzMzMJCUl4XC48+fPvyW+dPnyZRwO9+mnn2ZlZa314h1Ui1HWKv39/QaDgc/nv7Or1OLiYl5eHgaDyczMXOtPrP8wNjZWVVV14MCBmJiY/fv3l5eXL+O2XhUVFcHBwWlpaW+/X/Pz8ydPnvz000+//fbb6urq5frrqwKqxShrksnJyfj4eCKR6GYgeHZ2NiEhgUAgvDasjOIpHR0dOp1u8+bNn3322RdffPGLX/ziRz/6kdFo7O/vX/rBb9++TaFQtm3b5k7kYXx8fNeuXQEBAVwud+1uzOZAtRhlLQJ+LuQ5uf+tZ8+eGY1GHo/3UroFihdUVFTQ6fSDBw/evn377t27ubm5n3zyyQ9+8IPw8PAlBoL6+/tVKpVEInE/vt/d3a3X6z/66KPQ0NBleRmsCqgWo6w9amtryWTy7t27PQ04tLa2stlss9ns/53F/ZmFhYXBwcFnz565dt/Pzc39p3/6pw8//LCxsdHrI09NTe3atYtCoXiaqXbz5k0qlbphw4YjR46s0Xp3VItR1hgPHz6ErolDQ0NefL2iogKHwyUlJc3MzCz7ub3PXLhw4Z//+Z9/9atfeZ0+aLfbT58+HRgYWFBQ4MV3y8vL//KXv/zxj38sLy/37gRWF1SLUdYSw8PD27Zto9FoXscZFhcXU1NT8Xj8eirZ8gdOnz79wx/+MDAw0OseIHV1dXg83us6ydnZ2SNHjmzYsIFCody8edO7c1hFUC1GWTPMzc2lpaVhMJiKioqlHGdsbCwqKopCoTQ1NS3Xub3nLCwshIWF/fjHP05ISPCuJenjx495PJ7BYFhK/5DBwcGIiIiPPvpIpVKtubZQqBaj+IjFxcXBwcHHjx975/XY7faLFy8SCITExMSln0xXV5dcLlepVB7tdDc6OtrV1dXU1NTR0bE++jQuF+Xl5R988AEWi/WuoGZiYiIyMpLNZre1tS3xTO7du8fn8z/66KM9e/Z41zloZGTk+fPnvg9hoVqM4iMqKiowGMzvf//7jIwML1yn5uZmLpdrNpuXqzXX9evXKRTKrl273Bn5k5OTFRUVZrP5yy+//Oyzzz7++OMtW7ZkZWXNzs4uy8msadrb2zdt2vRv//ZvZ8+e9eLrdrs9LS3tTVXsXlBTUxMcHPw///M/p06d8mh1d3R09PTp0zQajcvl3rp1a1lOxn1QLUbxBT09PXg8/rvf/e53vvOdkJAQT/MfBgYGEATh8XiPHj1arlOy2+35+fnBwcEnT55854cbGhqCgoIkEsnBgwfT0tKio6N/97vf/fKXv8zOzn7Pdwlpa2vbunXrL3/5y4yMDO8aMFVVVQUHB2dkZCxXGc7i4uLJkyc///zzwMDAy5cvu3NWExMTt2/fNhqNH3744Xe/+90PPvjA93noqBajrDjT09NxcXFUKlWn0/3Hf/xHSEiIR+7k5OTkgQMHcDjc1atXl/fEZmdn4+PjMRhMbW3t2z/Z3d197tw514DGqVOnvv/97//lL39ZxtfDmuPevXsEAuFXv/pVTk6Od0d4+PAhjUaLiooaGxtbxhObmJjYtWvXH/7wB4FA4E4ByLlz57788ksqlZqRkUGhUH7zm9/4vooP1WKUFae4uPjjjz8+dOhQVVXVhx9+aLFY3NfixcXF/Px8PB6fkZGxEuf25MkT2Gywq6vrLR971bdqbm7+2c9+9sEHH9TV1a3Eifk/d+/e5XA4H3/8sdc5ZIODg0ajUSwWr0Tbpp6eHrVaDTuAvL04e3Fxsb6+Pisrq7u7e3Z2FkGQ//qv/6qqqlr2U3o7qBajrCxdXV0YDIbNZg8MDFRXV3/wwQceaXFtbS2NRtu2bdvKraW0tLRwOJywsDCPen2VlZX9y7/8C5lM7uvrW6ET81vsdntbWxsej//Zz3528ODBkZGRoaGhwcHBgYGBwcHByclJd8ICc3NzCQkJeDx+5dqZNjQ0kMnkjz76KDk5+S0FIHa73bkMOzk5qdFofvWrX6FajLKumJmZ2bZt2+bNm2tqahwOx7lz5375y1+6r8WPHz9WKBRyuXyl9e78+fPBwcFHjx59S/B3fn5+ampqYmLi+fPnjY2NarX6z3/+8xotK1giU1NTERER/+///b/vfe97VCpVLpdzOBwOh0On06VSaWlpqTsvzpKSksDAwJVu819eXr558+bNmzefOXPGncj+xMQEqsUo65CqqqqNGzdu374d/I6Kigr3tXh0dDQ6OppOpy+lptZNFhYWMjMzg4ODKysr3/SZrq6u7du3GwwGBoPx29/+dtOmTUVFRSt9Yv7J9PT08ePHt27d+vXXX3/77bdff/31V1999dVXX23evJlEIhUWFr7z/jY2NhIIhISEBNfdOlaC2dnZpKSkTz75hMFguJMagWoxyjqkv79fJpPx+fynT5/CTyorKz/44IOwsLB3fndxcTEtLQ2LxfpM74aGhqKiohgMRmdn52s/cP/+falUisPhgoODv/zyy2+++Uar1dbX17+fuzfZ7fbFxcX5+fmZV3hn2nVPT49EItFoNL7p49Pf3x8aGhoQEKDVat/ZXhXVYpT1xtTU1M6dO3/3u9+lp6fPzMxMTExMTEyUlJT853/+p8lkGh4efnsCU2VlJYFAOHTokC8zxh49eiQWi1/awNQVp+wODg5mZmb+5je/2bRpkw/c9vUE7HpFp9N92S2vo6ODx+NBAcjo6OhbPolqMcp6o7Oz85NPPvnhD38okUgMBoNWq9XpdBgM5gc/+EFAQIBUKi0uLn7T/LSjo4PNZhuNxmXsTe4mdXV1OBwuISHhnbPsxcXFuLi4H/3oR2FhYWjFh5vMz88fP348MDDw/PnzPv7T1dXVQUFBGzduzMvLe4sfgGoxynrj0aNHUVFRWCwWg8EEBQVhMBgsFvvxxx//wz/8wy9+8Yuvvvrq8OHDr/VQBgcHYbeOO3fu+P60FxYWiouLg4ODi4uL3/nhvLy8n/zkJ3K5HH123KSyshKDwaSmpvp+d5WFhYWsrKwvvvgCh8Ndu3btTR+bmprS6XT//d//DavNvgTVYpQVYX5+fmxsbPAFQ0NDo6Oj+fn5v/jFL3Q63bNnz6ampl4NLC4sLOzbt49AIPjeK3EyNTW1b98+PB7vDD7Mzs729PS81PL4+fPnPB7v+9///oEDB97z0js36ezsZLFYNpttecs63GdoaGjnzp0BAQE8Hu9NBSBzc3MGg+HXv/719evXfXx6qBaj+I5z5879+Mc/NhgMbxKv0tJSDAazQmUd7vP8+XOtVsvj8Z48eeJwOKamplJSUrhc7pEjR2pqam7cuHHx4kWDwfDTn/6UQCDcvXt3dc92TTA4OGg2m7lc7ttralaanp4epVL50UcfhYWFuTaE6+3tLSoqysrKSklJ2bhx4w9+8AOTyXTixIni4mKf9XtDtRjFd1y+fHnDhg0RERGvDbA2NDTg8fiYmJi3r674hrt379JotPDwcKhcuHTpEpVK/d3vfrdx48aNGzd+9tlnmzZtCgkJQbdrcofp6WmoNb9y5cpqn4ujvr6eSqV++umnKSkpzjzoK1euEAiEDz/88Le//e3Pf/7zf/3Xf/3ggw8+/PBDEonkMwcZ1WIU3zE4OHjx4sW2trZX/eKnT59KpVKZTLYS5bDeUV1dHRwcnJ6eDmf79OnTnJycgwcP7tu378iRI1euXEGX7NykqKgoMDDwxIkT/rAJ9+LiYlFR0ebNm7/88suKigq4uU+ePCkpKUlLS0tPTz958mRubu7x48fT0tJKS0t9th0XqsUoqw+U55HJZE93OVtRFhYW0tLSvv3221UMXq8DmpqaSCTStm3bvOtbvRJMTEwcPHjw448/ptPpt2/fXu3T+SuoFqOsPidOnAgODs7Pz/e3uonx8fHw8HA6nX7v3r3VPpc1SW9vr1QqlUgkHvXs9wH9/f02my0gIMBsNjtrkVYXVItRVpkrV65gMJgDBw6sdDmsd/T29goEAp1O591Wp+8zUMXub9MdJ9AT6uOPP967d+9qpXa4gmoxymrS1dXF4XCMRqPPonJeUF9fHxwcHB8f77oFPcrbWVxczMzMhO4//pnzt7i4WFlZuWXLlo0bN+bm5q76zUW1GGXVGBsbQxCEzWa3trau9rm8g9zc3G+++aa4uNjfoih+y6VLl3A43N69e9/SrHLVgd1sv/jiCwKB4PuE4pdAtRhl1UhKSsJgMBcuXFjtE3k3MzMzu3fvJhKJvt8GbS0CZR1Go3Epmzr7huHh4djY2ICAAJlM9uDBg1U8E1SLUVYH2Io0PT191eeGbtLf36/VasVi8Zrb7N3H9Pf3IwjC4XCWvqmzb4AOfAEBAdu2bXtTWygfgGoxyirQ3t5Op9MjIiL8oazDfVpaWigUip9Uo/gnU1NTBw8exGKxFRUVq30uHlBbW0skEr/44ovMzMzVSoJGtRjF1wwMDKhUKqlU6j9lHe5z9uxZDAaTmZm5Vtx5HwOdlZKTk9dWIczCwkJubu6f//znoKAg3+8ADaBajOJTFhYWduzYQSKR3rn1sn8yNzd35MiRoKAgtADkVZqamqhU6rJv6uwbRkZG4uPjP/roIxaL1dLS4vsTQLUYxafk5eXhcLi8vLy1m5AwPDxstVpZLBbajMKV7u5utVrtV1XsnvLkyRO9Xh8QEIAgyDt3AFl2UC1G8R03btwgEAjx8fH+nOfkDp2dnTwez39KtladkZGRmJgYEon0ltbAa4KWlhYej/fJJ58cOnTIx2EWVItRfERvb69QKDQYDL7Z5Wylqa6uJhKJhw4d8s9yQR+TnZ2NwWDy8/Pfudmdn2O328+dO/f1119v3ry5sLDQl38a1WIUXzA5ORkWFsZkMtdKntM7gX0ioK5stc9llampqcHj8fHx8Wtrve5NTE9Pp6WlBQQEkEikuro6n9cXNbcAACAASURBVP1dVItRVpyFhYWUlBQCgXD27NnVPpflZGxsbPv27XQ6fY2uQy4L7e3tQqFQr9f7PsC6cgwNDUVHRwcEBKjV6kePHjl/vri4ODc3t0K+P6rFKCvO+fPnMRhMSkqKP7SvXV4ePXqkVCrlcvnaXbBaCgMDAzabjcViNTc3r/a5LDOdnZ0ymWzDhg3bt293ppN3dXWlpaVVVlauRIcNVItRlg273T45OTk0NOTcLsHhcLS3tzMYjNDQ0PHx8VU8t5Wjvr6eRCLFxMS4XuD09PTAwMBaX6J0ZX5+fmRkZGxszJkAs7CwkJycjMViL168uLrnthLY7fZr164FBwd/9tlnzk2/Ll269Nlnn+l0upUYzKgWoywbMzMzFRUVR44ccdb19/f36/V6sVi8jt1Gu91++vTpoKCg9PR05w/r6+v37t27nppXPHny5OjRo+Xl5c4il/LychwOtyqbOvuG+fn5goKC//3f/3XuJ1BVVbVhwwbnRojLC6rFKMvG6OhofHy8RqPp7Ox0OBxTU1N79uwhEAj+sMvZijI1NbV//34ikej0ECsqKlgs1vnz51f3xJaR5uZmiUTiLBFubm6m0WhhYWEjIyOrfWoryMTEREJCQkBAgEAg6O7ubm5u3rJlC5PJfNM20ksB1WKUZWNgYCA6OtpisUB3roKCAgwGc+rUqbVb1uE+T58+RRCEx+NB/8/r168TicSCgoLVPq9lo7a2lsPhnDlzxuFwPHnyRKPRSCSS7u7u1T6vFcFut8/Pz8NbB1odbdiwITIysqamhsvl4vH4lWiwiWoxyrLR19dnNBpjYmIcDkdDQwOZTI6NjV2vE9hXaW1tZbFYFotlamqqubk5ODg4KytrtU9q2aiurqZQKDdv3lxYWNi/fz8Wi71x48Zqn9RKMTQ0dPr06UOHDl25cmV6evrevXtcLnfjxo16vZ7NZgcFBa1E5yNUi1GWjUePHgmFwj179jx//lwul2u1WuhAODEx8ejRo1XsRrhyTE9P9/b29vf3QxS1urqaRCKlpqZCI7q0tLTVPsFlo7y8PDAw8N69eyUlJVgstri42OFwzM/P9/X1PXr0aJ0VvDx+/DgsLOzTTz/dtGlTVFRUSUlJcnLyli1bPvnkk40bN3799dcrUQaCajHKsnH37l02mx0eHn7kyBGBQNDU1DQyMnLt2jWbzaZUKhsaGlb7BJef8fHxzMxMuVx+5MiRhw8fTkxMnDhxQiwWHzt2TK1Wp6SkrJv4DOxsUlJSIhQKk5KSJicne3t7MzIyBAJBQkLC8PDwap/gcjI/P9/U1LRv3z4Gg/H555//6U9/YjAYW7duDQgICAgI2Lhx4/Hjx5f9j6JajLJsdHd3MxiML774QqVSpaamVlRUaDQaFoulUqlSUlLWZeuGhYWFhoaGuLg4sVjMZrN37dp14cKFnTt3fvPNN5s2bcrIyFjrNcFO8vPzAwICuFyuxWKprq5OSkricrl8Pj8sLKyqqmp9VNy9xNzc3J07d3JycgwGw1dfffXZZ5+BFv/hD384ePDgsv85VItRlsTi4uLCwsLs7OzMzMydO3c2b978ne98509/+pNEIlGr1Tt27Dhz5sw6c5peS1dXV0ZGhslkAlH+6U9/+o//+I87d+4cGRmZn59fWFhYow4y3N/p6enk5OTvfe97P/nJT5hMplQqtdlsx44de0861Q0NDV29ejUxMZHFYn3++ecBAQHR0dHT09MzMzOzs7MLCwvLUvqBajGKx8zPz4+Pj/f397e2tl69erWysrK4uPjUqVNhYWH//u///r3vfe9Pf/qTWq3Oy8vr6+tbZ5HE17KwsDAxMTE4OFhdXR0WFkYkEj/44IO///u/37x589GjRy9cuFBdXV1bW3v//v2hoaGpqSn/3BfZyfT09PDwcFdXV0NDQ3V19aVLlzIzM3E43N/93d/9/Oc/J5PJFouloqLi+fPn4+Pj70NP/ZmZmZGRkc7OzszMTL1e/80337BYrIyMjKysrIKCgsrKyitXrjQ1NT158mRsbMzrKQKqxSjuMjc3Nzw8/ODBg/PnzycmJoaFhen1eplMJhQK2Ww2mUz+6quvPvroo40bNzIYDIPBEBkZGRcXl5aWdvny5Z6envW3L9Hs7OzQ0NC9e/fKysoSEhLCw8MtFovJZJJKpYGBgX/4wx8+/vhjLBbL5/NFIpFcLjeZTDExMRkZGVevXn38+LG/NVyfnJx8/vz5zZs3c3Jydu7ciSCIUqkUi8UCgYBIJH722WcbNmzYunWrSCQyGo0mk8lms+3duzc/P7+lpWWdFRkC4+PjfX19tbW1x48f3759u81mA5tQqdTg4GAikUgikRgMhkAggFmgzWbbv39/cXFxe3v74OCgp6KMajHKu4Hl8jNnzsTFxen1ekixJJPJlBdQqVQymQw/YTAYdDqdSqVSKBQikUihUEQikclkSkhIuHHjxtDQ0GpfzTIwOzvb09Nz+vTpmJgYnU7HZrOJRCJcPpVKpdFoTCaTwWCQSCQymQymAIhEIpVKFYvFCIIkJiY2Njb6wytqfHy8tbU1NTU1PDxcLpfT6XTn5cAVUSgUMplMp9OZTCaNRnP+hEgkMhgMpVIZFhaWk5Pz4MGD9aHIo6OjN2/ePHLkSEhIiFQqpVKpBALB9f4676nrzQWDsFgsjUYTGRl5+vTpnp4e9xUZ1WKUt7GwsNDX13f27NmIiAgOh4PH40kkEgxBBoPB4/FEIpFYLJbJZEqlUqVSqVQquVwuFotFIhGHwwFRhjFKIpEg421NK/Lc3Fxvb29RUZHVamUymfBOAsFlMBjgAovFYrlcrlKp1Gq1UqmUSqVisRhmD87HmEQikUgkiURy8ODBmzdvrpYij4+Pt7W1paSkqFQqCoXiqjgsFksgEIjFYqlU6ry5cDkikUggEDCZTKco4/F4Go1mMplAkV0bkqwtRkZGbt26dfDgQalUSiKRnO8kGo3mNAiMdgBGu1gs5vP5LxmEzWZbrVZQZHciOagWo7yR8fHxysrK8PBwDodDIBDAyWUymQKBQKlU6vV68wsQBLG8AEEQBEHMZrPJZNLr9QqFgs/nMxgMUGQymSwUCvfu3dvc3LzmykCGh4fLy8tBhXE4HBiExWIJhUKVSmUwGF41iKs1TCaTVquVy+U8Hs/VIBKJJDEx8e7duz6OI0PXMYVC4TwTGo3G5XIlEolWq4VAxEs3F64ILsdgMED1HZvNplKpJBIJj8dTqVSDwVBQULDmdgxYXFzs7OxMSkoSi8VOg9DpdC6XK5PJXjKI6/113nSDwaBWq2Hx1mkQBoNhsVjKy8vfuYKNajHK6+nv78/MzBQKhXg8HmbWLBZLJpOB4sBYtFqtL0mw63MLv4XBCh2CmEwmjHIikajVaisqKtbQqOvp6Tl8+DDEZ8AgHA5HLpcbjUaz2QzX6zTIq9Zw/YDZbNbpdEKhEBQZvFEEQWpqanwzx5+dna2rq4uIiKDRaAQCgUQi0el0Pp+v0WjefnNfe3+NRqNKpeLxeFQqlUgkggDt3bu3o6NjrWSPTE1NVVdXWywW5+SATqcLhUKtVgs39yWDvHqLnTcXDKJUKjkcDkSlcDgcl8tNSkp6e8k4qsUoL2O32zs6Onbv3k2n02FcslgsEJ3XjsW34/p5vV4vkUggkIrFYrlcblpaWl9f32pf8TuYn5+/devWtm3bwNkhk8lsNluhUJhMpiUaRKfTiUQiOp1OIpFwOJxYLD558uRKB3DGxsbKysrUajXMdahUqlOFXRXW08sxm80qlYrL5YKcEQgEi8Vy9epV/089HhoaysvLk0ql8Jal0+kikUir1SKvzPbct4bFYjGZTK6KTCaTo6KiGhsb35Ryjmoxyv/BbrfX1tYiCEIgEGDKCZvUeTooXztM4TnXarVcLhdmcEQicceOHf7cYmZ+fr6yslKj0cDZ0mg0iURiNBpfdYG9MAigVqs5HA4EGclk8qFDh6C50kowPDyckZHBZrNxOByJRGIymUqlEvm/EZWl3F+z2SyTyRgMBjjIEomkvLzcn8PHfX19iYmJDAYD1kLYbLZKpVqW0Q4GMZlMEokElkMJBIJKpaqqqnqtHKNajPJ/uHnzpk6nw+FwBAKBwWDI5XLnHG0pD+pLA9RgMIhEInCg8Hj8rl27/HOHHrvdfuXKFYlE4lQuhUKBLIdyvWQTvV4vFAopFAooQlJS0uDg4LJfztjYWHp6Op1Ox+FwZDKZx+NptVpPHeG3X4vVakUQRKPRsNlscPYFAsHZs2f9Mw15YGDg0KFDYHYKhSIQCPR6/fIaBA6lVCpZLBYYRC6XX7t27dXoDarFKH+jvb3dZrPh8XgCgcBisdRq9TKKzksD1GQyyWQyGo0GKRYHDhx49uzZahvg/2C32xsbG7VaLSzTsdls57x1eQ0CxwQHCnQB+gotb2vgiYmJ3NxcLpeLw+Eg0dDp3S/7tVitVp1OB7MfLBYrkUguX77sb0u1w8PD6enpTCaTQCBQqVSJROIMOi27QWA6yOFwIHys1Wpfbc+CajHKX3n06NG2bdsg0sdkMjUaDbIyuuOKXC6nUqlO9VkJZ9Br2traLBYLhCbYbLZOp1sJ5XLFbDY75ZjD4eTm5i7XXj7T09NlZWUSiQRW6oRCodlsBh92JXDOfpzBKK1We+PGDf8pOJycnMzNzRUIBLAiIpFIkJUc7c73E6SiQzAdWl07QbUYxeFwOKampg4fPgwvbTqd7gyZrdDQdMWpPnw+v6yszE8msyMjI3FxcSDE8GZaaSFGXnjHIpGIRCIRCAS5XF5dXb0sqQhNTU06nQ4W63g83gp5xC9di1N9IJk6NDTUdU/l1eXq1asKhcKZZGkymVbuzeRqEI1Gw2Qy4e/Gxsa6NpJFtRjFYbfbr169KhQKsVgshUKRy+U+E2JQH6iyJRAINpvt/v37q20Px/z8/Llz5yCNhEajKZVKLwwCGbiAMyn1ncBqD4/Hg8c1JiZm6VurDQ8PO6OibDYbQqKe3yuPAaNpNBrInKHRaFlZWf6QVtHX17djxw5YLOVyufBm8o1BrFarSqWC0ByTySwpKXGeFarFKI7+/v6oqCjwAfl8/orOXl87QPV6PYvFgrzUrKysVW8n1NXVZTAYYDovEokQr2avJpMJqgNAlE0mk5vWsFqtWq0Wivr4fH5RUdESI60VFRUikQiyYrx7r3gNeN9yuRzSqNVqdVtb23LdJu+w2+0FBQUQnaDT6TDj8Y01kBcDSSwWQ5a92Wzu7e2FE0O1+H1nbm6utLSUxWJhsVgGg+HjoekcoDKZDMpAFApFfX39KtYITE9PZ2dnQ5STyWTq9XpPlQv8rCNHjhQVFZWWlhYUFOzYscO1ZOvtQNWARCIhk8kkEslkMr0UWPSIx48fR0dHwzKAQCCA5Smv7pKXWK1Wo9EIy1YkEmn//v2r24Lj3r17VqsVbCsWiyFNyLtL8y71zel8wJphamoqnBiqxe87/f39oaGhWCwW2iN4NDSh7lOn073W6TMajXq93h1/0GKxGI1GHo8HvnlaWtoqusbd3d0ajQaSDbwI18CKeXh4eH19/eTk5NTU1NjYWFVVVWRkpMFgcPMgVqsVtlbD4XBMJjM3N9frVa+zZ8/yeDw4DmSwuX8trkDxJBQZevF1aG9GJBKFQuFSXi1L59SpU2w22xmu8UKILRYLWEP7AmcZlPsHgbkCkUhUKpVwYqgWv9fY7fa6ujqJRILBYMAH9OhZhWhGSEgI/Pul31qtVmgz6A4WiwUeVwqFEh4e/uDBg1UxCFR2QOY/m82GZ8x9g8CFaDSaiIgI123bW1tbocWdmwcB11gmk0FXmh07dnhXnTg+Pp6YmOj0AeHIHl0OAPGWkJAQqObw9OvOIDiFQqHT6Xl5easVNR4aGtqxYwf0ZpLJZF4UGZpMJpVKpdPpQkJCIiMjo6OjIyMjEQSB9kluvm4tFovBYOBwOCQSicPhwLmhWvxeMzU1dezYMVhJgM6W7j+rMBM/derUhQsXdu/erdPpXH9lsVhOnDhRXV2dkJAAXYTeOTphJksgEHg83oULF1YlTDEyMrJv3z5ovebpLMF5IaDFTu/PbrffvHkzNjbWfS1GXrjGLBYLh8PJZDLvNoFvaWkxGAyQMgjZ4h5dCwBGOHToUHV1dXZ2NsQcPDqCc80KXOPIyMiVKyx8O9euXVMqlZC16eksAQQUdjpPTU2trKxsaGhoaWlpamoqLi7et29fbGxsaGioO+8quBFyuRxK6uHcUC1+r3n8+LHFYgkKCqJQKB49qzATDw0NbWtrGx8fz8jIgFJa568sFktdXd38/HxeXp5KpXJngFqtVrFYDEG0Y8eOrcqAvHfvnlwux+FwNBoNKjs8Zbm0GO4Fn8+HXOOTJ096sYJXXFwMag55bF5oMYShYmJi6urq5ubmmpubQ0JCPLoQANKNoTZaKBTeunVruW/du1lcXMzMzIRFUciw9sggOp3OaDRmZ2d3dnYODg66Jl9OTU319fU9ePAgJyfHbDa7Y2pI+IPeTHAQVIvfa2pra6VSKRaLZbPZBoPBfTfBqcWdnZ0zMzMnTpyA4mDERYtv3rzpcDgKCwvd12KlUkmj0SgUSkRExL1793xsjfn5+QsXLsCzCqlO3gUTl0WL4VBQC0Oj0Xbu3Onp5q3j4+MHDx4EH18qlXqXPgGB0bi4uDt37jgcjo6OjtDQUC+0GGKsAoEAWqDl5ub6vknFwMDAjh07oKG2QqHwKEAB077i4mLXYsi+vr779++76nJDQwOkwbijxUajEWph4LuoFr+/zM3NlZWV8fl8AoEA6e5e+MXt7e1TU1OZmZmvanFjY6PD4cjPz3dTi2F9GYJoCoXi+vXrPg5TTE5OZmdnQ9c0KMTyguXVYq1Wy2KxiESiyWS6ffu2R5fT29sbExMDfUW8Lt4Bv3j79u3w11tbW73zi52zcuh1Fx8fv7wV3u5w9+7dkJAQMpkMAQo3rQF+rtVqLSwsnJychEM9ffq0srLyyJEjO3bsyMzMLCsrq6mpefjw4bVr10JCQtw8OJRZolqM8lfpgSogqVTq0ZRtJbQYQRBY4SEQCFwu9+LFiz4umR0ZGUlOTob1Q7lc7qYpXrXMMmoxrPBAQxlPQ8adnZ0hISF4PJ7FYrkvPS+xXFoMl6NWq2k0Gh6P37Ztm2vJmW9obGw0GAxEIpHD4bifQWEymXQ6XWJiorPopru7OyUlxWg0OpMoYG1z7969SUlJISEh7sfTlUolGi9GcYyMjBw+fBjWlD2VHlctnpycTElJ4XK5arVarVZrNBqxWKzRaOrq6hwearHZbIbu9TQarbS09E2dXleI/v7+3bt3w4ZJzvC3pyyvFpvNZh6Ph8Fg+Hx+ZWWlR5fT1NQEjY2WUmu3vFqs0+nodDoej0cQxPetoC5fviyTyWBxGNrAunPaoLknT54Ez2Bubu7cuXM6nU6pVMKAVygUMplMLBbDfijuzz9gqFAoFDg9VIvfXwYGBnbu3EkgECgUCsxhPXqunGt38/Pz9fX1eXl5xS8oLCwsKSmBgiKPtNi5fAchRR939nry5ElYWBjUPXvtSC6vFlssFj6fD5tJl5eXe3Q5165dE4vFGAzG64U7ZFm1GJbvoJOvQqHwfZfU8vJyLpeLxWI9qnkxGo1qtfrUqVNwkIcPH+7Zs0etVm/bti0rK6ukpKSkpKSoqKikpKSwsHDfvn0IgrhZYwnLd1QqFY6MavH7y7Nnz8LDwzEYDJVK1Wg03mlxS0uLw+Gw2+2Lr+BwOBYWFjzSYpvNBr3EWCxWTk6Oj/sEdXd363Q6yADzrgoAWQEtFggE0AXYtXeBO1y8eJHD4YD0eF1dtrxabDQamUwmVJb39PQs/y18K/n5+bBRoft17c40ktraWjhIfX29VqtVKpVJSUm9vb1zc3Ozs7MzMzMzMzPT09OwUZNOp3Pn4M5UCjgyqsXvL8+fP4+NjYUCM5VK5dFz5eoXz83N1dbW5ubmglNcUlJSUFBQXFzc09Njt9u98ItBDX3vF0OGn9Mv9sggrpZZRi1GEMTpF5eVlXl0OZcvXxYIBBDf8LoP2bL7xZDWJpPJnH0YfEZxcTHsZe7RSrXRaIyIiLh8+TIcpK6uTqPRgBaDa7+4uOhcZL5586abeRTIi6AN6hej/K19F6T4eFRP9VK8ODU1FbZi0uv1BoNBLpfr9fr6+nqHhzEKBEGEQiGoYVFRke/jxXFxcSQSiUqlevpycrXMMmoxLGbC3oCXLl3y6HJu3rypUqmwWKxHS1UvsULxYqPR6Pt9DisrK2HWxefz3Q/aQLw4Pz8fDtLb25uYmAhl7ocPHz527FhBQUFXVxf8tr6+3iMtRuPFKA6HwzE+Pg6p70vPo0hPT4dd4GBNWaVSmUwm2LnAo5w2Z7tIDodz7tw5H+dRDA0NwcuJQqE400I8ZYXyKCQSiad5FHfu3DGbza55FEvPaWtra1tKThvkURAIhMjISN/nUdTV1Wm1Wk/zKECLs7KyIGK2sLBQVVVlMplg4U4ikURHRzc3Nzv/hPtajKB5FCjA9PR0QUEBlB37SX6xwWCA1uOrkl8M28HRaDRnmyQ3rfHSVSyjFut0OmjoZTKZnA+8m3R1dUVERBCJRAaD4d12WWazWafTqdXq2NhY6HW5pvOLW1tbEQQhkUjwcnKz1gNy2g4fPuystRkeHs7Ly4MmG1qtdteuXVAI4/BEiyFJBtoTwndRLX5/WVxcvHz5slgsxuFwHA7H/SwfZMW0GPqOk8lkq9Xq+0a3s7Oz5eXlDAYDprHetZdcxhpoi8UChYhUKnXbtm2ebooxNDQUHx9PIpG8azhnNptDQkKio6NDQkISExNBiWpra202m/sN51wvB7YsgW5Hx48fd9ZN+Iy+vr6YmBgKheJpH2fIF87Ly3NueTU2Ntbe3l5TU1NRUVFfXz80NAQ/d7/uzmKxGI1G2EUBvotq8XtNd3e3yWQKCgryNIvLqcV3795dxhpoqVQK4dpDhw4NDw/73iDt7e1CoRCHwzEYDK8bKi6jFotEIgKBwGazMzIypqenPboWaJru7Env0avF6Qz29fV1dXXBMuzExERBQQHyQps8AhbuYC9kPp/v+0mPw+FYXFxMTU2FgDV0rXPfILAbQE5OjlN24YDz8/OukbQbN244x/87DaLX62ElE76LavF7zdjYGLQs8CJkrNfrQ0JCrl279vDhw6NHjzoXu5w5PZcuXerv78/MzNRoNO70aTOZTFwuFxbuysrKfLxwBwwMDMTGxhKJRK9L75xa7PTr7XZ7U1OTF1oMwWIsFisUCquqqry4nIaGBpVKBc2LIW3RzfsLbSgSEhJ6e3tnZ2enp6efPn168eLF8PBwL4QY/i7sLQSFHr5fuAMqKyshUQc2k/XoXQvbZSUnJ9+8ebO7u3t4eHhubm5hYWF2dnZkZKS7u/vmzZvp6elQM+3OARUKBbQzhXNDtfi9ZmFh4dKlS7DTnXettcPDwyMjI19qawv/DgsLi4yMDAn5/+2d+VcaVxvH+xdG1mGTXTZhgJFxA5dDW2ttNbRWTVyTqjGtmsWjsYmtNqfVU5OaaNxQcIlL0BBRg4yyie8Pj5lSEy2gAnkzn588bsx95s733nnus5TEuCnGMAxqQSTgG70o/H5/X18fdLqTy+UJuCksH6pfPDU1VVFREbsWg3jp9XooZGO1WhNrA7i1tWWz2cgSoHG5KQoLCwsLCysrK3t6eu7cuVNWVgYe0risAcD0UKlUkNN448aNVPUKgC4nEDuUgN8GjqZLS0tLS0vr6uoePnw4MDDQ39/f0tICUz3GwEFwUCgUCuh6B9dGafGnzurqal5eHp1Oh9kZ74FVfn7+ac3cCgoKYqlcTKJSqTgcjkAgqK+vT/7BDsnc3BykVyQc2YbjeGlp6cDAwOLiotPpnJ+f7+vri6uvBxlSAmkvra2tiYlXJBK5c+cOuCkSyIQmt3gQTZHAjhgAFypk3GVlZT158iRVPbQikcjNmzehV0BipfjAFNCwxvIOss9sjLPdYrFgGCYQCBAE0Wq1cG2UFn/qEATR2toKTjSJRJK0JsHRkNUy4Vn9/fffkxzNFs3u7m5tbS28PMpksoSzhy0WC5zUx7v5gt/X6XRQeV2v1z958iTh4czOzhYUFLDZbNgam+PvowrtU+Mb/L+HA+sKuMLKyspSVUgeePr0qcFgADeUTqdLLNTPbDYXFhZCSaB4+06R3idoAGiz2eDCKC2mOFpZWSkqKmKxWOdpe5ww0Z5iPp9/7dq11D6rR0dHdrtdr9ez2Ww+n6/VahMbF7wxAHFpmcVigWZ3sDq2trZ6vd6ExwIneHK5HFqpQm/ZpN1fWJCgexaCIGq1enh4OIWNZY+OjgKBQFtbG0QKSiQSHMeTv/mIbnY3MTEBF0ZpMcVROBx+8OCBXC5nsVjnacaTMFqtls/nIwiSk5MzPj6e2mf16Ojo4ODg559/hqwEkUiUcJ2gBICwU7VaDRtzi8US7XdOjPX19bKyMmgCDylnSVMfcl2BZkL19fWpbQINOJ1Oi8UCaphAg49zGsRkMkGCFcT2kUVXKC2mODo6OnK73RUVFRwOBzYLyVQf8E5AW6Ourq4UdoCOZm1trbi4GN4i5XJ5XMHXCQMfAS1HoTHSL7/8ciHxJI8fP9ZqteCpOGcj+tiBYkCQSIkgCI7jZE5Eajk8POzr64PqrOSrT3IMkpubK5fLYV0sKiqKLspBaTHFMdPT0+BYjE4SvbwJSsY5gauax+PZbLbk1+46jUgkAo5FNpsNIbHQg+qyDQKZaWw2WyQSNTQ0XJS7xufz/fTTT5BODX5Sc6I9oWMEgi6USiWXy4V43kePHqWq/fP7eDye5uZmONUUCAR6vf6yZ3txcXH0yqTX64eHh6PPRSgtpviH0dFRqCYDEV1wjncZExTmPYZhcKLN4/HKtlSBlQAACf9JREFUy8vJAitpQjgcHhwcVKvV4Em/VDkGg5CvCCKRqLq6Ot4Gd2ezvb3d2NhIqg/EzFyGHIOPGLLseDwezKWenp54c1Uum42Njerqagh5FgqFcWXiJWAQyLLjcrngNx8aGjrxxnOsxbOzsymMIqJIEyKRCATDM5lMDocjlUrjShCIfV4WFhaiKArZxjweD2pvpnr0HyAUCvX19UmlUhaLxeFw5HI51NK8QAkjlUur1YIuCASCb775Jt6M51h4/fp1TU2NUCiE3bFGowHfy4Xf39zcXIVCATtiiURy69YtMns4rVhdXa2oqIAXkczMTJ1OB8VFL9wgOI5Dm1HIgbx///77rwjHWjw9PZ38skkUaUgoFOrv79fpdCwWC/YLKIpeyAQlo7vy8vKgLgGTyRQIBMXFxc+fP0/5ed1pEATR1dWVlZXFZrMRBBGLxZDtfVEGMZvNubm5kAcBO+KysrLL86uurq5WV1dLJBJYXbKysuBs4EKGA0sUhmFSqRRBEMjebm5uTmdtcTgcFRUVIpGIyWTyeDylUkl65y7KIAaDQSwWg0EUCsXt27c/uDIda/HU1FTyW55QpCeBQGBkZKSwsJDD4YBcKhQKyGMmA2YTmJSQa2Q0GiGykk6nC4VCm802OzubwmjiWCAI4tdffzWZTLCvEQgEKpUKmrSfxyBmszk/P1+v10OnZwaDIZfLr1+/vrCwcKnD2djYaGtrU6lUDAYDAt10Oh3koSSmyORwcnNzNRoN7LsRBDEajffv3/d4PJc6nPOzsrLS0NAglUrpdDqHw5FIJHq9HhJbEjAIWAMMguO4Wq0GvxOPx8Nx/NGjR6dFkhxr8fLystPpTHIbBYp0Zn5+/urVq2KxmE6nQ40IUGRIN4LZdoYMwY/ISVlQUGAwGORyOcxLKI7e3t6e/AaUiQE1JcrLyzMzM+GJFQqFKpXKZDLFYhByn0U+2/n5+SiKymQyeD9gMpkajebu3bvRpWcuD5/P19/fj2EYi8ViMBhQRhIUGUIszs5SOTEcKF6RnZ0N/ZNoNBqHw7FaraOjox+LpOzs7HR3d4N3jslk8vl8qVSKoigsUQkYxGQyqVQqKP1Dp9MzMzO//vrrycnJM7Ydx1rs9XpnZmbcbneyxk7xEfDmzZuOjg4Mw/h8Po1GIxVZr9fjOF5QUADPLalERUVFxcXFpNxABq3JZNLpdHK5XCAQsFgsOp0ukUiKiooGBwfTJHwtdtbX15uamlAUBYOAIiuVSoPBAAaJ3hadMIjlXaYsGIRUYTqdLpPJrFbr8PCw3+9P2lhCodCzZ8/Ky8uhGgmDweDxeBKJRKPRYBhG5qecGA655Jjf5bgbjUa1Wk2qMNTCrq2tTayARgrx+/3Dw8NWqxUab5OKrNVqc3JyyPzm9w1CCnR+fj6O40ajUalUQsI3lBbQarUtLS3/2VPqWIuDwaDL5bLb7ckvKkqRzhwcHMzMzLS0tOTk5PB4vIyMDCaTyeVyhUJhVlZWdnY2iqIYhplMJvwdJpPJaDSiKKrRaKRSKZRmp9PpGRkZYrHYbDZ3d3enT+xavBAEMT4+fv36db1ez+Fwrly5Aq+fIpFIoVBotdoPGsRgMKAoqlarwSDgkaDRaDKZrKSkpLe392JDJmLH7XYPDQ2Vl5crlUo6nQ5iKhAIJBKJSqXS6XQGgyF6LDiO5+TkQBd6hUIhEon4fD6bzYaJoVarq6qqRkdH0/OkLhZcLteDBw+sVqtMJqPRaAwGA2qkSKVSjUaDougJg5hMJgzDUBTVarVZWVlCoZA0CIIgOp2utrb2+fPnsUSpHWtxIBAIBoMLCwsOh4OSY4oTHBwczM7ONjU1QUoYh8PJyMhgMBgIgkA2BBQIFwqFUPicy+VyOBw2m02j0Wg0GgS0lpSUdHZ2rqyspLl3OBYIgpiYmKitrc3Ly1MqlfDsnWYQPp8PBmGxWGAQoVCo1+utVmtPT4/L5UrtuWUkEvF4PL/99lt5eTmGYWKxGNYJiKWBsQgEAhiOQCCA4SAIwmQyr1y5Au4mDMOqqqpGRkbSIa3unBweHm5ubkI5J4PBIBQKYZWC007SIOTNhfw9BEEYDEZGRgaLxVIoFDiO19TUjI2Nnb0shcNhchn+jPxWIBAgCMLpdNrt9pQXBKBIQ0KhkMvlGh4evnnz5ldffWUymeRyObThYDAY9HcwGAzYWCmVyvz8/G+//bazs3NsbCydD9MTIxAIrK2tPX78uKmp6YsvvsAwTCaTkQYB6HQ6pBRKJBKo9XH16tW7d+9OTEykpFj+Gezt7dnt9t7e3h9++KG4uDg7O1sikUD5UHoUkBcuk8lQFC0pKbl27drDhw+dTudH53H6T96+fTs5OXnv3r3vvvvObDaDKwbiDmHLDPeXy+WKxWKZTGY0Gq1Wa2Nj4+Dg4PLy8n96nAiCePnyJdlz4B8fhd/vh93x+vr67Ozs0tLS5uam1+vdSw+8FKnG5/Pt7+8TBAGVs//666/u7u729vbGxkabzVZZWVlVVVVZWWmz2Zqbmzs6Onp7e8fHxzc3N+EP9/f3fT5fqgdxYezt7ZEG2dnZefny5Z9//tnZ2dnW1tbQ0BBtkO+///7GjRu3b9/u7++fnJx88+aNz+cjCIIgiPSZ2Ht7ewRB7O/v7+3tbW1t2e32gYGBjo6O1tbWurq6qqoqGEtVVVVdXV1bW1tnZ+fQ0JDT6dze3ibtkD7DOYMYBQfuERjE7XZPT0/39/ffunXrxx9/rKmpAVMA9fX17e3tXV1df/zxx/Ly8u7uLvwhGOSDeDyetbW1+fn5hYUF0n1xrMV+vz8UCoXD4WAwGAwG3759a7fbp6am5ubm5ufn595jnuJTxeFwOByOhYWFpaWl5Xe8/Dfk96GAr8PhSPVVXyJxGWRpaSnNDeJwOJxO5+Li4mljgeEsLS0tLS19IvfX6XTCzSVv5Wn3F9y8ZxgE9HNmZmZyctLlcoHentwX2+32wcHBzc3NYDAIG2Sfz/f69WuXy7WxsbGxsbF5Cq8vAfd7vKFIS7ZO5/I+0ev1wm50a2sLNnTb29vwtc/n83g8Ho/H5/PB15d0GWdcXpINQhEX72sLkJgunf0fTtPM3d3dUCgUCoWCwSB5PnesxYeHh01NTVwud2xsLBwO+/1+0mURDAZD5yB8QRz+vxOhiI1QKOR0Ov/++++dnZ1wODw3N/fs2TOv1xsMBqenp8fHx/f39/1+/4sXL168eAFOzFRf8sdBqp+AJHFRikSSgCrCfjcQCIRCITIX5jPSizwyMnLv3r1Xr16B7ziawHsEz8FlKHiq7y9FkohEIl6vt7m5Gcfxp0+fbm9v19bWQn88t9tdWVlZVFS0sLDw6tWrL7/88vPPP19cXPx0VIYiCZJ6HukjJThaSE/6iykoKCgoUgilxRQUFBSp53/zjT5mdd8kfg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4864"/>
            <a:ext cx="48291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906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EXAMPLE</a:t>
            </a:r>
            <a:br>
              <a:rPr lang="en-IN" dirty="0"/>
            </a:br>
            <a:endParaRPr lang="en-IN" dirty="0"/>
          </a:p>
        </p:txBody>
      </p:sp>
      <p:sp>
        <p:nvSpPr>
          <p:cNvPr id="3" name="Content Placeholder 2"/>
          <p:cNvSpPr>
            <a:spLocks noGrp="1"/>
          </p:cNvSpPr>
          <p:nvPr>
            <p:ph idx="1"/>
          </p:nvPr>
        </p:nvSpPr>
        <p:spPr/>
        <p:txBody>
          <a:bodyPr/>
          <a:lstStyle/>
          <a:p>
            <a:pPr marL="0" indent="0">
              <a:buNone/>
            </a:pP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48807"/>
            <a:ext cx="7543799" cy="4363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676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91A877936F4F4895848517DF90D692" ma:contentTypeVersion="2" ma:contentTypeDescription="Create a new document." ma:contentTypeScope="" ma:versionID="e61eea8b5c524175536deb99f243d3fc">
  <xsd:schema xmlns:xsd="http://www.w3.org/2001/XMLSchema" xmlns:xs="http://www.w3.org/2001/XMLSchema" xmlns:p="http://schemas.microsoft.com/office/2006/metadata/properties" xmlns:ns2="ef69443e-9dea-4a49-bf07-ba9706c8de42" targetNamespace="http://schemas.microsoft.com/office/2006/metadata/properties" ma:root="true" ma:fieldsID="8b410d2db0d23a06b5df52e5b059273a" ns2:_="">
    <xsd:import namespace="ef69443e-9dea-4a49-bf07-ba9706c8de4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69443e-9dea-4a49-bf07-ba9706c8de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3CA6CF-0971-44D9-8015-8A85924D59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69443e-9dea-4a49-bf07-ba9706c8de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BC5B03-B3CD-4FBB-AF3A-2A36E41219E4}">
  <ds:schemaRefs>
    <ds:schemaRef ds:uri="http://schemas.microsoft.com/sharepoint/v3/contenttype/forms"/>
  </ds:schemaRefs>
</ds:datastoreItem>
</file>

<file path=customXml/itemProps3.xml><?xml version="1.0" encoding="utf-8"?>
<ds:datastoreItem xmlns:ds="http://schemas.openxmlformats.org/officeDocument/2006/customXml" ds:itemID="{742926E9-4F19-40EC-89DA-F2D5895B827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9664</TotalTime>
  <Words>7420</Words>
  <Application>Microsoft Office PowerPoint</Application>
  <PresentationFormat>On-screen Show (4:3)</PresentationFormat>
  <Paragraphs>761</Paragraphs>
  <Slides>220</Slides>
  <Notes>7</Notes>
  <HiddenSlides>19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220</vt:i4>
      </vt:variant>
    </vt:vector>
  </HeadingPairs>
  <TitlesOfParts>
    <vt:vector size="226" baseType="lpstr">
      <vt:lpstr>Arial</vt:lpstr>
      <vt:lpstr>Calibri</vt:lpstr>
      <vt:lpstr>raleway</vt:lpstr>
      <vt:lpstr>Times New Roman</vt:lpstr>
      <vt:lpstr>Wingdings</vt:lpstr>
      <vt:lpstr>Office Theme</vt:lpstr>
      <vt:lpstr>MODULE 3  PROBLEM SOLVING</vt:lpstr>
      <vt:lpstr>PowerPoint Presentation</vt:lpstr>
      <vt:lpstr>Solving  problem  by  SEARCHING</vt:lpstr>
      <vt:lpstr>Search Algorithm Terminologies </vt:lpstr>
      <vt:lpstr>PowerPoint Presentation</vt:lpstr>
      <vt:lpstr>PROBLEM-SOLVING AGENTS</vt:lpstr>
      <vt:lpstr>PowerPoint Presentation</vt:lpstr>
      <vt:lpstr>Formulating problems</vt:lpstr>
      <vt:lpstr>PowerPoint Presentation</vt:lpstr>
      <vt:lpstr>EXAMPLE PROBLEMS (Toy and real-world problems) </vt:lpstr>
      <vt:lpstr>Example  Problems</vt:lpstr>
      <vt:lpstr>STATE SPACE REPRESENTATION</vt:lpstr>
      <vt:lpstr>PowerPoint Presentation</vt:lpstr>
      <vt:lpstr> </vt:lpstr>
      <vt:lpstr>PowerPoint Presentation</vt:lpstr>
      <vt:lpstr>PowerPoint Presentation</vt:lpstr>
      <vt:lpstr>PowerPoint Presentation</vt:lpstr>
      <vt:lpstr>Vacuum Cleaner </vt:lpstr>
      <vt:lpstr>PowerPoint Presentation</vt:lpstr>
      <vt:lpstr>PowerPoint Presentation</vt:lpstr>
      <vt:lpstr>Formulating a Vacuum Agent</vt:lpstr>
      <vt:lpstr>PowerPoint Presentation</vt:lpstr>
      <vt:lpstr>PowerPoint Presentation</vt:lpstr>
      <vt:lpstr>Missionaries and Cannibals</vt:lpstr>
      <vt:lpstr>Missionaries and cannibals </vt:lpstr>
      <vt:lpstr>PowerPoint Presentation</vt:lpstr>
      <vt:lpstr>Solution</vt:lpstr>
      <vt:lpstr>Formulating Missionaries &amp; Cannibal Problem</vt:lpstr>
      <vt:lpstr>Example 4 </vt:lpstr>
      <vt:lpstr>The 8 Puzzle</vt:lpstr>
      <vt:lpstr>8-puzzle</vt:lpstr>
      <vt:lpstr>PowerPoint Presentation</vt:lpstr>
      <vt:lpstr>Formulating for 8 puzzle problem</vt:lpstr>
      <vt:lpstr>PowerPoint Presentation</vt:lpstr>
      <vt:lpstr>PowerPoint Presentation</vt:lpstr>
      <vt:lpstr> </vt:lpstr>
      <vt:lpstr>PowerPoint Presentation</vt:lpstr>
      <vt:lpstr>PowerPoint Presentation</vt:lpstr>
      <vt:lpstr>PowerPoint Presentation</vt:lpstr>
      <vt:lpstr>PowerPoint Presentation</vt:lpstr>
      <vt:lpstr>4 Queen Problem </vt:lpstr>
      <vt:lpstr>PowerPoint Presentation</vt:lpstr>
      <vt:lpstr>4 Queen</vt:lpstr>
      <vt:lpstr>8-queens problem The goal of the 8-queens problem is to place eight queens on a chessboard such that no queen attacks any other.  (A queen attacks any piece in the same row, column or diagonal.)</vt:lpstr>
      <vt:lpstr>Formulating 8 Queens Problem</vt:lpstr>
      <vt:lpstr>PowerPoint Presentation</vt:lpstr>
      <vt:lpstr>Water Jug Problem</vt:lpstr>
      <vt:lpstr>X is 4L and Y is 3L</vt:lpstr>
      <vt:lpstr>Formulating Water Jug Problem</vt:lpstr>
      <vt:lpstr>REAL WORLD PROBLEMS</vt:lpstr>
      <vt:lpstr>PowerPoint Presentation</vt:lpstr>
      <vt:lpstr>PowerPoint Presentation</vt:lpstr>
      <vt:lpstr>Defining Problem as a STATE SPACE SEARCH </vt:lpstr>
      <vt:lpstr>Production Systems</vt:lpstr>
      <vt:lpstr>PowerPoint Presentation</vt:lpstr>
      <vt:lpstr>PowerPoint Presentation</vt:lpstr>
      <vt:lpstr>PowerPoint Presentation</vt:lpstr>
      <vt:lpstr>8 puzzle problem</vt:lpstr>
      <vt:lpstr>Problem Characteristics</vt:lpstr>
      <vt:lpstr>Issues in designing of search problems </vt:lpstr>
      <vt:lpstr>Issues in designing of search problems </vt:lpstr>
      <vt:lpstr>PowerPoint Presentation</vt:lpstr>
      <vt:lpstr>PowerPoint Presentation</vt:lpstr>
      <vt:lpstr>UNINFORMED SEARCH STRATEGIES(blind search)</vt:lpstr>
      <vt:lpstr>PowerPoint Presentation</vt:lpstr>
      <vt:lpstr>BREADTH FIRST SEARCH</vt:lpstr>
      <vt:lpstr>PowerPoint Presentation</vt:lpstr>
      <vt:lpstr>PowerPoint Presentation</vt:lpstr>
      <vt:lpstr>DEPTH-FIRST SEARCH </vt:lpstr>
      <vt:lpstr>   Root node---&gt;Left node ----&gt; right node.  </vt:lpstr>
      <vt:lpstr>PowerPoint Presentation</vt:lpstr>
      <vt:lpstr>Disadvantages</vt:lpstr>
      <vt:lpstr>DEPTH LIMITED SEARCH</vt:lpstr>
      <vt:lpstr>PowerPoint Presentation</vt:lpstr>
      <vt:lpstr>PowerPoint Presentation</vt:lpstr>
      <vt:lpstr>PowerPoint Presentation</vt:lpstr>
      <vt:lpstr>PowerPoint Presentation</vt:lpstr>
      <vt:lpstr>ITERATIVE DEEPENING SEARCH</vt:lpstr>
      <vt:lpstr>PowerPoint Presentation</vt:lpstr>
      <vt:lpstr>PowerPoint Presentation</vt:lpstr>
      <vt:lpstr>PowerPoint Presentation</vt:lpstr>
      <vt:lpstr>PowerPoint Presentation</vt:lpstr>
      <vt:lpstr>PowerPoint Presentation</vt:lpstr>
      <vt:lpstr>PowerPoint Presentation</vt:lpstr>
      <vt:lpstr>BFS,DFS</vt:lpstr>
      <vt:lpstr>PowerPoint Presentation</vt:lpstr>
      <vt:lpstr>                                          Solve for IDDS with all steps</vt:lpstr>
      <vt:lpstr>BFS,DFS,DLS,IDS</vt:lpstr>
      <vt:lpstr>PowerPoint Presentation</vt:lpstr>
      <vt:lpstr>PowerPoint Presentation</vt:lpstr>
      <vt:lpstr> </vt:lpstr>
      <vt:lpstr>PowerPoint Presentation</vt:lpstr>
      <vt:lpstr>PowerPoint Presentation</vt:lpstr>
      <vt:lpstr>INFORMED SEARCH</vt:lpstr>
      <vt:lpstr>BEST-FIRST SEARCH </vt:lpstr>
      <vt:lpstr>PowerPoint Presentation</vt:lpstr>
      <vt:lpstr>PowerPoint Presentation</vt:lpstr>
      <vt:lpstr>PowerPoint Presentation</vt:lpstr>
      <vt:lpstr>EXAMPLE </vt:lpstr>
      <vt:lpstr>GREEDY BEST-FIRST SEARCH</vt:lpstr>
      <vt:lpstr>GREEDY  BEST FIRST SEARCH</vt:lpstr>
      <vt:lpstr>PowerPoint Presentation</vt:lpstr>
      <vt:lpstr>PowerPoint Presentation</vt:lpstr>
      <vt:lpstr>PowerPoint Presentation</vt:lpstr>
      <vt:lpstr>PowerPoint Presentation</vt:lpstr>
      <vt:lpstr>PowerPoint Presentation</vt:lpstr>
      <vt:lpstr>                                        Best First Search</vt:lpstr>
      <vt:lpstr>Straight-line Distance as Heuristic</vt:lpstr>
      <vt:lpstr>PowerPoint Presentation</vt:lpstr>
      <vt:lpstr>PowerPoint Presentation</vt:lpstr>
      <vt:lpstr>PowerPoint Presentation</vt:lpstr>
      <vt:lpstr>PowerPoint Presentation</vt:lpstr>
      <vt:lpstr>PowerPoint Presentation</vt:lpstr>
      <vt:lpstr>PowerPoint Presentation</vt:lpstr>
      <vt:lpstr>A ∗ SEARCH</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AND OR Graphs AO*</vt:lpstr>
      <vt:lpstr>AO*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Conditions for optimality ADMISSIBILITY AND CONSISTENCY </vt:lpstr>
      <vt:lpstr>PowerPoint Presentation</vt:lpstr>
      <vt:lpstr>PowerPoint Presentation</vt:lpstr>
      <vt:lpstr>PowerPoint Presentation</vt:lpstr>
      <vt:lpstr>PowerPoint Presentation</vt:lpstr>
      <vt:lpstr>Admissible Heuristics</vt:lpstr>
      <vt:lpstr>Heuristics for 8 puzzle problem</vt:lpstr>
      <vt:lpstr>  Heuristics for 8 queen problem</vt:lpstr>
      <vt:lpstr>PowerPoint Presentation</vt:lpstr>
      <vt:lpstr>PowerPoint Presentation</vt:lpstr>
      <vt:lpstr>PowerPoint Presentation</vt:lpstr>
      <vt:lpstr>PowerPoint Presentation</vt:lpstr>
      <vt:lpstr>PowerPoint Presentation</vt:lpstr>
      <vt:lpstr>PowerPoint Presentation</vt:lpstr>
      <vt:lpstr>Monkey Banana Problem</vt:lpstr>
      <vt:lpstr>PowerPoint Presentation</vt:lpstr>
      <vt:lpstr>PowerPoint Presentation</vt:lpstr>
      <vt:lpstr>PowerPoint Presentation</vt:lpstr>
      <vt:lpstr>PowerPoint Presentation</vt:lpstr>
      <vt:lpstr>Water Jug Problem</vt:lpstr>
      <vt:lpstr>PowerPoint Presentation</vt:lpstr>
      <vt:lpstr>PowerPoint Presentation</vt:lpstr>
      <vt:lpstr>Local Search Algorithms</vt:lpstr>
      <vt:lpstr>LOCAL SEARCH ALGORITHMS</vt:lpstr>
      <vt:lpstr>PowerPoint Presentation</vt:lpstr>
      <vt:lpstr>Applications</vt:lpstr>
      <vt:lpstr>PowerPoint Presentation</vt:lpstr>
      <vt:lpstr>Different regions in the State Space Diagram </vt:lpstr>
      <vt:lpstr>HILL CLIMBING PROBLEM</vt:lpstr>
      <vt:lpstr>HILL CLIMBING PROBLEM</vt:lpstr>
      <vt:lpstr>PowerPoint Presentation</vt:lpstr>
      <vt:lpstr>PowerPoint Presentation</vt:lpstr>
      <vt:lpstr>PowerPoint Presentation</vt:lpstr>
      <vt:lpstr>Disadvantages of  Hill Climbing</vt:lpstr>
      <vt:lpstr>PowerPoint Presentation</vt:lpstr>
      <vt:lpstr>PowerPoint Presentation</vt:lpstr>
      <vt:lpstr>Constraint Satisfaction Problem </vt:lpstr>
      <vt:lpstr>PowerPoint Presentation</vt:lpstr>
      <vt:lpstr>   T O  + GO ------- O U T</vt:lpstr>
      <vt:lpstr>CSP-Eg Crypt arithmetic Puzzle</vt:lpstr>
      <vt:lpstr>Solve  </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SYLL</vt:lpstr>
      <vt:lpstr>INTRODUCTION TO GENETIC ALGORITHMS</vt:lpstr>
      <vt:lpstr>PowerPoint Presentation</vt:lpstr>
      <vt:lpstr>PowerPoint Presentation</vt:lpstr>
      <vt:lpstr>PowerPoint Presentation</vt:lpstr>
      <vt:lpstr>GENETIC ALGORITHM</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ADVERSARIAL GAMES   </vt:lpstr>
      <vt:lpstr>Adversarial Search </vt:lpstr>
      <vt:lpstr>PowerPoint Presentation</vt:lpstr>
      <vt:lpstr>PowerPoint Presentation</vt:lpstr>
      <vt:lpstr>PowerPoint Presentation</vt:lpstr>
      <vt:lpstr>PowerPoint Presentation</vt:lpstr>
      <vt:lpstr>PowerPoint Presentation</vt:lpstr>
      <vt:lpstr>PowerPoint Presentation</vt:lpstr>
      <vt:lpstr>Alpha-beta pruning</vt:lpstr>
      <vt:lpstr>Condition for Alpha-beta pruning: α&gt;=β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Problem Solving</dc:title>
  <dc:creator>RAN</dc:creator>
  <cp:lastModifiedBy>Samudra Nayak</cp:lastModifiedBy>
  <cp:revision>474</cp:revision>
  <dcterms:created xsi:type="dcterms:W3CDTF">2006-08-16T00:00:00Z</dcterms:created>
  <dcterms:modified xsi:type="dcterms:W3CDTF">2022-03-08T17:49:50Z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0x0101006791A877936F4F4895848517DF90D692</vt:lpwstr>
  </property>
</Properties>
</file>